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4" autoAdjust="0"/>
  </p:normalViewPr>
  <p:slideViewPr>
    <p:cSldViewPr>
      <p:cViewPr>
        <p:scale>
          <a:sx n="78" d="100"/>
          <a:sy n="78" d="100"/>
        </p:scale>
        <p:origin x="-85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4677BD-B3AA-4009-8F38-814855110A6E}" type="datetimeFigureOut">
              <a:rPr lang="en-US" smtClean="0"/>
              <a:pPr/>
              <a:t>5/27/2016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94C17E-CE01-4ED6-9DD3-647CC2FA35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id/imgres?imgurl=http://www.detikinet.com/content_images/content/398/2005/7/29/halusinasi200.jpg&amp;imgrefurl=http://www.detikinet.com/index.php/detik.kanal/idkanal/398&amp;h=200&amp;w=200&amp;sz=5&amp;tbnid=acWZckgXGyYJ:&amp;tbnh=99&amp;tbnw=99&amp;hl=id&amp;start=2&amp;prev=/images?q=Psikiater&amp;svnum=10&amp;hl=id&amp;lr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.id/imgres?imgurl=http://www.analitikpsikoloji.com/mynet_resimlerim/depresyon.gif&amp;imgrefurl=http://www.analitikpsikoloji.com/ek/&amp;h=145&amp;w=150&amp;sz=16&amp;tbnid=cltr5_qVElYJ:&amp;tbnh=87&amp;tbnw=90&amp;hl=id&amp;start=3&amp;prev=/images?q=Psikolog&amp;svnum=10&amp;hl=id&amp;lr=&amp;sa=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48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PENGELOLAAN EMOSI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400" dirty="0" err="1" smtClean="0">
                <a:solidFill>
                  <a:srgbClr val="FFFF00"/>
                </a:solidFill>
              </a:rPr>
              <a:t>Oleh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</a:rPr>
              <a:t>Dra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Sulis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Mariyanti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M.Si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Psikolog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3" name="Content Placeholder 4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EMOSI POSITIF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Mengalirkan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endParaRPr lang="en-US" dirty="0" smtClean="0"/>
          </a:p>
          <a:p>
            <a:r>
              <a:rPr lang="en-US" dirty="0" err="1" smtClean="0"/>
              <a:t>Menyulut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endParaRPr lang="en-US" dirty="0" smtClean="0"/>
          </a:p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learning process</a:t>
            </a:r>
          </a:p>
          <a:p>
            <a:r>
              <a:rPr lang="en-US" dirty="0" err="1" smtClean="0"/>
              <a:t>Memberi</a:t>
            </a:r>
            <a:r>
              <a:rPr lang="en-US" dirty="0" smtClean="0"/>
              <a:t> rasa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err="1" smtClean="0"/>
              <a:t>Mencairkan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</a:p>
          <a:p>
            <a:r>
              <a:rPr lang="en-US" dirty="0" err="1" smtClean="0"/>
              <a:t>Menyembuhkan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bathin</a:t>
            </a:r>
            <a:endParaRPr lang="en-US" dirty="0"/>
          </a:p>
        </p:txBody>
      </p:sp>
      <p:pic>
        <p:nvPicPr>
          <p:cNvPr id="4" name="Content Placeholder 4" descr="halusinasi2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990600"/>
            <a:ext cx="1981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APA YANG ANDA INGINKAN DALAM HIDUP 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APA YANG ANDA PIKIRKAN SAAT BANGUN TIDUR?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APA YANG ANDA PIKIRKAN MENJELANG TIDUR?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KONSEKUENKAH DENGAN APA YANG ANDA INGINKAN?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KENYATAAN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terserap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, YAITU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Terserap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kekhawatiran</a:t>
            </a:r>
            <a:r>
              <a:rPr lang="en-US" i="1" dirty="0" smtClean="0"/>
              <a:t>, </a:t>
            </a:r>
            <a:r>
              <a:rPr lang="en-US" i="1" dirty="0" err="1" smtClean="0"/>
              <a:t>pesimisme</a:t>
            </a:r>
            <a:r>
              <a:rPr lang="en-US" i="1" dirty="0" smtClean="0"/>
              <a:t>, </a:t>
            </a:r>
            <a:r>
              <a:rPr lang="en-US" i="1" dirty="0" err="1" smtClean="0"/>
              <a:t>kebosanan</a:t>
            </a:r>
            <a:r>
              <a:rPr lang="en-US" i="1" dirty="0" smtClean="0"/>
              <a:t>, </a:t>
            </a:r>
            <a:r>
              <a:rPr lang="en-US" i="1" dirty="0" err="1" smtClean="0"/>
              <a:t>kegagalan</a:t>
            </a:r>
            <a:r>
              <a:rPr lang="en-US" i="1" dirty="0" smtClean="0"/>
              <a:t>, </a:t>
            </a:r>
            <a:r>
              <a:rPr lang="en-US" i="1" dirty="0" err="1" smtClean="0"/>
              <a:t>kecelakaan</a:t>
            </a:r>
            <a:r>
              <a:rPr lang="en-US" i="1" dirty="0" smtClean="0"/>
              <a:t>, </a:t>
            </a:r>
            <a:r>
              <a:rPr lang="en-US" i="1" dirty="0" err="1" smtClean="0"/>
              <a:t>membayangkan</a:t>
            </a:r>
            <a:r>
              <a:rPr lang="en-US" i="1" dirty="0" smtClean="0"/>
              <a:t> </a:t>
            </a:r>
            <a:r>
              <a:rPr lang="en-US" i="1" dirty="0" err="1" smtClean="0"/>
              <a:t>hal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mengenakkan</a:t>
            </a:r>
            <a:r>
              <a:rPr lang="en-US" i="1" dirty="0" smtClean="0"/>
              <a:t>, </a:t>
            </a:r>
            <a:r>
              <a:rPr lang="en-US" i="1" dirty="0" err="1" smtClean="0"/>
              <a:t>dll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Hal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justru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memicu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diharapkan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INGAT !!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perhatian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diselubungi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emosi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merangsang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tsb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mjd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kenyataan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KITA MEMPEROLEH APA YANG KITA PERHATIKAN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735552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Kita </a:t>
            </a:r>
            <a:r>
              <a:rPr lang="en-US" sz="2000" dirty="0" err="1" smtClean="0">
                <a:solidFill>
                  <a:srgbClr val="FFFF00"/>
                </a:solidFill>
              </a:rPr>
              <a:t>memperoleh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apa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yg</a:t>
            </a:r>
            <a:r>
              <a:rPr lang="en-US" sz="2000" dirty="0" smtClean="0">
                <a:solidFill>
                  <a:srgbClr val="FFFF00"/>
                </a:solidFill>
              </a:rPr>
              <a:t> SUNGGUH </a:t>
            </a:r>
            <a:r>
              <a:rPr lang="en-US" sz="2000" dirty="0" err="1" smtClean="0">
                <a:solidFill>
                  <a:srgbClr val="FFFF00"/>
                </a:solidFill>
              </a:rPr>
              <a:t>kita</a:t>
            </a:r>
            <a:r>
              <a:rPr lang="en-US" sz="2000" dirty="0" smtClean="0">
                <a:solidFill>
                  <a:srgbClr val="FFFF00"/>
                </a:solidFill>
              </a:rPr>
              <a:t> INGINKAN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Kita </a:t>
            </a:r>
            <a:r>
              <a:rPr lang="en-US" sz="2000" dirty="0" err="1" smtClean="0">
                <a:solidFill>
                  <a:srgbClr val="FFFF00"/>
                </a:solidFill>
              </a:rPr>
              <a:t>memperoleh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apa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yg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kita</a:t>
            </a:r>
            <a:r>
              <a:rPr lang="en-US" sz="2000" dirty="0" smtClean="0">
                <a:solidFill>
                  <a:srgbClr val="FFFF00"/>
                </a:solidFill>
              </a:rPr>
              <a:t> KHAWATIRKAN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93320"/>
          </a:xfrm>
        </p:spPr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1 jam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bugar</a:t>
            </a:r>
            <a:endParaRPr lang="en-US" dirty="0" smtClean="0"/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endParaRPr lang="en-US" dirty="0" smtClean="0"/>
          </a:p>
          <a:p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senyum</a:t>
            </a:r>
            <a:endParaRPr lang="en-US" dirty="0" smtClean="0"/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target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617120"/>
          </a:xfrm>
        </p:spPr>
        <p:txBody>
          <a:bodyPr/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mempedulikan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endParaRPr lang="en-US" dirty="0" smtClean="0"/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gampang</a:t>
            </a:r>
            <a:r>
              <a:rPr lang="en-US" dirty="0" smtClean="0"/>
              <a:t> </a:t>
            </a:r>
            <a:r>
              <a:rPr lang="en-US" dirty="0" err="1" smtClean="0"/>
              <a:t>diperas</a:t>
            </a:r>
            <a:endParaRPr lang="en-US" dirty="0" smtClean="0"/>
          </a:p>
          <a:p>
            <a:r>
              <a:rPr lang="en-US" dirty="0" err="1" smtClean="0"/>
              <a:t>Saya</a:t>
            </a:r>
            <a:r>
              <a:rPr lang="en-US" dirty="0" smtClean="0"/>
              <a:t> flu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MEMUSATKAN PERHATIAN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endParaRPr lang="en-US" dirty="0" smtClean="0"/>
          </a:p>
          <a:p>
            <a:r>
              <a:rPr lang="en-US" dirty="0" err="1" smtClean="0"/>
              <a:t>Pikirkan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BUKAN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r>
              <a:rPr lang="en-US" dirty="0" smtClean="0"/>
              <a:t>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HARAPKAN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JANGAN SEBALIKNYA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Suatu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keinginan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divisualisasikan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semakin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kuat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semakin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besar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pengaruhnya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BAWAH SADAR, </a:t>
            </a:r>
            <a:r>
              <a:rPr lang="en-US" dirty="0" err="1" smtClean="0">
                <a:solidFill>
                  <a:srgbClr val="FFFF00"/>
                </a:solidFill>
              </a:rPr>
              <a:t>sehingga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makin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mungkin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terwujud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8" descr="AG0059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04800"/>
            <a:ext cx="161928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BAGAIMANA PIKIRAN, SUGESTI DIRI MASUK KE BAWAH SADAR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399" y="1752600"/>
          <a:ext cx="784860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903"/>
                <a:gridCol w="5199698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GEL.BETA</a:t>
                      </a:r>
                    </a:p>
                    <a:p>
                      <a:r>
                        <a:rPr lang="en-US" dirty="0" smtClean="0"/>
                        <a:t>Outer Conscious</a:t>
                      </a:r>
                    </a:p>
                    <a:p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Kesadaran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Analitis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Logika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GEL.ALPHA</a:t>
                      </a:r>
                    </a:p>
                    <a:p>
                      <a:r>
                        <a:rPr lang="en-US" dirty="0" smtClean="0"/>
                        <a:t>Inner Conscious</a:t>
                      </a:r>
                    </a:p>
                    <a:p>
                      <a:r>
                        <a:rPr lang="en-US" dirty="0" err="1" smtClean="0"/>
                        <a:t>Imaginatif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lamunan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kenyataan</a:t>
                      </a:r>
                      <a:r>
                        <a:rPr lang="en-US" baseline="0" dirty="0" smtClean="0"/>
                        <a:t>, relax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Gooooool</a:t>
                      </a:r>
                      <a:r>
                        <a:rPr lang="en-US" dirty="0" smtClean="0"/>
                        <a:t> !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GEL.THETA</a:t>
                      </a:r>
                    </a:p>
                    <a:p>
                      <a:r>
                        <a:rPr lang="en-US" dirty="0" smtClean="0"/>
                        <a:t>Unconscious</a:t>
                      </a:r>
                    </a:p>
                    <a:p>
                      <a:r>
                        <a:rPr lang="en-US" dirty="0" err="1" smtClean="0"/>
                        <a:t>Tidur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GEL.DELTA</a:t>
                      </a:r>
                    </a:p>
                    <a:p>
                      <a:r>
                        <a:rPr lang="en-US" dirty="0" smtClean="0"/>
                        <a:t>Unconscious</a:t>
                      </a:r>
                    </a:p>
                    <a:p>
                      <a:r>
                        <a:rPr lang="en-US" dirty="0" err="1" smtClean="0"/>
                        <a:t>Tidur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Nyenyak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3581400" y="4267200"/>
            <a:ext cx="457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EMOSI DASAR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2"/>
            <a:r>
              <a:rPr lang="en-US" sz="4800" b="1" dirty="0" smtClean="0">
                <a:solidFill>
                  <a:srgbClr val="FFFF00"/>
                </a:solidFill>
              </a:rPr>
              <a:t>EMOSI CINTA</a:t>
            </a:r>
          </a:p>
          <a:p>
            <a:pPr lvl="2"/>
            <a:r>
              <a:rPr lang="en-US" sz="4800" b="1" dirty="0" smtClean="0">
                <a:solidFill>
                  <a:srgbClr val="FFFF00"/>
                </a:solidFill>
              </a:rPr>
              <a:t>EMOSI MARAH</a:t>
            </a:r>
          </a:p>
          <a:p>
            <a:pPr lvl="2"/>
            <a:r>
              <a:rPr lang="en-US" sz="4800" b="1" dirty="0" smtClean="0">
                <a:solidFill>
                  <a:srgbClr val="FFFF00"/>
                </a:solidFill>
              </a:rPr>
              <a:t>EMOSI TAKUT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EMOSI CINTA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rasa </a:t>
            </a:r>
            <a:r>
              <a:rPr lang="en-US" dirty="0" err="1" smtClean="0"/>
              <a:t>tenang</a:t>
            </a:r>
            <a:r>
              <a:rPr lang="en-US" dirty="0" smtClean="0"/>
              <a:t>, </a:t>
            </a:r>
            <a:r>
              <a:rPr lang="en-US" dirty="0" err="1" smtClean="0"/>
              <a:t>bahagia</a:t>
            </a:r>
            <a:r>
              <a:rPr lang="en-US" dirty="0" smtClean="0"/>
              <a:t>, relax, </a:t>
            </a:r>
            <a:r>
              <a:rPr lang="en-US" dirty="0" err="1" smtClean="0"/>
              <a:t>tentram</a:t>
            </a:r>
            <a:r>
              <a:rPr lang="en-US" dirty="0" smtClean="0"/>
              <a:t>, </a:t>
            </a:r>
            <a:r>
              <a:rPr lang="en-US" dirty="0" err="1" smtClean="0"/>
              <a:t>sejuk</a:t>
            </a:r>
            <a:r>
              <a:rPr lang="en-US" dirty="0" smtClean="0"/>
              <a:t>, </a:t>
            </a:r>
            <a:r>
              <a:rPr lang="en-US" dirty="0" err="1" smtClean="0"/>
              <a:t>produktif</a:t>
            </a:r>
            <a:r>
              <a:rPr lang="en-US" dirty="0" smtClean="0"/>
              <a:t>,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hidup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Life </a:t>
            </a:r>
            <a:r>
              <a:rPr lang="en-US" dirty="0" err="1" smtClean="0"/>
              <a:t>Instinc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dipuji</a:t>
            </a:r>
            <a:r>
              <a:rPr lang="en-US" dirty="0" smtClean="0"/>
              <a:t>, </a:t>
            </a:r>
            <a:r>
              <a:rPr lang="en-US" dirty="0" err="1" smtClean="0"/>
              <a:t>dihargai</a:t>
            </a:r>
            <a:r>
              <a:rPr lang="en-US" dirty="0" smtClean="0"/>
              <a:t>, </a:t>
            </a:r>
            <a:r>
              <a:rPr lang="en-US" dirty="0" err="1" smtClean="0"/>
              <a:t>disayang</a:t>
            </a:r>
            <a:r>
              <a:rPr lang="en-US" dirty="0" smtClean="0"/>
              <a:t>, </a:t>
            </a:r>
            <a:r>
              <a:rPr lang="en-US" dirty="0" err="1" smtClean="0"/>
              <a:t>diperhatikan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mensyukuri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menyembuhkan</a:t>
            </a:r>
            <a:endParaRPr lang="en-US" dirty="0"/>
          </a:p>
        </p:txBody>
      </p:sp>
      <p:pic>
        <p:nvPicPr>
          <p:cNvPr id="4" name="Content Placeholder 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57200"/>
            <a:ext cx="301942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SASARAN PELATIHAN</a:t>
            </a:r>
            <a:endParaRPr lang="en-US" sz="5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4007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Paham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peranan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emosi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positif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</a:rPr>
              <a:t>dalam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bekerja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maupun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pengembangan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diri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Paham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pentingnya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mengelola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emosi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dalam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bekerja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maupun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kehidupan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sosial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Peka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paham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tentang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realitas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orang</a:t>
            </a:r>
            <a:r>
              <a:rPr lang="en-US" sz="2800" dirty="0" smtClean="0">
                <a:solidFill>
                  <a:srgbClr val="FFFF00"/>
                </a:solidFill>
              </a:rPr>
              <a:t> lain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EMOSI MARAH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pedih</a:t>
            </a:r>
            <a:r>
              <a:rPr lang="en-US" dirty="0" smtClean="0"/>
              <a:t>, </a:t>
            </a:r>
            <a:r>
              <a:rPr lang="en-US" dirty="0" err="1" smtClean="0"/>
              <a:t>terhina</a:t>
            </a:r>
            <a:r>
              <a:rPr lang="en-US" dirty="0" smtClean="0"/>
              <a:t>, </a:t>
            </a:r>
            <a:r>
              <a:rPr lang="en-US" dirty="0" err="1" smtClean="0"/>
              <a:t>terancam</a:t>
            </a:r>
            <a:r>
              <a:rPr lang="en-US" dirty="0" smtClean="0"/>
              <a:t>, </a:t>
            </a:r>
            <a:r>
              <a:rPr lang="en-US" dirty="0" err="1" smtClean="0"/>
              <a:t>tercampakkan</a:t>
            </a:r>
            <a:r>
              <a:rPr lang="en-US" dirty="0" smtClean="0"/>
              <a:t>, </a:t>
            </a:r>
            <a:r>
              <a:rPr lang="en-US" dirty="0" err="1" smtClean="0"/>
              <a:t>mati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Disebut</a:t>
            </a:r>
            <a:r>
              <a:rPr lang="en-US" dirty="0" smtClean="0"/>
              <a:t> Death Instinct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mengoreksi</a:t>
            </a:r>
            <a:r>
              <a:rPr lang="en-US" dirty="0" smtClean="0"/>
              <a:t>, </a:t>
            </a:r>
            <a:r>
              <a:rPr lang="en-US" dirty="0" err="1" smtClean="0"/>
              <a:t>membe</a:t>
            </a:r>
            <a:r>
              <a:rPr lang="en-US" dirty="0" smtClean="0"/>
              <a:t>- </a:t>
            </a:r>
            <a:r>
              <a:rPr lang="en-US" dirty="0" err="1" smtClean="0"/>
              <a:t>tulkan</a:t>
            </a:r>
            <a:r>
              <a:rPr lang="en-US" dirty="0" smtClean="0"/>
              <a:t>, </a:t>
            </a:r>
            <a:r>
              <a:rPr lang="en-US" dirty="0" err="1" smtClean="0"/>
              <a:t>meluruskan</a:t>
            </a:r>
            <a:endParaRPr lang="en-US" dirty="0"/>
          </a:p>
        </p:txBody>
      </p:sp>
      <p:pic>
        <p:nvPicPr>
          <p:cNvPr id="4" name="Picture 6" descr="bd0610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724400"/>
            <a:ext cx="2895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EMOSI TAKUT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Takut</a:t>
            </a:r>
            <a:r>
              <a:rPr lang="en-US" dirty="0" smtClean="0"/>
              <a:t> Rasa :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(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endParaRPr lang="en-US" dirty="0" smtClean="0"/>
          </a:p>
          <a:p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Khayal</a:t>
            </a:r>
            <a:r>
              <a:rPr lang="en-US" dirty="0" smtClean="0"/>
              <a:t> :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menghinggapi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kewaspadaan</a:t>
            </a:r>
            <a:r>
              <a:rPr lang="en-US" dirty="0" smtClean="0"/>
              <a:t>,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pic>
        <p:nvPicPr>
          <p:cNvPr id="4" name="Picture 20" descr="depresy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5975" b="5975"/>
          <a:stretch>
            <a:fillRect/>
          </a:stretch>
        </p:blipFill>
        <p:spPr bwMode="auto">
          <a:xfrm rot="420000">
            <a:off x="7023594" y="4487753"/>
            <a:ext cx="1719622" cy="206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Bagaimana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Membangun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Emosi</a:t>
            </a:r>
            <a:r>
              <a:rPr lang="en-US" sz="3200" b="1" dirty="0" smtClean="0">
                <a:solidFill>
                  <a:srgbClr val="FFFF00"/>
                </a:solidFill>
              </a:rPr>
              <a:t> Yang CERDAS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rgbClr val="FFFF00"/>
                </a:solidFill>
              </a:rPr>
              <a:t>1.</a:t>
            </a:r>
            <a:r>
              <a:rPr lang="en-US" b="1" dirty="0" err="1" smtClean="0">
                <a:solidFill>
                  <a:srgbClr val="FFFF00"/>
                </a:solidFill>
              </a:rPr>
              <a:t>Kejujuran</a:t>
            </a:r>
            <a:r>
              <a:rPr lang="en-US" b="1" dirty="0" smtClean="0">
                <a:solidFill>
                  <a:srgbClr val="FFFF00"/>
                </a:solidFill>
              </a:rPr>
              <a:t> EMOSI </a:t>
            </a:r>
            <a:r>
              <a:rPr lang="en-US" b="1" dirty="0" err="1" smtClean="0">
                <a:solidFill>
                  <a:srgbClr val="FFFF00"/>
                </a:solidFill>
              </a:rPr>
              <a:t>dengan</a:t>
            </a:r>
            <a:r>
              <a:rPr lang="en-US" b="1" dirty="0" smtClean="0">
                <a:solidFill>
                  <a:srgbClr val="FFFF00"/>
                </a:solidFill>
              </a:rPr>
              <a:t> DIRI SENDIRI</a:t>
            </a:r>
          </a:p>
          <a:p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rasakan</a:t>
            </a:r>
            <a:endParaRPr lang="en-US" dirty="0" smtClean="0"/>
          </a:p>
          <a:p>
            <a:r>
              <a:rPr lang="en-US" dirty="0" err="1" smtClean="0"/>
              <a:t>Lepaskan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kepura-puraan</a:t>
            </a:r>
            <a:endParaRPr lang="en-US" dirty="0" smtClean="0"/>
          </a:p>
          <a:p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PLONG</a:t>
            </a:r>
          </a:p>
          <a:p>
            <a:endParaRPr lang="en-US" dirty="0" smtClean="0"/>
          </a:p>
          <a:p>
            <a:pPr>
              <a:buNone/>
            </a:pPr>
            <a:r>
              <a:rPr lang="id-ID" b="1" dirty="0" smtClean="0">
                <a:solidFill>
                  <a:srgbClr val="FFFF00"/>
                </a:solidFill>
              </a:rPr>
              <a:t>2.</a:t>
            </a:r>
            <a:r>
              <a:rPr lang="en-US" b="1" dirty="0" err="1" smtClean="0">
                <a:solidFill>
                  <a:srgbClr val="FFFF00"/>
                </a:solidFill>
              </a:rPr>
              <a:t>Kejujuran</a:t>
            </a:r>
            <a:r>
              <a:rPr lang="en-US" b="1" dirty="0" smtClean="0">
                <a:solidFill>
                  <a:srgbClr val="FFFF00"/>
                </a:solidFill>
              </a:rPr>
              <a:t> EMOSI </a:t>
            </a:r>
            <a:r>
              <a:rPr lang="en-US" b="1" dirty="0" err="1" smtClean="0">
                <a:solidFill>
                  <a:srgbClr val="FFFF00"/>
                </a:solidFill>
              </a:rPr>
              <a:t>dengan</a:t>
            </a:r>
            <a:r>
              <a:rPr lang="en-US" b="1" dirty="0" smtClean="0">
                <a:solidFill>
                  <a:srgbClr val="FFFF00"/>
                </a:solidFill>
              </a:rPr>
              <a:t> ORANG LAIN</a:t>
            </a:r>
          </a:p>
          <a:p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&amp;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TEGAS (</a:t>
            </a:r>
            <a:r>
              <a:rPr lang="en-US" dirty="0" err="1" smtClean="0"/>
              <a:t>asertif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Bagaimana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Membangun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Emosi</a:t>
            </a:r>
            <a:r>
              <a:rPr lang="en-US" sz="3200" b="1" dirty="0" smtClean="0">
                <a:solidFill>
                  <a:srgbClr val="FFFF00"/>
                </a:solidFill>
              </a:rPr>
              <a:t> Yang CERDAS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FF00"/>
                </a:solidFill>
              </a:rPr>
              <a:t>3.</a:t>
            </a:r>
            <a:r>
              <a:rPr lang="en-US" b="1" dirty="0" err="1" smtClean="0">
                <a:solidFill>
                  <a:srgbClr val="FFFF00"/>
                </a:solidFill>
              </a:rPr>
              <a:t>Kebugaran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Emosi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Keberanian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marah</a:t>
            </a:r>
            <a:r>
              <a:rPr lang="en-US" dirty="0" smtClean="0"/>
              <a:t>? </a:t>
            </a:r>
            <a:r>
              <a:rPr lang="en-US" dirty="0" err="1" smtClean="0"/>
              <a:t>Takut</a:t>
            </a:r>
            <a:r>
              <a:rPr lang="en-US" dirty="0" smtClean="0"/>
              <a:t>? </a:t>
            </a:r>
            <a:r>
              <a:rPr lang="en-US" dirty="0" err="1" smtClean="0"/>
              <a:t>Benci</a:t>
            </a:r>
            <a:r>
              <a:rPr lang="en-US" dirty="0" smtClean="0"/>
              <a:t> ?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membebani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FFFF00"/>
                </a:solidFill>
              </a:rPr>
              <a:t>Berani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memaafkan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berani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minta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maaf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600200"/>
            <a:ext cx="1752600" cy="497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id-ID" sz="2800" i="1" dirty="0" smtClean="0">
                <a:solidFill>
                  <a:srgbClr val="FFFF00"/>
                </a:solidFill>
              </a:rPr>
              <a:t>“Semulia-muli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id-ID" sz="2800" i="1" dirty="0" smtClean="0">
                <a:solidFill>
                  <a:srgbClr val="FFFF00"/>
                </a:solidFill>
              </a:rPr>
              <a:t>nya manusia di sisi Alloh adalah manusia yang selalu bermanfaat untuk orang lain “</a:t>
            </a:r>
          </a:p>
          <a:p>
            <a:endParaRPr lang="id-ID" dirty="0" smtClean="0"/>
          </a:p>
          <a:p>
            <a:pPr algn="ctr">
              <a:buFont typeface="Wingdings 2" pitchFamily="18" charset="2"/>
              <a:buNone/>
            </a:pPr>
            <a:r>
              <a:rPr lang="id-ID" sz="4400" dirty="0" smtClean="0">
                <a:solidFill>
                  <a:srgbClr val="FF0000"/>
                </a:solidFill>
                <a:latin typeface="Berlin Sans FB Demi" pitchFamily="34" charset="0"/>
              </a:rPr>
              <a:t>SEKIAN &amp; TERIMAKASIH</a:t>
            </a:r>
            <a:endParaRPr lang="en-US" sz="44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</a:rPr>
              <a:t>“10 S” Dalam Tugas-Tugas Pelayanan</a:t>
            </a:r>
            <a:endParaRPr lang="id-ID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6125"/>
          </a:xfrm>
          <a:ln>
            <a:solidFill>
              <a:srgbClr val="FFFF00"/>
            </a:solidFill>
          </a:ln>
        </p:spPr>
        <p:txBody>
          <a:bodyPr/>
          <a:lstStyle/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Senyum</a:t>
            </a:r>
          </a:p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id-ID" sz="4000" dirty="0" smtClean="0"/>
              <a:t>Salam</a:t>
            </a:r>
          </a:p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id-ID" sz="4000" dirty="0" smtClean="0">
                <a:solidFill>
                  <a:srgbClr val="FF0000"/>
                </a:solidFill>
              </a:rPr>
              <a:t>Sapa</a:t>
            </a:r>
          </a:p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id-ID" sz="4000" dirty="0" smtClean="0"/>
              <a:t>Sabar</a:t>
            </a:r>
          </a:p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Sehat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6125"/>
          </a:xfrm>
          <a:ln>
            <a:solidFill>
              <a:srgbClr val="FFFF00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6. </a:t>
            </a:r>
            <a:r>
              <a:rPr lang="id-ID" sz="4000" dirty="0" smtClean="0">
                <a:solidFill>
                  <a:srgbClr val="FF0000"/>
                </a:solidFill>
              </a:rPr>
              <a:t>Syukur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7. </a:t>
            </a:r>
            <a:r>
              <a:rPr lang="id-ID" sz="4000" dirty="0" smtClean="0"/>
              <a:t>Sugih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8. Semangat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9. </a:t>
            </a:r>
            <a:r>
              <a:rPr lang="id-ID" sz="4000" dirty="0" smtClean="0">
                <a:solidFill>
                  <a:srgbClr val="FF0000"/>
                </a:solidFill>
              </a:rPr>
              <a:t>Sukses 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4000" dirty="0" smtClean="0">
                <a:solidFill>
                  <a:srgbClr val="FFFF00"/>
                </a:solidFill>
              </a:rPr>
              <a:t>10. Surga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DUNIA KERJA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21617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Aturan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tertulis</a:t>
            </a:r>
            <a:endParaRPr lang="en-US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Aturan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tidak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tertulis</a:t>
            </a:r>
            <a:endParaRPr lang="en-US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Aturan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harus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dilaksanakan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dan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tidak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boleh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diabaikan</a:t>
            </a:r>
            <a:endParaRPr lang="en-US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+mj-lt"/>
              </a:rPr>
              <a:t>“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Bekerja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itu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mudah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,  Mental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bekerja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itu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sulit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”</a:t>
            </a:r>
          </a:p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Kesiapan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Mental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Penting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&amp; </a:t>
            </a:r>
            <a:r>
              <a:rPr lang="en-US" b="1" dirty="0" err="1" smtClean="0">
                <a:solidFill>
                  <a:srgbClr val="FFFF00"/>
                </a:solidFill>
                <a:latin typeface="+mj-lt"/>
              </a:rPr>
              <a:t>Harus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4" name="Picture 5" descr="bd0550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295400"/>
            <a:ext cx="2005042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  <a:solidFill>
            <a:schemeClr val="accent1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STRESS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</a:rPr>
              <a:t>STRESS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keadaan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diri</a:t>
            </a:r>
            <a:r>
              <a:rPr lang="en-US" dirty="0" smtClean="0">
                <a:solidFill>
                  <a:srgbClr val="FFFF00"/>
                </a:solidFill>
              </a:rPr>
              <a:t> (internal) yang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disebabkan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oleh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tuntutan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fisik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lingkungan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psikologis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dirasakan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membebani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FFFF00"/>
                </a:solidFill>
              </a:rPr>
              <a:t>Respon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terhadap</a:t>
            </a:r>
            <a:r>
              <a:rPr lang="en-US" b="1" dirty="0" smtClean="0">
                <a:solidFill>
                  <a:srgbClr val="FFFF00"/>
                </a:solidFill>
              </a:rPr>
              <a:t>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FF00"/>
                </a:solidFill>
              </a:rPr>
              <a:t>Respon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Fisik</a:t>
            </a:r>
            <a:r>
              <a:rPr lang="en-US" b="1" dirty="0" smtClean="0">
                <a:solidFill>
                  <a:srgbClr val="FFFF00"/>
                </a:solidFill>
              </a:rPr>
              <a:t> ( </a:t>
            </a:r>
            <a:r>
              <a:rPr lang="en-US" b="1" dirty="0" err="1" smtClean="0">
                <a:solidFill>
                  <a:srgbClr val="FFFF00"/>
                </a:solidFill>
              </a:rPr>
              <a:t>pusing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mual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sesak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nafas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dll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FF00"/>
                </a:solidFill>
              </a:rPr>
              <a:t>Respon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Psikologis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marah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panik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khawatir</a:t>
            </a:r>
            <a:r>
              <a:rPr lang="en-US" b="1" dirty="0" smtClean="0">
                <a:solidFill>
                  <a:srgbClr val="FFFF00"/>
                </a:solidFill>
              </a:rPr>
              <a:t>, hopeless)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FFFF00"/>
                </a:solidFill>
              </a:rPr>
              <a:t>Hasil</a:t>
            </a:r>
            <a:r>
              <a:rPr lang="en-US" b="1" dirty="0" smtClean="0">
                <a:solidFill>
                  <a:srgbClr val="FFFF00"/>
                </a:solidFill>
              </a:rPr>
              <a:t> Survey 75% </a:t>
            </a:r>
            <a:r>
              <a:rPr lang="en-US" b="1" dirty="0" err="1" smtClean="0">
                <a:solidFill>
                  <a:srgbClr val="FFFF00"/>
                </a:solidFill>
              </a:rPr>
              <a:t>penyakit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berhubungan</a:t>
            </a:r>
            <a:r>
              <a:rPr lang="en-US" b="1" dirty="0" smtClean="0">
                <a:solidFill>
                  <a:srgbClr val="FFFF00"/>
                </a:solidFill>
              </a:rPr>
              <a:t> dg stress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SUMBER STRESS (STRESSOR)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endParaRPr lang="en-US" dirty="0" smtClean="0"/>
          </a:p>
          <a:p>
            <a:r>
              <a:rPr lang="en-US" dirty="0" err="1" smtClean="0"/>
              <a:t>Pertengkaran</a:t>
            </a:r>
            <a:r>
              <a:rPr lang="en-US" dirty="0" smtClean="0"/>
              <a:t>/</a:t>
            </a:r>
            <a:r>
              <a:rPr lang="en-US" dirty="0" err="1" smtClean="0"/>
              <a:t>Konflik</a:t>
            </a:r>
            <a:endParaRPr lang="en-US" dirty="0" smtClean="0"/>
          </a:p>
          <a:p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endParaRPr lang="en-US" dirty="0" smtClean="0"/>
          </a:p>
          <a:p>
            <a:r>
              <a:rPr lang="en-US" dirty="0" err="1" smtClean="0"/>
              <a:t>Perceraian</a:t>
            </a:r>
            <a:endParaRPr lang="en-US" dirty="0" smtClean="0"/>
          </a:p>
          <a:p>
            <a:r>
              <a:rPr lang="en-US" dirty="0" err="1" smtClean="0"/>
              <a:t>Hamil</a:t>
            </a:r>
            <a:endParaRPr lang="en-US" dirty="0" smtClean="0"/>
          </a:p>
          <a:p>
            <a:r>
              <a:rPr lang="en-US" dirty="0" err="1" smtClean="0"/>
              <a:t>Menikah</a:t>
            </a:r>
            <a:endParaRPr lang="en-US" dirty="0" smtClean="0"/>
          </a:p>
          <a:p>
            <a:r>
              <a:rPr lang="en-US" dirty="0" smtClean="0"/>
              <a:t>PHK, </a:t>
            </a:r>
            <a:r>
              <a:rPr lang="en-US" dirty="0" err="1" smtClean="0"/>
              <a:t>Pensiun</a:t>
            </a:r>
            <a:endParaRPr lang="en-US" dirty="0" smtClean="0"/>
          </a:p>
          <a:p>
            <a:r>
              <a:rPr lang="en-US" dirty="0" err="1" smtClean="0"/>
              <a:t>Dipenjara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Artinya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seluruh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perubahan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kehidupan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berpotensi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menjadi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sumber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stress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TIPE PERILAKU BERDASARKAN KERENTANAN STRESS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583152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TIPE 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578643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TIPE 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sabaran</a:t>
            </a:r>
            <a:endParaRPr lang="en-US" b="1" dirty="0" smtClean="0"/>
          </a:p>
          <a:p>
            <a:r>
              <a:rPr lang="en-US" b="1" dirty="0" err="1" smtClean="0"/>
              <a:t>Ambisius</a:t>
            </a:r>
            <a:endParaRPr lang="en-US" b="1" dirty="0" smtClean="0"/>
          </a:p>
          <a:p>
            <a:r>
              <a:rPr lang="en-US" b="1" dirty="0" err="1" smtClean="0"/>
              <a:t>Mudah</a:t>
            </a:r>
            <a:r>
              <a:rPr lang="en-US" b="1" dirty="0" smtClean="0"/>
              <a:t> </a:t>
            </a:r>
            <a:r>
              <a:rPr lang="en-US" b="1" dirty="0" err="1" smtClean="0"/>
              <a:t>Panik</a:t>
            </a:r>
            <a:endParaRPr lang="en-US" b="1" dirty="0" smtClean="0"/>
          </a:p>
          <a:p>
            <a:r>
              <a:rPr lang="en-US" b="1" dirty="0" err="1" smtClean="0"/>
              <a:t>Semangat</a:t>
            </a:r>
            <a:r>
              <a:rPr lang="en-US" b="1" dirty="0" smtClean="0"/>
              <a:t> </a:t>
            </a:r>
            <a:r>
              <a:rPr lang="en-US" b="1" dirty="0" err="1" smtClean="0"/>
              <a:t>Menggebu-gebu</a:t>
            </a:r>
            <a:endParaRPr lang="en-US" b="1" dirty="0" smtClean="0"/>
          </a:p>
          <a:p>
            <a:r>
              <a:rPr lang="en-US" b="1" dirty="0" err="1" smtClean="0"/>
              <a:t>Mengerjakan</a:t>
            </a:r>
            <a:r>
              <a:rPr lang="en-US" b="1" dirty="0" smtClean="0"/>
              <a:t> 2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sekaligus</a:t>
            </a:r>
            <a:endParaRPr lang="en-US" b="1" dirty="0" smtClean="0"/>
          </a:p>
          <a:p>
            <a:r>
              <a:rPr lang="en-US" b="1" dirty="0" err="1" smtClean="0"/>
              <a:t>Menyukai</a:t>
            </a:r>
            <a:r>
              <a:rPr lang="en-US" b="1" dirty="0" smtClean="0"/>
              <a:t> </a:t>
            </a:r>
            <a:r>
              <a:rPr lang="en-US" b="1" dirty="0" err="1" smtClean="0"/>
              <a:t>Persaingan</a:t>
            </a:r>
            <a:endParaRPr lang="en-US" b="1" dirty="0" smtClean="0"/>
          </a:p>
          <a:p>
            <a:r>
              <a:rPr lang="en-US" b="1" dirty="0" smtClean="0"/>
              <a:t>Target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dicapai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err="1" smtClean="0"/>
              <a:t>Santai</a:t>
            </a:r>
            <a:endParaRPr lang="en-US" b="1" dirty="0" smtClean="0"/>
          </a:p>
          <a:p>
            <a:r>
              <a:rPr lang="en-US" b="1" dirty="0" err="1" smtClean="0"/>
              <a:t>Tenang</a:t>
            </a:r>
            <a:endParaRPr lang="en-US" b="1" dirty="0" smtClean="0"/>
          </a:p>
          <a:p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mudah</a:t>
            </a:r>
            <a:r>
              <a:rPr lang="en-US" b="1" dirty="0" smtClean="0"/>
              <a:t> </a:t>
            </a:r>
            <a:r>
              <a:rPr lang="en-US" b="1" dirty="0" err="1" smtClean="0"/>
              <a:t>terganggu</a:t>
            </a:r>
            <a:endParaRPr lang="en-US" b="1" dirty="0" smtClean="0"/>
          </a:p>
          <a:p>
            <a:r>
              <a:rPr lang="en-US" b="1" dirty="0" err="1" smtClean="0"/>
              <a:t>Toleran</a:t>
            </a:r>
            <a:endParaRPr lang="en-US" b="1" dirty="0" smtClean="0"/>
          </a:p>
          <a:p>
            <a:r>
              <a:rPr lang="en-US" b="1" dirty="0" smtClean="0"/>
              <a:t>Easy Going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EMOSI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>
                <a:solidFill>
                  <a:srgbClr val="FFFF00"/>
                </a:solidFill>
              </a:rPr>
              <a:t>Perasaan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manusia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menghadapi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berbagai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situasi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838200"/>
          </a:xfrm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Pemahaman</a:t>
            </a:r>
            <a:r>
              <a:rPr lang="en-US" dirty="0" smtClean="0">
                <a:solidFill>
                  <a:srgbClr val="FFFF00"/>
                </a:solidFill>
              </a:rPr>
              <a:t> DULU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905000"/>
            <a:ext cx="4041775" cy="8382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Pemahaman</a:t>
            </a:r>
            <a:r>
              <a:rPr lang="en-US" dirty="0" smtClean="0">
                <a:solidFill>
                  <a:srgbClr val="FFFF00"/>
                </a:solidFill>
              </a:rPr>
              <a:t> SEKARANG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895600"/>
            <a:ext cx="4040188" cy="346472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=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penting</a:t>
            </a:r>
            <a:r>
              <a:rPr lang="en-US" dirty="0" smtClean="0"/>
              <a:t> IQ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800"/>
            <a:ext cx="4041775" cy="338852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endParaRPr lang="en-US" dirty="0" smtClean="0"/>
          </a:p>
          <a:p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dihidupkan</a:t>
            </a:r>
            <a:r>
              <a:rPr lang="en-US" dirty="0" smtClean="0"/>
              <a:t> &amp;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dg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IQ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.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diper</a:t>
            </a:r>
            <a:r>
              <a:rPr lang="en-US" dirty="0" smtClean="0"/>
              <a:t>- </a:t>
            </a:r>
            <a:r>
              <a:rPr lang="en-US" dirty="0" err="1" smtClean="0"/>
              <a:t>oleh</a:t>
            </a:r>
            <a:r>
              <a:rPr lang="en-US" dirty="0" smtClean="0"/>
              <a:t> dg </a:t>
            </a:r>
            <a:r>
              <a:rPr lang="en-US" dirty="0" err="1" smtClean="0"/>
              <a:t>libatan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FUNGSI EMOSI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semarak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bergairah</a:t>
            </a:r>
            <a:endParaRPr lang="en-US" dirty="0" smtClean="0"/>
          </a:p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endParaRPr lang="en-US" dirty="0" smtClean="0"/>
          </a:p>
          <a:p>
            <a:r>
              <a:rPr lang="en-US" dirty="0" err="1" smtClean="0"/>
              <a:t>Menular</a:t>
            </a:r>
            <a:endParaRPr lang="en-US" dirty="0" smtClean="0"/>
          </a:p>
          <a:p>
            <a:r>
              <a:rPr lang="en-US" dirty="0" err="1" smtClean="0"/>
              <a:t>Mengalirkan</a:t>
            </a:r>
            <a:r>
              <a:rPr lang="en-US" dirty="0" smtClean="0"/>
              <a:t> </a:t>
            </a:r>
            <a:r>
              <a:rPr lang="en-US" dirty="0" err="1" smtClean="0"/>
              <a:t>akvitas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pic>
        <p:nvPicPr>
          <p:cNvPr id="4" name="Picture Placeholder 4"/>
          <p:cNvPicPr>
            <a:picLocks/>
          </p:cNvPicPr>
          <p:nvPr/>
        </p:nvPicPr>
        <p:blipFill>
          <a:blip r:embed="rId2"/>
          <a:srcRect t="5631" b="5631"/>
          <a:stretch>
            <a:fillRect/>
          </a:stretch>
        </p:blipFill>
        <p:spPr bwMode="auto">
          <a:xfrm rot="420000">
            <a:off x="6695723" y="3200938"/>
            <a:ext cx="2107069" cy="303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1648</TotalTime>
  <Words>722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PENGELOLAAN EMOSI Oleh: Dra. Sulis Mariyanti, M.Si, Psikolog</vt:lpstr>
      <vt:lpstr>SASARAN PELATIHAN</vt:lpstr>
      <vt:lpstr>“10 S” Dalam Tugas-Tugas Pelayanan</vt:lpstr>
      <vt:lpstr>DUNIA KERJA</vt:lpstr>
      <vt:lpstr>STRESS</vt:lpstr>
      <vt:lpstr>SUMBER STRESS (STRESSOR)</vt:lpstr>
      <vt:lpstr>TIPE PERILAKU BERDASARKAN KERENTANAN STRESS</vt:lpstr>
      <vt:lpstr>EMOSI Perasaan manusia menghadapi berbagai situasi </vt:lpstr>
      <vt:lpstr>FUNGSI EMOSI</vt:lpstr>
      <vt:lpstr>EMOSI POSITIF </vt:lpstr>
      <vt:lpstr>APA YANG ANDA INGINKAN DALAM HIDUP ?</vt:lpstr>
      <vt:lpstr>APA YANG ANDA PIKIRKAN SAAT BANGUN TIDUR?</vt:lpstr>
      <vt:lpstr>APA YANG ANDA PIKIRKAN MENJELANG TIDUR?</vt:lpstr>
      <vt:lpstr>KONSEKUENKAH DENGAN APA YANG ANDA INGINKAN?</vt:lpstr>
      <vt:lpstr>KITA MEMPEROLEH APA YANG KITA PERHATIKAN</vt:lpstr>
      <vt:lpstr>MEMUSATKAN PERHATIAN</vt:lpstr>
      <vt:lpstr>BAGAIMANA PIKIRAN, SUGESTI DIRI MASUK KE BAWAH SADAR</vt:lpstr>
      <vt:lpstr>EMOSI DASAR</vt:lpstr>
      <vt:lpstr>EMOSI CINTA</vt:lpstr>
      <vt:lpstr>EMOSI MARAH</vt:lpstr>
      <vt:lpstr>EMOSI TAKUT</vt:lpstr>
      <vt:lpstr>Bagaimana Membangun Emosi Yang CERDAS</vt:lpstr>
      <vt:lpstr>Bagaimana Membangun Emosi Yang CERDAS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EMOSI Oleh: Dra. Sulis Mariyanti, M.Si, Psikolog</dc:title>
  <dc:creator>hidayat.esusanto</dc:creator>
  <cp:lastModifiedBy>Windows User</cp:lastModifiedBy>
  <cp:revision>41</cp:revision>
  <dcterms:created xsi:type="dcterms:W3CDTF">2016-05-21T05:21:26Z</dcterms:created>
  <dcterms:modified xsi:type="dcterms:W3CDTF">2016-05-27T11:08:37Z</dcterms:modified>
</cp:coreProperties>
</file>