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73" r:id="rId5"/>
    <p:sldId id="259" r:id="rId6"/>
    <p:sldId id="268" r:id="rId7"/>
    <p:sldId id="260" r:id="rId8"/>
    <p:sldId id="269" r:id="rId9"/>
    <p:sldId id="270" r:id="rId10"/>
    <p:sldId id="272" r:id="rId11"/>
    <p:sldId id="271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E7E80C-2406-455C-9390-B5BC59A0E616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29BB1C-9805-4E8F-BAD1-8C6C0CD69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0438"/>
            <a:ext cx="6400800" cy="642942"/>
          </a:xfrm>
        </p:spPr>
        <p:txBody>
          <a:bodyPr/>
          <a:lstStyle/>
          <a:p>
            <a:r>
              <a:rPr lang="id-ID" b="1" dirty="0" smtClean="0"/>
              <a:t>Oleh : Sulis Mariyanti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2637450"/>
          </a:xfrm>
        </p:spPr>
        <p:txBody>
          <a:bodyPr/>
          <a:lstStyle/>
          <a:p>
            <a:r>
              <a:rPr lang="id-ID" sz="3200" b="1" dirty="0" smtClean="0"/>
              <a:t>Pertemuan 1 :</a:t>
            </a:r>
            <a:br>
              <a:rPr lang="id-ID" sz="3200" b="1" dirty="0" smtClean="0"/>
            </a:br>
            <a:r>
              <a:rPr lang="id-ID" sz="3200" b="1" dirty="0" smtClean="0"/>
              <a:t>PENGANTAR DINAMIKA KELOMPOK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72893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Humming (Senandung)</a:t>
            </a:r>
          </a:p>
          <a:p>
            <a:pPr algn="l"/>
            <a:endParaRPr lang="id-ID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id-ID" dirty="0" smtClean="0"/>
              <a:t>Setiap peserta memperoleh kertas yang berisikan  petikan lagu yang harus disenandung dengan keras</a:t>
            </a:r>
          </a:p>
          <a:p>
            <a:pPr algn="l"/>
            <a:endParaRPr lang="id-ID" dirty="0" smtClean="0"/>
          </a:p>
          <a:p>
            <a:pPr algn="l">
              <a:buFont typeface="Wingdings" pitchFamily="2" charset="2"/>
              <a:buChar char="q"/>
            </a:pPr>
            <a:r>
              <a:rPr lang="id-ID" dirty="0" smtClean="0"/>
              <a:t>Peserta membentuk kelompok berdasarkan senandung yang diucapkan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PERMAINAN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42910" y="3500438"/>
            <a:ext cx="7053290" cy="200026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Setiap orang membawa pengalaman masa lalunya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Setiap orang datang dengan kepribadian masing-masing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Setiap orang datang dengan sejumlah harapan tertentu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HAL YANG PERLU DIPERHATIKAN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158" y="3286124"/>
            <a:ext cx="8501122" cy="314327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id-ID" dirty="0" smtClean="0">
                <a:solidFill>
                  <a:srgbClr val="FF0000"/>
                </a:solidFill>
              </a:rPr>
              <a:t>Metode Pendidikan </a:t>
            </a:r>
            <a:r>
              <a:rPr lang="id-ID" dirty="0" smtClean="0"/>
              <a:t>dengan menggunakan seperangkat permainan un- tuk menumbuhkan PENGALAMAN HIDUP BERKELOMPOK. Pengalaman itu dipelajari, dianalisa, direnungkan dan ditemukan maknanya.</a:t>
            </a:r>
          </a:p>
          <a:p>
            <a:pPr algn="l"/>
            <a:endParaRPr lang="id-ID" dirty="0" smtClean="0"/>
          </a:p>
          <a:p>
            <a:pPr algn="l"/>
            <a:r>
              <a:rPr lang="id-ID" dirty="0" smtClean="0">
                <a:solidFill>
                  <a:srgbClr val="FF0000"/>
                </a:solidFill>
              </a:rPr>
              <a:t>Tujuan</a:t>
            </a:r>
            <a:r>
              <a:rPr lang="id-ID" dirty="0" smtClean="0"/>
              <a:t> : Masing- masing pribadi berkembang, tumbuh menjadi pribadi yang dewasa, kelompok menjadi terbuka, hidup dan dinamis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DINAMIKA KELOMPOK</a:t>
            </a:r>
            <a:br>
              <a:rPr lang="id-ID" dirty="0" smtClean="0"/>
            </a:br>
            <a:r>
              <a:rPr lang="id-ID" dirty="0" smtClean="0"/>
              <a:t>Sebagai Metode Pendidikan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158" y="3357562"/>
            <a:ext cx="8358246" cy="292895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id-ID" dirty="0" smtClean="0"/>
              <a:t>Melalui permainan, latihan-latihan hingga </a:t>
            </a:r>
            <a:r>
              <a:rPr lang="id-ID" dirty="0" smtClean="0">
                <a:solidFill>
                  <a:srgbClr val="FF0000"/>
                </a:solidFill>
              </a:rPr>
              <a:t>MENGALAMI</a:t>
            </a:r>
            <a:r>
              <a:rPr lang="id-ID" dirty="0" smtClean="0"/>
              <a:t> sesuatu, terjadi </a:t>
            </a:r>
            <a:r>
              <a:rPr lang="id-ID" dirty="0" smtClean="0">
                <a:solidFill>
                  <a:srgbClr val="FF0000"/>
                </a:solidFill>
              </a:rPr>
              <a:t>INTERAKSI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FF0000"/>
                </a:solidFill>
              </a:rPr>
              <a:t>dan KOMUNIKASI </a:t>
            </a:r>
            <a:r>
              <a:rPr lang="id-ID" dirty="0" smtClean="0"/>
              <a:t>diantara peserta.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/>
              <a:t>Pengalaman Interaksi &amp; Komunikasi muncul berbagai </a:t>
            </a:r>
            <a:r>
              <a:rPr lang="id-ID" dirty="0" smtClean="0">
                <a:solidFill>
                  <a:srgbClr val="FF0000"/>
                </a:solidFill>
              </a:rPr>
              <a:t>PERASAAN</a:t>
            </a:r>
            <a:r>
              <a:rPr lang="id-ID" dirty="0" smtClean="0"/>
              <a:t> (jengkel, frustrasi, malu, kasihan, gregetan)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/>
              <a:t>PERASAAN yg muncul akibat KOMUNIKASI dipelajari, dirasakan, dianalisa, direnungkan dan diambil maknanya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Experiential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DINAMIKA KELOMPOK</a:t>
            </a:r>
            <a:br>
              <a:rPr lang="id-ID" dirty="0" smtClean="0"/>
            </a:br>
            <a:r>
              <a:rPr lang="id-ID" dirty="0" smtClean="0"/>
              <a:t>(Sebagai Alat Komunikasi)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8429684" cy="3228996"/>
          </a:xfrm>
        </p:spPr>
        <p:txBody>
          <a:bodyPr>
            <a:normAutofit fontScale="92500"/>
          </a:bodyPr>
          <a:lstStyle/>
          <a:p>
            <a:pPr marL="514350" indent="-514350" algn="l"/>
            <a:r>
              <a:rPr lang="id-ID" dirty="0" smtClean="0">
                <a:solidFill>
                  <a:srgbClr val="FF0000"/>
                </a:solidFill>
              </a:rPr>
              <a:t>1.Kami Bukan Anak Kecil Lagi</a:t>
            </a:r>
          </a:p>
          <a:p>
            <a:pPr marL="514350" indent="-514350" algn="l"/>
            <a:r>
              <a:rPr lang="id-ID" dirty="0" smtClean="0"/>
              <a:t>Permainan bukan sekedar main-main.Dibalik permainan tersembunyi </a:t>
            </a:r>
          </a:p>
          <a:p>
            <a:pPr marL="514350" indent="-514350" algn="l"/>
            <a:r>
              <a:rPr lang="id-ID" dirty="0" smtClean="0"/>
              <a:t>“peti kebijaksanaan” yg amat bernilai</a:t>
            </a:r>
          </a:p>
          <a:p>
            <a:pPr marL="514350" indent="-514350" algn="l"/>
            <a:r>
              <a:rPr lang="id-ID" dirty="0" smtClean="0">
                <a:solidFill>
                  <a:srgbClr val="FF0000"/>
                </a:solidFill>
              </a:rPr>
              <a:t>2.Menurut Peserta</a:t>
            </a:r>
          </a:p>
          <a:p>
            <a:pPr marL="514350" indent="-514350" algn="l"/>
            <a:r>
              <a:rPr lang="id-ID" dirty="0" smtClean="0"/>
              <a:t>Mengenal diri, Nilai-nilai Berharga, Saling Pengertian, Setiakawanan</a:t>
            </a:r>
          </a:p>
          <a:p>
            <a:pPr marL="514350" indent="-514350" algn="l"/>
            <a:r>
              <a:rPr lang="id-ID" dirty="0" smtClean="0">
                <a:solidFill>
                  <a:srgbClr val="FF0000"/>
                </a:solidFill>
              </a:rPr>
              <a:t>3.Menurut Pembimbing </a:t>
            </a:r>
          </a:p>
          <a:p>
            <a:pPr marL="514350" indent="-514350" algn="l"/>
            <a:r>
              <a:rPr lang="id-ID" dirty="0" smtClean="0"/>
              <a:t>Mengasah kepekaan, Menimbulkan solidaritas, Menimbulkan spontanitas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TUJUAN DINAMIKA KELOMPOK</a:t>
            </a:r>
            <a:br>
              <a:rPr lang="id-ID" dirty="0" smtClean="0"/>
            </a:br>
            <a:r>
              <a:rPr lang="id-ID" sz="2800" dirty="0" smtClean="0"/>
              <a:t>(Melalui Permainan)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PRINSIP DINAMIKA KELOMPOK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4376750"/>
          </a:xfrm>
          <a:ln>
            <a:solidFill>
              <a:schemeClr val="accent5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Prinsip Learning By Doing</a:t>
            </a:r>
          </a:p>
          <a:p>
            <a:pPr>
              <a:buNone/>
            </a:pPr>
            <a:r>
              <a:rPr lang="id-ID" dirty="0" smtClean="0"/>
              <a:t>	Dari permainan diharapkan dpt dipelajari makna/esensi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Prinsip Striptease (buka tabir)</a:t>
            </a:r>
          </a:p>
          <a:p>
            <a:pPr>
              <a:buNone/>
            </a:pPr>
            <a:r>
              <a:rPr lang="id-ID" dirty="0" smtClean="0"/>
              <a:t>	Dinamika Kelompok tidak disampaikan melalui ceramah, tetapi pesan itu akan diperoleh dari latihan/permainan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Prinsip Variasi yang Menarik</a:t>
            </a:r>
          </a:p>
          <a:p>
            <a:pPr>
              <a:buNone/>
            </a:pPr>
            <a:r>
              <a:rPr lang="id-ID" dirty="0" smtClean="0"/>
              <a:t>	Materi disiapkan secara bebas (permainan, role play, foto, analisa kasus)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Prinsip “Here And Now”</a:t>
            </a:r>
          </a:p>
          <a:p>
            <a:pPr>
              <a:buNone/>
            </a:pPr>
            <a:r>
              <a:rPr lang="id-ID" dirty="0" smtClean="0"/>
              <a:t>	Berorientasi segala hal yang terjadi di kelompok itu, pada saat/ waktu itu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Fungsi PESERTA</a:t>
            </a:r>
            <a:br>
              <a:rPr lang="id-ID" sz="3200" dirty="0" smtClean="0"/>
            </a:br>
            <a:r>
              <a:rPr lang="id-ID" sz="3200" dirty="0" smtClean="0"/>
              <a:t>Dalam DINAMIKA KELOMPOK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14488"/>
            <a:ext cx="7772400" cy="4572032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Rasa Keterlibatan</a:t>
            </a:r>
          </a:p>
          <a:p>
            <a:pPr>
              <a:buNone/>
            </a:pPr>
            <a:r>
              <a:rPr lang="id-ID" dirty="0" smtClean="0"/>
              <a:t>	Pengalaman dari keterlibatan penuh peserta mjd bahan utama perkembangan proses belajar mengajar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Dapat Mengungkapkan Pengalaman</a:t>
            </a:r>
          </a:p>
          <a:p>
            <a:pPr>
              <a:buNone/>
            </a:pPr>
            <a:r>
              <a:rPr lang="id-ID" dirty="0" smtClean="0"/>
              <a:t>	Melalui Dinamika Kelompok sedikit demi sedikit peserta terlatih mengungkapkan diri lewat pengalaman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Dapat Merasakan Proses Dinamika Kelompok</a:t>
            </a:r>
          </a:p>
          <a:p>
            <a:pPr>
              <a:buNone/>
            </a:pPr>
            <a:r>
              <a:rPr lang="id-ID" dirty="0" smtClean="0"/>
              <a:t>	Keharusan untuk mengikuti keseluruhan proses kelompok, agar dapat menikmati apa yg dirasakan kelompok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Refleksi</a:t>
            </a:r>
          </a:p>
          <a:p>
            <a:pPr>
              <a:buNone/>
            </a:pPr>
            <a:r>
              <a:rPr lang="id-ID" dirty="0" smtClean="0"/>
              <a:t>	Refleksi atas dinamika kelompok yg telah dialami membantu keberhasilan yg akan dicapai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Fungsi PEMBIMBING</a:t>
            </a:r>
            <a:br>
              <a:rPr lang="id-ID" sz="3200" dirty="0" smtClean="0"/>
            </a:br>
            <a:r>
              <a:rPr lang="id-ID" sz="3200" dirty="0" smtClean="0"/>
              <a:t>Dalam Dinamika Kelompok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14488"/>
            <a:ext cx="7772400" cy="430531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Bukan guru tetapi FASILITATOR</a:t>
            </a:r>
          </a:p>
          <a:p>
            <a:pPr>
              <a:buNone/>
            </a:pPr>
            <a:r>
              <a:rPr lang="id-ID" dirty="0" smtClean="0"/>
              <a:t>	Pengalaman yg akan digali, perlu tercipta suasana komunikasi antar peserta di dalam kelompok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Mampu Menganalisa Proses Kelompok</a:t>
            </a:r>
          </a:p>
          <a:p>
            <a:pPr>
              <a:buNone/>
            </a:pPr>
            <a:r>
              <a:rPr lang="id-ID" dirty="0" smtClean="0"/>
              <a:t>	Tidak boleh menggurui, tapi mampu menganalisa proses kelompok, peka dan cepat mengambil sikap yg tepat, siap membantu, terbuka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Bijaksana</a:t>
            </a:r>
          </a:p>
          <a:p>
            <a:pPr>
              <a:buNone/>
            </a:pPr>
            <a:r>
              <a:rPr lang="id-ID" dirty="0" smtClean="0"/>
              <a:t>	Menyadari peran yang dituntut darinya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910" y="3500438"/>
            <a:ext cx="7929618" cy="2786082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id-ID" sz="3200" dirty="0" smtClean="0">
                <a:solidFill>
                  <a:srgbClr val="FF0000"/>
                </a:solidFill>
              </a:rPr>
              <a:t>Frustrasi</a:t>
            </a:r>
          </a:p>
          <a:p>
            <a:pPr algn="l">
              <a:buFont typeface="Wingdings" pitchFamily="2" charset="2"/>
              <a:buChar char="q"/>
            </a:pPr>
            <a:r>
              <a:rPr lang="id-ID" sz="3200" dirty="0" smtClean="0">
                <a:solidFill>
                  <a:srgbClr val="FF0000"/>
                </a:solidFill>
              </a:rPr>
              <a:t>Kurang Serius</a:t>
            </a:r>
          </a:p>
          <a:p>
            <a:pPr algn="l">
              <a:buFont typeface="Wingdings" pitchFamily="2" charset="2"/>
              <a:buChar char="q"/>
            </a:pPr>
            <a:r>
              <a:rPr lang="id-ID" sz="3200" dirty="0" smtClean="0">
                <a:solidFill>
                  <a:srgbClr val="FF0000"/>
                </a:solidFill>
              </a:rPr>
              <a:t>Perasaan Dipermainkan</a:t>
            </a:r>
          </a:p>
          <a:p>
            <a:pPr algn="l">
              <a:buFont typeface="Wingdings" pitchFamily="2" charset="2"/>
              <a:buChar char="q"/>
            </a:pPr>
            <a:r>
              <a:rPr lang="id-ID" sz="3200" dirty="0" smtClean="0">
                <a:solidFill>
                  <a:srgbClr val="FF0000"/>
                </a:solidFill>
              </a:rPr>
              <a:t>Perasaan Tidak Diterima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BAHAYA YANG TIMBUL</a:t>
            </a:r>
            <a:br>
              <a:rPr lang="id-ID" sz="3200" dirty="0" smtClean="0"/>
            </a:br>
            <a:r>
              <a:rPr lang="id-ID" sz="3200" dirty="0" smtClean="0"/>
              <a:t>DALAM DINAMIKA KELOMPOK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28596" y="3200400"/>
            <a:ext cx="8286808" cy="322899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id-ID" b="1" dirty="0" smtClean="0"/>
              <a:t>Mahasiswa mampu menjelaskan pentingnya dinamika kelompok dalam proses pengembangan kepribadian,  sensitivitas, komunikasi, motivasi, kerjasama, pengambilan keputusan &amp; penanggulan konflik dalam kelompok</a:t>
            </a:r>
          </a:p>
          <a:p>
            <a:pPr algn="l"/>
            <a:endParaRPr lang="id-ID" b="1" dirty="0" smtClean="0"/>
          </a:p>
          <a:p>
            <a:pPr algn="l">
              <a:buFont typeface="Wingdings" pitchFamily="2" charset="2"/>
              <a:buChar char="q"/>
            </a:pPr>
            <a:r>
              <a:rPr lang="id-ID" b="1" dirty="0" smtClean="0"/>
              <a:t>Mahasiswa mampu melakukan refleksi diri melalui berbagai permainan kelompok serta menyadari kelebihan diri dan kekurangan diri untuk optimalisasi  dalam kehidupan berkelompok</a:t>
            </a:r>
            <a:r>
              <a:rPr lang="id-ID" b="1" i="1" dirty="0" smtClean="0"/>
              <a:t> (experiential learning)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Kompetensi Mata Kuliah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PENGANTAR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71612"/>
            <a:ext cx="7772400" cy="444818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PENGALAMAN</a:t>
            </a:r>
            <a:r>
              <a:rPr lang="id-ID" sz="3200" dirty="0" smtClean="0"/>
              <a:t> : guru terbaik, pelajaran terbaik, </a:t>
            </a:r>
          </a:p>
          <a:p>
            <a:r>
              <a:rPr lang="id-ID" sz="3200" dirty="0" smtClean="0"/>
              <a:t>Namun banyak yang belum &amp; tidak tahu serta tidak mau menggunakan pengalamannya</a:t>
            </a:r>
          </a:p>
          <a:p>
            <a:r>
              <a:rPr lang="id-ID" sz="3200" dirty="0" smtClean="0"/>
              <a:t>Menemukan Hikmah/Makna dari pengalaman : Merenungi &amp; Berefleksi Diri</a:t>
            </a:r>
          </a:p>
          <a:p>
            <a:r>
              <a:rPr lang="id-ID" sz="3200" dirty="0" smtClean="0">
                <a:solidFill>
                  <a:srgbClr val="FF0000"/>
                </a:solidFill>
              </a:rPr>
              <a:t>DINAMIKA KELOMPOK </a:t>
            </a:r>
            <a:r>
              <a:rPr lang="id-ID" sz="3200" dirty="0" smtClean="0"/>
              <a:t> merupakan salah satu metode  agar seseorang belajar dari apa yang dipelajarinya selama hidup (situasi tertentu) dalam suatu kelompok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>
                <a:solidFill>
                  <a:schemeClr val="accent1"/>
                </a:solidFill>
              </a:rPr>
              <a:t>PENGERTIAN KELOMPOK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b="1" dirty="0" smtClean="0">
                <a:solidFill>
                  <a:srgbClr val="FF0000"/>
                </a:solidFill>
              </a:rPr>
              <a:t>Robbins (1988), Kelompok/group 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i="1" dirty="0" smtClean="0"/>
              <a:t>Two or more individuals, interacting and independent, who come together to achieve particular objectives </a:t>
            </a:r>
            <a:r>
              <a:rPr lang="id-ID" dirty="0" smtClean="0"/>
              <a:t>(Dua atau lebih orang yg saling mempengaruhi dan saling bergantung, yg datang bersama-sama untuk mencapai tujuan)</a:t>
            </a:r>
          </a:p>
          <a:p>
            <a:pPr>
              <a:buFont typeface="Wingdings" pitchFamily="2" charset="2"/>
              <a:buChar char="q"/>
            </a:pPr>
            <a:r>
              <a:rPr lang="id-ID" b="1" dirty="0" smtClean="0">
                <a:solidFill>
                  <a:srgbClr val="FF0000"/>
                </a:solidFill>
              </a:rPr>
              <a:t>Schein (1980), psycgological group 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i="1" dirty="0" smtClean="0"/>
              <a:t>Any number of people who  interact with one another are psychologically aware of one another and perceive themselves to be group</a:t>
            </a:r>
            <a:r>
              <a:rPr lang="id-ID" dirty="0" smtClean="0"/>
              <a:t> (sejumlah orang yang berinteraksi satu dengan yang lain, secara psikologis sadar satu dengan lain dan mempersepsikan diri mereka sendiri sebagai kelompok)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28596" y="3200400"/>
            <a:ext cx="8143932" cy="3157558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id-ID" b="1" dirty="0" smtClean="0">
                <a:solidFill>
                  <a:srgbClr val="FF0000"/>
                </a:solidFill>
              </a:rPr>
              <a:t>DINAMIKA</a:t>
            </a:r>
            <a:r>
              <a:rPr lang="id-ID" b="1" dirty="0" smtClean="0"/>
              <a:t> </a:t>
            </a:r>
            <a:r>
              <a:rPr lang="id-ID" dirty="0" smtClean="0"/>
              <a:t>: Bag dari ilmu Fisika (barang-barang yg bergerak atau tenaga yg menggerakkan) ; DINAMIS (bertenaga, berkekuatan, dan sanggup menyesuaikan diri</a:t>
            </a:r>
          </a:p>
          <a:p>
            <a:pPr algn="l"/>
            <a:r>
              <a:rPr lang="id-ID" b="1" dirty="0" smtClean="0">
                <a:solidFill>
                  <a:srgbClr val="FF0000"/>
                </a:solidFill>
              </a:rPr>
              <a:t>KELOMPOK</a:t>
            </a:r>
            <a:r>
              <a:rPr lang="id-ID" dirty="0" smtClean="0"/>
              <a:t> : Beberapa orang yang berkumpul menjadi satu kesatuan, saling mempengaruhi, saling berinteraksi untuk mencapai tujuan</a:t>
            </a:r>
          </a:p>
          <a:p>
            <a:pPr algn="l"/>
            <a:r>
              <a:rPr lang="id-ID" b="1" dirty="0" smtClean="0">
                <a:solidFill>
                  <a:srgbClr val="FF0000"/>
                </a:solidFill>
              </a:rPr>
              <a:t>DINAMIKA KELOMPOK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dirty="0" smtClean="0"/>
              <a:t>: Beberapa orang yg berkumpul menjadi satu, yg bertenaga &amp; berkekuatan sehingga selalu bergerak menyesuaikan diri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PENGERTIAN DINAMIKA KELOMPOK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72" y="3200400"/>
            <a:ext cx="8072494" cy="322899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id-ID" b="1" dirty="0" smtClean="0">
                <a:solidFill>
                  <a:srgbClr val="FF0000"/>
                </a:solidFill>
              </a:rPr>
              <a:t>DINAMIKA</a:t>
            </a:r>
            <a:r>
              <a:rPr lang="id-ID" dirty="0" smtClean="0"/>
              <a:t> : Kekuatan atau gerak yang timbul sendiri</a:t>
            </a:r>
          </a:p>
          <a:p>
            <a:pPr algn="l"/>
            <a:r>
              <a:rPr lang="id-ID" b="1" dirty="0" smtClean="0">
                <a:solidFill>
                  <a:srgbClr val="FF0000"/>
                </a:solidFill>
              </a:rPr>
              <a:t>KELOMPOK</a:t>
            </a:r>
            <a:r>
              <a:rPr lang="id-ID" dirty="0" smtClean="0"/>
              <a:t>: Sekumpulan individu yang berinteraksi </a:t>
            </a:r>
          </a:p>
          <a:p>
            <a:pPr algn="l"/>
            <a:r>
              <a:rPr lang="id-ID" b="1" dirty="0" smtClean="0">
                <a:solidFill>
                  <a:srgbClr val="FF0000"/>
                </a:solidFill>
              </a:rPr>
              <a:t>DINAMIKA KELOMPOK </a:t>
            </a:r>
            <a:r>
              <a:rPr lang="id-ID" dirty="0" smtClean="0"/>
              <a:t>: Kekuatan yang ada dalam kelompok (Keith Davis &amp; J. Newstromild, 1993)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PENGERTIAN DINAMIKA KELOMPOK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8596" y="3200400"/>
            <a:ext cx="8286808" cy="308612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id-ID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DINAMIKA KELOMPOK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: Segala sesuatu yg bergolak, menimbulkan sebab akibat serta cara- cara pembentukan dan berfungsinya kelompok</a:t>
            </a:r>
          </a:p>
          <a:p>
            <a:pPr algn="l"/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id-ID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STRUKTUR KELOMPOK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: Hubungan antar anggota kelompok (dominasi-subordinasi), persahabatan, persaingan  dan sifat-sifat lain  (rasa ke-kitaan, kesetia-kawanan yg memberikan ciri khas pada kelompok tsb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137252"/>
          </a:xfrm>
        </p:spPr>
        <p:txBody>
          <a:bodyPr/>
          <a:lstStyle/>
          <a:p>
            <a:r>
              <a:rPr lang="id-ID" dirty="0" smtClean="0"/>
              <a:t>PENGERTIAN DINAMIKA KELOMPOK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8596" y="3200400"/>
            <a:ext cx="8001056" cy="2800368"/>
          </a:xfrm>
        </p:spPr>
        <p:txBody>
          <a:bodyPr/>
          <a:lstStyle/>
          <a:p>
            <a:pPr algn="l"/>
            <a:r>
              <a:rPr lang="id-ID" dirty="0" smtClean="0"/>
              <a:t>Dinamika Kelompok : Metode &amp; proses yg bertujuan meningkat- kan nilai-nilai kerjasama kelompok yg dilandasi pada prinsip</a:t>
            </a:r>
          </a:p>
          <a:p>
            <a:pPr marL="514350" indent="-514350" algn="l">
              <a:buAutoNum type="arabicParenR"/>
            </a:pPr>
            <a:r>
              <a:rPr lang="id-ID" dirty="0" smtClean="0">
                <a:solidFill>
                  <a:srgbClr val="FF0000"/>
                </a:solidFill>
              </a:rPr>
              <a:t>Gestalt Psikologi </a:t>
            </a:r>
            <a:r>
              <a:rPr lang="id-ID" dirty="0" smtClean="0"/>
              <a:t>(Keseluruhan lebih besar dari penjumlahan bagian</a:t>
            </a:r>
          </a:p>
          <a:p>
            <a:pPr marL="514350" indent="-514350" algn="l">
              <a:buAutoNum type="arabicParenR"/>
            </a:pPr>
            <a:r>
              <a:rPr lang="id-ID" dirty="0" smtClean="0">
                <a:solidFill>
                  <a:srgbClr val="FF0000"/>
                </a:solidFill>
              </a:rPr>
              <a:t>Nilai kerjasama </a:t>
            </a:r>
            <a:r>
              <a:rPr lang="id-ID" dirty="0" smtClean="0"/>
              <a:t>kelompok bergantung pada interaksi &amp; perilaku para anggota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PENTINGNYA DINAMIKA KELOMPOK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8605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Kebutuhan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Kedekatan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Daya Tarik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Tujuan Kelompok</a:t>
            </a:r>
          </a:p>
          <a:p>
            <a:pPr algn="l">
              <a:buFont typeface="Wingdings" pitchFamily="2" charset="2"/>
              <a:buChar char="q"/>
            </a:pPr>
            <a:r>
              <a:rPr lang="id-ID" dirty="0" smtClean="0">
                <a:solidFill>
                  <a:srgbClr val="FF0000"/>
                </a:solidFill>
              </a:rPr>
              <a:t>Ekonomi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ALASAN MEMBENTUK KELOMPOK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488</TotalTime>
  <Words>538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Pertemuan 1 : PENGANTAR DINAMIKA KELOMPOK </vt:lpstr>
      <vt:lpstr>Kompetensi Mata Kuliah</vt:lpstr>
      <vt:lpstr>PENGANTAR</vt:lpstr>
      <vt:lpstr>PENGERTIAN KELOMPOK</vt:lpstr>
      <vt:lpstr>PENGERTIAN DINAMIKA KELOMPOK</vt:lpstr>
      <vt:lpstr>PENGERTIAN DINAMIKA KELOMPOK</vt:lpstr>
      <vt:lpstr>PENGERTIAN DINAMIKA KELOMPOK</vt:lpstr>
      <vt:lpstr>PENTINGNYA DINAMIKA KELOMPOK</vt:lpstr>
      <vt:lpstr>ALASAN MEMBENTUK KELOMPOK</vt:lpstr>
      <vt:lpstr>PERMAINAN</vt:lpstr>
      <vt:lpstr>HAL YANG PERLU DIPERHATIKAN</vt:lpstr>
      <vt:lpstr>DINAMIKA KELOMPOK Sebagai Metode Pendidikan</vt:lpstr>
      <vt:lpstr>DINAMIKA KELOMPOK (Sebagai Alat Komunikasi)</vt:lpstr>
      <vt:lpstr>TUJUAN DINAMIKA KELOMPOK (Melalui Permainan)</vt:lpstr>
      <vt:lpstr>PRINSIP DINAMIKA KELOMPOK</vt:lpstr>
      <vt:lpstr>Fungsi PESERTA Dalam DINAMIKA KELOMPOK</vt:lpstr>
      <vt:lpstr>Fungsi PEMBIMBING Dalam Dinamika Kelompok</vt:lpstr>
      <vt:lpstr>BAHAYA YANG TIMBUL DALAM DINAMIKA KELOMPOK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DINAMIKA KELOMPOK</dc:title>
  <dc:creator>sulis</dc:creator>
  <cp:lastModifiedBy>anin</cp:lastModifiedBy>
  <cp:revision>51</cp:revision>
  <dcterms:created xsi:type="dcterms:W3CDTF">2012-06-08T06:09:25Z</dcterms:created>
  <dcterms:modified xsi:type="dcterms:W3CDTF">2014-07-11T09:32:06Z</dcterms:modified>
</cp:coreProperties>
</file>