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5"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86" d="100"/>
          <a:sy n="86" d="100"/>
        </p:scale>
        <p:origin x="-149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42B90997-35FB-4179-A658-D84512284189}" type="datetimeFigureOut">
              <a:rPr lang="en-US" smtClean="0"/>
              <a:pPr/>
              <a:t>3/16/2017</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8B5E35CD-0374-47CE-8939-3C3ADF78B6F3}" type="slidenum">
              <a:rPr lang="en-US" smtClean="0"/>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2B90997-35FB-4179-A658-D84512284189}" type="datetimeFigureOut">
              <a:rPr lang="en-US" smtClean="0"/>
              <a:pPr/>
              <a:t>3/16/2017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5E35CD-0374-47CE-8939-3C3ADF78B6F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2B90997-35FB-4179-A658-D84512284189}" type="datetimeFigureOut">
              <a:rPr lang="en-US" smtClean="0"/>
              <a:pPr/>
              <a:t>3/16/2017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5E35CD-0374-47CE-8939-3C3ADF78B6F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42B90997-35FB-4179-A658-D84512284189}" type="datetimeFigureOut">
              <a:rPr lang="en-US" smtClean="0"/>
              <a:pPr/>
              <a:t>3/16/2017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5E35CD-0374-47CE-8939-3C3ADF78B6F3}" type="slidenum">
              <a:rPr lang="en-US" smtClean="0"/>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42B90997-35FB-4179-A658-D84512284189}" type="datetimeFigureOut">
              <a:rPr lang="en-US" smtClean="0"/>
              <a:pPr/>
              <a:t>3/16/2017</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8B5E35CD-0374-47CE-8939-3C3ADF78B6F3}"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42B90997-35FB-4179-A658-D84512284189}" type="datetimeFigureOut">
              <a:rPr lang="en-US" smtClean="0"/>
              <a:pPr/>
              <a:t>3/16/2017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5E35CD-0374-47CE-8939-3C3ADF78B6F3}"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42B90997-35FB-4179-A658-D84512284189}" type="datetimeFigureOut">
              <a:rPr lang="en-US" smtClean="0"/>
              <a:pPr/>
              <a:t>3/16/2017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B5E35CD-0374-47CE-8939-3C3ADF78B6F3}"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42B90997-35FB-4179-A658-D84512284189}" type="datetimeFigureOut">
              <a:rPr lang="en-US" smtClean="0"/>
              <a:pPr/>
              <a:t>3/16/2017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B5E35CD-0374-47CE-8939-3C3ADF78B6F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2B90997-35FB-4179-A658-D84512284189}" type="datetimeFigureOut">
              <a:rPr lang="en-US" smtClean="0"/>
              <a:pPr/>
              <a:t>3/16/2017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B5E35CD-0374-47CE-8939-3C3ADF78B6F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42B90997-35FB-4179-A658-D84512284189}" type="datetimeFigureOut">
              <a:rPr lang="en-US" smtClean="0"/>
              <a:pPr/>
              <a:t>3/16/2017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5E35CD-0374-47CE-8939-3C3ADF78B6F3}"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42B90997-35FB-4179-A658-D84512284189}" type="datetimeFigureOut">
              <a:rPr lang="en-US" smtClean="0"/>
              <a:pPr/>
              <a:t>3/16/2017</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8B5E35CD-0374-47CE-8939-3C3ADF78B6F3}"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42B90997-35FB-4179-A658-D84512284189}" type="datetimeFigureOut">
              <a:rPr lang="en-US" smtClean="0"/>
              <a:pPr/>
              <a:t>3/16/2017</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8B5E35CD-0374-47CE-8939-3C3ADF78B6F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500174"/>
            <a:ext cx="8229600" cy="2071702"/>
          </a:xfrm>
        </p:spPr>
        <p:txBody>
          <a:bodyPr>
            <a:normAutofit/>
          </a:bodyPr>
          <a:lstStyle/>
          <a:p>
            <a:r>
              <a:rPr lang="id-ID" sz="3100" dirty="0" smtClean="0">
                <a:latin typeface="Berlin Sans FB" pitchFamily="34" charset="0"/>
              </a:rPr>
              <a:t>Pertemuan 2 : </a:t>
            </a:r>
            <a:r>
              <a:rPr lang="id-ID" dirty="0" smtClean="0">
                <a:latin typeface="Berlin Sans FB" pitchFamily="34" charset="0"/>
              </a:rPr>
              <a:t>MEMBUKA DIRI</a:t>
            </a:r>
            <a:br>
              <a:rPr lang="id-ID" dirty="0" smtClean="0">
                <a:latin typeface="Berlin Sans FB" pitchFamily="34" charset="0"/>
              </a:rPr>
            </a:br>
            <a:r>
              <a:rPr lang="id-ID" sz="2000" dirty="0" smtClean="0">
                <a:latin typeface="Berlin Sans FB" pitchFamily="34" charset="0"/>
              </a:rPr>
              <a:t>oleh : Sulis Mariyanti</a:t>
            </a:r>
            <a:r>
              <a:rPr lang="id-ID" sz="2000" b="1" dirty="0" smtClean="0"/>
              <a:t/>
            </a:r>
            <a:br>
              <a:rPr lang="id-ID" sz="2000" b="1" dirty="0" smtClean="0"/>
            </a:br>
            <a:endParaRPr lang="en-US" sz="2000" b="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ln>
            <a:solidFill>
              <a:schemeClr val="accent1"/>
            </a:solidFill>
          </a:ln>
        </p:spPr>
        <p:txBody>
          <a:bodyPr>
            <a:normAutofit/>
          </a:bodyPr>
          <a:lstStyle/>
          <a:p>
            <a:pPr algn="ctr"/>
            <a:r>
              <a:rPr lang="id-ID" sz="3600" b="1" dirty="0" smtClean="0">
                <a:solidFill>
                  <a:srgbClr val="FF0000"/>
                </a:solidFill>
                <a:latin typeface="Berlin Sans FB" pitchFamily="34" charset="0"/>
              </a:rPr>
              <a:t>GAME PERKENALAN</a:t>
            </a:r>
            <a:endParaRPr lang="en-US" sz="3600" b="1" dirty="0">
              <a:solidFill>
                <a:srgbClr val="FF0000"/>
              </a:solidFill>
              <a:latin typeface="Berlin Sans FB" pitchFamily="34" charset="0"/>
            </a:endParaRPr>
          </a:p>
        </p:txBody>
      </p:sp>
      <p:sp>
        <p:nvSpPr>
          <p:cNvPr id="7" name="Content Placeholder 6"/>
          <p:cNvSpPr>
            <a:spLocks noGrp="1"/>
          </p:cNvSpPr>
          <p:nvPr>
            <p:ph sz="quarter" idx="1"/>
          </p:nvPr>
        </p:nvSpPr>
        <p:spPr>
          <a:xfrm>
            <a:off x="914400" y="1643050"/>
            <a:ext cx="7772400" cy="4376750"/>
          </a:xfrm>
          <a:ln>
            <a:solidFill>
              <a:schemeClr val="accent1"/>
            </a:solidFill>
          </a:ln>
        </p:spPr>
        <p:txBody>
          <a:bodyPr>
            <a:normAutofit/>
          </a:bodyPr>
          <a:lstStyle/>
          <a:p>
            <a:pPr marL="457200" indent="-457200">
              <a:buFont typeface="+mj-lt"/>
              <a:buAutoNum type="arabicPeriod"/>
            </a:pPr>
            <a:r>
              <a:rPr lang="id-ID" sz="2400" dirty="0" smtClean="0">
                <a:latin typeface="Berlin Sans FB" pitchFamily="34" charset="0"/>
              </a:rPr>
              <a:t>Duduk melingkar, agar suasana intim, memudahkan komunikasi, bisa saling melihat</a:t>
            </a:r>
          </a:p>
          <a:p>
            <a:pPr marL="457200" indent="-457200">
              <a:buFont typeface="+mj-lt"/>
              <a:buAutoNum type="arabicPeriod"/>
            </a:pPr>
            <a:r>
              <a:rPr lang="id-ID" sz="2400" dirty="0" smtClean="0">
                <a:latin typeface="Berlin Sans FB" pitchFamily="34" charset="0"/>
              </a:rPr>
              <a:t>Hitung Menurut Perputaran Jam</a:t>
            </a:r>
          </a:p>
          <a:p>
            <a:pPr marL="457200" indent="-457200">
              <a:buFont typeface="+mj-lt"/>
              <a:buAutoNum type="arabicPeriod"/>
            </a:pPr>
            <a:r>
              <a:rPr lang="id-ID" sz="2400" dirty="0" smtClean="0">
                <a:latin typeface="Berlin Sans FB" pitchFamily="34" charset="0"/>
              </a:rPr>
              <a:t>Setiap Peserta memperkenalkan rekan-rekannya sendiri (tidak hanya nama &amp; alamat, tetapi selengkap mungkin), waktu hanya 5 menit</a:t>
            </a:r>
          </a:p>
          <a:p>
            <a:pPr marL="457200" indent="-457200">
              <a:buFont typeface="+mj-lt"/>
              <a:buAutoNum type="arabicPeriod"/>
            </a:pPr>
            <a:r>
              <a:rPr lang="id-ID" sz="2400" dirty="0" smtClean="0">
                <a:latin typeface="Berlin Sans FB" pitchFamily="34" charset="0"/>
              </a:rPr>
              <a:t>Ulasan &amp; Analisa Fasilitator “siapa dia?”</a:t>
            </a:r>
          </a:p>
          <a:p>
            <a:pPr marL="457200" indent="-457200">
              <a:buFont typeface="+mj-lt"/>
              <a:buAutoNum type="arabicPeriod"/>
            </a:pPr>
            <a:r>
              <a:rPr lang="id-ID" sz="2400" dirty="0" smtClean="0">
                <a:latin typeface="Berlin Sans FB" pitchFamily="34" charset="0"/>
              </a:rPr>
              <a:t>Perasaan &amp; Reaksi Peserta saat diperkenalkan temannya</a:t>
            </a:r>
            <a:endParaRPr lang="en-US" sz="2400" dirty="0">
              <a:latin typeface="Berlin Sans FB"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1082660"/>
          </a:xfrm>
          <a:ln>
            <a:solidFill>
              <a:schemeClr val="accent1"/>
            </a:solidFill>
          </a:ln>
        </p:spPr>
        <p:txBody>
          <a:bodyPr>
            <a:normAutofit/>
          </a:bodyPr>
          <a:lstStyle/>
          <a:p>
            <a:pPr algn="ctr"/>
            <a:r>
              <a:rPr lang="id-ID" sz="3200" b="1" dirty="0" smtClean="0">
                <a:solidFill>
                  <a:srgbClr val="FF0000"/>
                </a:solidFill>
                <a:latin typeface="Berlin Sans FB" pitchFamily="34" charset="0"/>
              </a:rPr>
              <a:t>ANALISA PERASAAN</a:t>
            </a:r>
            <a:endParaRPr lang="en-US" sz="3200" b="1" dirty="0">
              <a:solidFill>
                <a:srgbClr val="FF0000"/>
              </a:solidFill>
              <a:latin typeface="Berlin Sans FB" pitchFamily="34" charset="0"/>
            </a:endParaRPr>
          </a:p>
        </p:txBody>
      </p:sp>
      <p:sp>
        <p:nvSpPr>
          <p:cNvPr id="3" name="Content Placeholder 2"/>
          <p:cNvSpPr>
            <a:spLocks noGrp="1"/>
          </p:cNvSpPr>
          <p:nvPr>
            <p:ph sz="quarter" idx="1"/>
          </p:nvPr>
        </p:nvSpPr>
        <p:spPr>
          <a:xfrm>
            <a:off x="914400" y="1571612"/>
            <a:ext cx="7772400" cy="4448188"/>
          </a:xfrm>
          <a:ln>
            <a:solidFill>
              <a:schemeClr val="accent1"/>
            </a:solidFill>
          </a:ln>
        </p:spPr>
        <p:txBody>
          <a:bodyPr>
            <a:normAutofit lnSpcReduction="10000"/>
          </a:bodyPr>
          <a:lstStyle/>
          <a:p>
            <a:pPr>
              <a:buNone/>
            </a:pPr>
            <a:r>
              <a:rPr lang="id-ID" sz="2000" b="1" dirty="0" smtClean="0">
                <a:solidFill>
                  <a:srgbClr val="FF0000"/>
                </a:solidFill>
                <a:latin typeface="Berlin Sans FB" pitchFamily="34" charset="0"/>
              </a:rPr>
              <a:t>Konfrontasi Dengan Diri Sendiri</a:t>
            </a:r>
          </a:p>
          <a:p>
            <a:pPr>
              <a:buFont typeface="Wingdings" pitchFamily="2" charset="2"/>
              <a:buChar char="§"/>
            </a:pPr>
            <a:r>
              <a:rPr lang="id-ID" sz="2000" dirty="0" smtClean="0">
                <a:latin typeface="Berlin Sans FB" pitchFamily="34" charset="0"/>
              </a:rPr>
              <a:t>(merenungkan perasaan dg jujur, berarti mencoba mjd terbuka, berterus terang, melepaskan kebiasaan menjawab “biasa-biasa saja”)</a:t>
            </a:r>
          </a:p>
          <a:p>
            <a:pPr>
              <a:buFont typeface="Wingdings" pitchFamily="2" charset="2"/>
              <a:buChar char="§"/>
            </a:pPr>
            <a:r>
              <a:rPr lang="id-ID" sz="2000" dirty="0" smtClean="0">
                <a:latin typeface="Berlin Sans FB" pitchFamily="34" charset="0"/>
              </a:rPr>
              <a:t>(konfrontasi diri = hadapi diri, berani melihat diri, agar menjadi diri sendiri, melepaskan “aku” yang semu)</a:t>
            </a:r>
          </a:p>
          <a:p>
            <a:pPr>
              <a:buNone/>
            </a:pPr>
            <a:endParaRPr lang="id-ID" sz="2000" dirty="0" smtClean="0">
              <a:latin typeface="Berlin Sans FB" pitchFamily="34" charset="0"/>
            </a:endParaRPr>
          </a:p>
          <a:p>
            <a:pPr>
              <a:buNone/>
            </a:pPr>
            <a:r>
              <a:rPr lang="id-ID" sz="2000" b="1" dirty="0" smtClean="0">
                <a:solidFill>
                  <a:srgbClr val="FF0000"/>
                </a:solidFill>
                <a:latin typeface="Berlin Sans FB" pitchFamily="34" charset="0"/>
              </a:rPr>
              <a:t>Tahu Diri</a:t>
            </a:r>
          </a:p>
          <a:p>
            <a:pPr>
              <a:buFont typeface="Wingdings" pitchFamily="2" charset="2"/>
              <a:buChar char="§"/>
            </a:pPr>
            <a:r>
              <a:rPr lang="id-ID" sz="2000" dirty="0" smtClean="0">
                <a:latin typeface="Berlin Sans FB" pitchFamily="34" charset="0"/>
              </a:rPr>
              <a:t>(dengan konfrontasi diri = tahu diri = beginilah aku)</a:t>
            </a:r>
          </a:p>
          <a:p>
            <a:pPr>
              <a:buFont typeface="Wingdings" pitchFamily="2" charset="2"/>
              <a:buChar char="§"/>
            </a:pPr>
            <a:r>
              <a:rPr lang="id-ID" sz="2000" dirty="0" smtClean="0">
                <a:latin typeface="Berlin Sans FB" pitchFamily="34" charset="0"/>
              </a:rPr>
              <a:t>(tahu diri menghasilkan sikap terbuka thd pendapat org lain. Tidak mustahil org lain tahu sikap, T.L, dan diri sendiri tdk tahu)</a:t>
            </a:r>
          </a:p>
          <a:p>
            <a:pPr>
              <a:buFont typeface="Wingdings" pitchFamily="2" charset="2"/>
              <a:buChar char="§"/>
            </a:pPr>
            <a:r>
              <a:rPr lang="id-ID" sz="2000" dirty="0" smtClean="0">
                <a:latin typeface="Berlin Sans FB" pitchFamily="34" charset="0"/>
              </a:rPr>
              <a:t>(yg tidak tahu diri sering menyalahkan orang lain, </a:t>
            </a:r>
            <a:r>
              <a:rPr lang="id-ID" sz="2000" dirty="0" smtClean="0">
                <a:solidFill>
                  <a:srgbClr val="FF0000"/>
                </a:solidFill>
                <a:latin typeface="Berlin Sans FB" pitchFamily="34" charset="0"/>
              </a:rPr>
              <a:t>Spt : cerita si Buta &amp; Si Juling)</a:t>
            </a:r>
            <a:endParaRPr lang="en-US" sz="2000" dirty="0">
              <a:solidFill>
                <a:srgbClr val="FF0000"/>
              </a:solidFill>
              <a:latin typeface="Berlin Sans FB"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914400" y="274638"/>
            <a:ext cx="7772400" cy="868346"/>
          </a:xfrm>
          <a:ln>
            <a:solidFill>
              <a:schemeClr val="accent1"/>
            </a:solidFill>
          </a:ln>
        </p:spPr>
        <p:txBody>
          <a:bodyPr>
            <a:normAutofit/>
          </a:bodyPr>
          <a:lstStyle/>
          <a:p>
            <a:pPr algn="ctr"/>
            <a:r>
              <a:rPr lang="id-ID" sz="3600" b="1" dirty="0" smtClean="0">
                <a:solidFill>
                  <a:srgbClr val="FF0000"/>
                </a:solidFill>
                <a:latin typeface="Berlin Sans FB" pitchFamily="34" charset="0"/>
              </a:rPr>
              <a:t>Lanjutan</a:t>
            </a:r>
            <a:r>
              <a:rPr lang="id-ID" sz="3600" b="1" dirty="0" smtClean="0">
                <a:solidFill>
                  <a:srgbClr val="FF0000"/>
                </a:solidFill>
                <a:latin typeface="Berlin Sans FB" pitchFamily="34" charset="0"/>
              </a:rPr>
              <a:t>.............</a:t>
            </a:r>
            <a:endParaRPr lang="en-US" sz="3600" b="1" dirty="0">
              <a:solidFill>
                <a:srgbClr val="FF0000"/>
              </a:solidFill>
              <a:latin typeface="Berlin Sans FB" pitchFamily="34" charset="0"/>
            </a:endParaRPr>
          </a:p>
        </p:txBody>
      </p:sp>
      <p:sp>
        <p:nvSpPr>
          <p:cNvPr id="5" name="Content Placeholder 4"/>
          <p:cNvSpPr>
            <a:spLocks noGrp="1"/>
          </p:cNvSpPr>
          <p:nvPr>
            <p:ph sz="quarter" idx="1"/>
          </p:nvPr>
        </p:nvSpPr>
        <p:spPr>
          <a:ln>
            <a:solidFill>
              <a:schemeClr val="accent1"/>
            </a:solidFill>
          </a:ln>
        </p:spPr>
        <p:txBody>
          <a:bodyPr>
            <a:normAutofit lnSpcReduction="10000"/>
          </a:bodyPr>
          <a:lstStyle/>
          <a:p>
            <a:pPr>
              <a:buNone/>
            </a:pPr>
            <a:r>
              <a:rPr lang="id-ID" b="1" dirty="0" smtClean="0">
                <a:solidFill>
                  <a:srgbClr val="FF0000"/>
                </a:solidFill>
                <a:latin typeface="Berlin Sans FB" pitchFamily="34" charset="0"/>
              </a:rPr>
              <a:t>Sikap Menerima Diri</a:t>
            </a:r>
          </a:p>
          <a:p>
            <a:pPr>
              <a:buFont typeface="Wingdings" pitchFamily="2" charset="2"/>
              <a:buChar char="§"/>
            </a:pPr>
            <a:r>
              <a:rPr lang="id-ID" sz="2000" dirty="0" smtClean="0">
                <a:latin typeface="Berlin Sans FB" pitchFamily="34" charset="0"/>
              </a:rPr>
              <a:t>(tahu diri</a:t>
            </a:r>
            <a:r>
              <a:rPr lang="id-ID" sz="2000" dirty="0" smtClean="0">
                <a:latin typeface="Berlin Sans FB" pitchFamily="34" charset="0"/>
                <a:sym typeface="Wingdings" pitchFamily="2" charset="2"/>
              </a:rPr>
              <a:t>menerima diri sesuai batas2 kemungkinan, tidak apatis)</a:t>
            </a:r>
          </a:p>
          <a:p>
            <a:pPr>
              <a:buNone/>
            </a:pPr>
            <a:endParaRPr lang="id-ID" sz="2000" dirty="0" smtClean="0">
              <a:latin typeface="Berlin Sans FB" pitchFamily="34" charset="0"/>
              <a:sym typeface="Wingdings" pitchFamily="2" charset="2"/>
            </a:endParaRPr>
          </a:p>
          <a:p>
            <a:pPr>
              <a:buNone/>
            </a:pPr>
            <a:r>
              <a:rPr lang="id-ID" b="1" dirty="0" smtClean="0">
                <a:solidFill>
                  <a:srgbClr val="FF0000"/>
                </a:solidFill>
                <a:latin typeface="Berlin Sans FB" pitchFamily="34" charset="0"/>
                <a:sym typeface="Wingdings" pitchFamily="2" charset="2"/>
              </a:rPr>
              <a:t>Investasi</a:t>
            </a:r>
          </a:p>
          <a:p>
            <a:pPr>
              <a:buFont typeface="Wingdings" pitchFamily="2" charset="2"/>
              <a:buChar char="§"/>
            </a:pPr>
            <a:r>
              <a:rPr lang="id-ID" sz="2000" dirty="0" smtClean="0">
                <a:latin typeface="Berlin Sans FB" pitchFamily="34" charset="0"/>
                <a:sym typeface="Wingdings" pitchFamily="2" charset="2"/>
              </a:rPr>
              <a:t>(dng menceritakan perasaan &amp; reaksi sendiri, berarti telah memberikan pegangan kpd kelompok, agar masing2 tahu apa dan siapa yg dihadapi yg menentukan efisiensi kelompok)</a:t>
            </a:r>
          </a:p>
          <a:p>
            <a:pPr>
              <a:buFont typeface="Wingdings" pitchFamily="2" charset="2"/>
              <a:buChar char="§"/>
            </a:pPr>
            <a:r>
              <a:rPr lang="id-ID" sz="2000" dirty="0" smtClean="0">
                <a:latin typeface="Berlin Sans FB" pitchFamily="34" charset="0"/>
                <a:sym typeface="Wingdings" pitchFamily="2" charset="2"/>
              </a:rPr>
              <a:t>(investasi mengandung risiko, apakah org lain mendekat atau membenci). Tapi investasi selalu memperkaya diri &amp; kelomp</a:t>
            </a:r>
          </a:p>
          <a:p>
            <a:pPr>
              <a:buNone/>
            </a:pPr>
            <a:r>
              <a:rPr lang="id-ID" b="1" dirty="0" smtClean="0">
                <a:solidFill>
                  <a:srgbClr val="FF0000"/>
                </a:solidFill>
                <a:latin typeface="Berlin Sans FB" pitchFamily="34" charset="0"/>
                <a:sym typeface="Wingdings" pitchFamily="2" charset="2"/>
              </a:rPr>
              <a:t>Bercerita</a:t>
            </a:r>
          </a:p>
          <a:p>
            <a:pPr>
              <a:buFont typeface="Wingdings" pitchFamily="2" charset="2"/>
              <a:buChar char="§"/>
            </a:pPr>
            <a:r>
              <a:rPr lang="id-ID" sz="2000" dirty="0" smtClean="0">
                <a:latin typeface="Berlin Sans FB" pitchFamily="34" charset="0"/>
                <a:sym typeface="Wingdings" pitchFamily="2" charset="2"/>
              </a:rPr>
              <a:t>Bercerita berarti menuangkan perasaan, pendapat, ide. Tujuannya untuk membiasakan terbuka, terus terang, apa adanya, lepas dari penilaian baik buruk namun juga berani ambil risiko</a:t>
            </a:r>
            <a:endParaRPr lang="en-US" sz="2000" dirty="0">
              <a:latin typeface="Berlin Sans FB"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868346"/>
          </a:xfrm>
          <a:ln>
            <a:solidFill>
              <a:schemeClr val="accent1"/>
            </a:solidFill>
          </a:ln>
        </p:spPr>
        <p:txBody>
          <a:bodyPr>
            <a:normAutofit/>
          </a:bodyPr>
          <a:lstStyle/>
          <a:p>
            <a:pPr algn="ctr"/>
            <a:r>
              <a:rPr lang="id-ID" sz="3600" b="1" dirty="0" smtClean="0">
                <a:solidFill>
                  <a:srgbClr val="FF0000"/>
                </a:solidFill>
                <a:latin typeface="Berlin Sans FB" pitchFamily="34" charset="0"/>
              </a:rPr>
              <a:t>JOHARI WINDOW</a:t>
            </a:r>
            <a:endParaRPr lang="en-US" sz="3600" b="1" dirty="0">
              <a:solidFill>
                <a:srgbClr val="FF0000"/>
              </a:solidFill>
              <a:latin typeface="Berlin Sans FB" pitchFamily="34" charset="0"/>
            </a:endParaRPr>
          </a:p>
        </p:txBody>
      </p:sp>
      <p:graphicFrame>
        <p:nvGraphicFramePr>
          <p:cNvPr id="4" name="Content Placeholder 3"/>
          <p:cNvGraphicFramePr>
            <a:graphicFrameLocks noGrp="1"/>
          </p:cNvGraphicFramePr>
          <p:nvPr>
            <p:ph sz="quarter" idx="1"/>
          </p:nvPr>
        </p:nvGraphicFramePr>
        <p:xfrm>
          <a:off x="1285852" y="1714488"/>
          <a:ext cx="6500858" cy="4462823"/>
        </p:xfrm>
        <a:graphic>
          <a:graphicData uri="http://schemas.openxmlformats.org/drawingml/2006/table">
            <a:tbl>
              <a:tblPr firstRow="1" bandRow="1">
                <a:tableStyleId>{5C22544A-7EE6-4342-B048-85BDC9FD1C3A}</a:tableStyleId>
              </a:tblPr>
              <a:tblGrid>
                <a:gridCol w="3178991"/>
                <a:gridCol w="3321867"/>
              </a:tblGrid>
              <a:tr h="1984321">
                <a:tc>
                  <a:txBody>
                    <a:bodyPr/>
                    <a:lstStyle/>
                    <a:p>
                      <a:pPr algn="ctr"/>
                      <a:r>
                        <a:rPr lang="id-ID" sz="2400" dirty="0" smtClean="0"/>
                        <a:t>1. </a:t>
                      </a:r>
                      <a:r>
                        <a:rPr lang="id-ID" sz="2400" baseline="0" dirty="0" smtClean="0"/>
                        <a:t> Area Publik</a:t>
                      </a:r>
                    </a:p>
                    <a:p>
                      <a:pPr algn="ctr"/>
                      <a:r>
                        <a:rPr lang="id-ID" sz="1600" baseline="0" dirty="0" smtClean="0"/>
                        <a:t>(diketahui diri sendiri maupun orang lain)</a:t>
                      </a:r>
                      <a:endParaRPr lang="en-US" sz="1600" dirty="0"/>
                    </a:p>
                  </a:txBody>
                  <a:tcPr/>
                </a:tc>
                <a:tc>
                  <a:txBody>
                    <a:bodyPr/>
                    <a:lstStyle/>
                    <a:p>
                      <a:pPr algn="ctr"/>
                      <a:r>
                        <a:rPr lang="id-ID" sz="2400" b="1" dirty="0" smtClean="0"/>
                        <a:t>2.Area Rahasia Pribadi</a:t>
                      </a:r>
                    </a:p>
                    <a:p>
                      <a:pPr algn="ctr"/>
                      <a:r>
                        <a:rPr lang="id-ID" sz="1600" dirty="0" smtClean="0"/>
                        <a:t>(diketahui diri sendiri, tapi tidak diketahui orang lain)</a:t>
                      </a:r>
                    </a:p>
                    <a:p>
                      <a:pPr algn="ctr"/>
                      <a:r>
                        <a:rPr lang="id-ID" sz="1600" dirty="0" smtClean="0"/>
                        <a:t>Hal-hal pribadi yang hanya diceritakan kepada org tertentu yg</a:t>
                      </a:r>
                      <a:r>
                        <a:rPr lang="id-ID" sz="1600" baseline="0" dirty="0" smtClean="0"/>
                        <a:t> dipercaya &amp; akrab</a:t>
                      </a:r>
                      <a:r>
                        <a:rPr lang="id-ID" baseline="0" dirty="0" smtClean="0"/>
                        <a:t>)</a:t>
                      </a:r>
                      <a:endParaRPr lang="en-US" dirty="0"/>
                    </a:p>
                  </a:txBody>
                  <a:tcPr/>
                </a:tc>
              </a:tr>
              <a:tr h="2478502">
                <a:tc>
                  <a:txBody>
                    <a:bodyPr/>
                    <a:lstStyle/>
                    <a:p>
                      <a:pPr algn="ctr"/>
                      <a:r>
                        <a:rPr lang="id-ID" sz="2400" b="1" dirty="0" smtClean="0"/>
                        <a:t>3.Area Tipu</a:t>
                      </a:r>
                      <a:r>
                        <a:rPr lang="id-ID" sz="2400" b="1" baseline="0" dirty="0" smtClean="0"/>
                        <a:t> Diri</a:t>
                      </a:r>
                    </a:p>
                    <a:p>
                      <a:pPr algn="ctr"/>
                      <a:r>
                        <a:rPr lang="id-ID" baseline="0" dirty="0" smtClean="0"/>
                        <a:t>(tdk diketahui diri sendiri, namun org lain tahu)</a:t>
                      </a:r>
                    </a:p>
                    <a:p>
                      <a:pPr algn="ctr"/>
                      <a:endParaRPr lang="en-US" dirty="0"/>
                    </a:p>
                  </a:txBody>
                  <a:tcPr/>
                </a:tc>
                <a:tc>
                  <a:txBody>
                    <a:bodyPr/>
                    <a:lstStyle/>
                    <a:p>
                      <a:pPr algn="ctr"/>
                      <a:r>
                        <a:rPr lang="id-ID" sz="2400" b="1" dirty="0" smtClean="0"/>
                        <a:t>4. Area Tak Sadar</a:t>
                      </a:r>
                    </a:p>
                    <a:p>
                      <a:pPr algn="ctr"/>
                      <a:r>
                        <a:rPr lang="id-ID" dirty="0" smtClean="0"/>
                        <a:t>(tdk diketahui oleh diri sendiri dan org lain), maka seakan-akan</a:t>
                      </a:r>
                      <a:r>
                        <a:rPr lang="id-ID" baseline="0" dirty="0" smtClean="0"/>
                        <a:t> tdk ada</a:t>
                      </a:r>
                      <a:endParaRPr lang="en-US" dirty="0"/>
                    </a:p>
                  </a:txBody>
                  <a:tcPr/>
                </a:tc>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olidFill>
              <a:schemeClr val="accent1"/>
            </a:solidFill>
          </a:ln>
        </p:spPr>
        <p:txBody>
          <a:bodyPr>
            <a:normAutofit/>
          </a:bodyPr>
          <a:lstStyle/>
          <a:p>
            <a:pPr algn="ctr"/>
            <a:r>
              <a:rPr lang="id-ID" sz="3200" b="1" dirty="0" smtClean="0">
                <a:solidFill>
                  <a:srgbClr val="FF0000"/>
                </a:solidFill>
                <a:latin typeface="Berlin Sans FB" pitchFamily="34" charset="0"/>
              </a:rPr>
              <a:t>HAL PENTING </a:t>
            </a:r>
            <a:br>
              <a:rPr lang="id-ID" sz="3200" b="1" dirty="0" smtClean="0">
                <a:solidFill>
                  <a:srgbClr val="FF0000"/>
                </a:solidFill>
                <a:latin typeface="Berlin Sans FB" pitchFamily="34" charset="0"/>
              </a:rPr>
            </a:br>
            <a:r>
              <a:rPr lang="id-ID" sz="3200" b="1" dirty="0" smtClean="0">
                <a:solidFill>
                  <a:srgbClr val="FF0000"/>
                </a:solidFill>
                <a:latin typeface="Berlin Sans FB" pitchFamily="34" charset="0"/>
              </a:rPr>
              <a:t>DALAM DINAMIKA KELOMPOK</a:t>
            </a:r>
            <a:endParaRPr lang="en-US" sz="3200" b="1" dirty="0">
              <a:solidFill>
                <a:srgbClr val="FF0000"/>
              </a:solidFill>
              <a:latin typeface="Berlin Sans FB" pitchFamily="34" charset="0"/>
            </a:endParaRPr>
          </a:p>
        </p:txBody>
      </p:sp>
      <p:sp>
        <p:nvSpPr>
          <p:cNvPr id="3" name="Content Placeholder 2"/>
          <p:cNvSpPr>
            <a:spLocks noGrp="1"/>
          </p:cNvSpPr>
          <p:nvPr>
            <p:ph sz="quarter" idx="1"/>
          </p:nvPr>
        </p:nvSpPr>
        <p:spPr>
          <a:xfrm>
            <a:off x="914400" y="1643050"/>
            <a:ext cx="7772400" cy="4857784"/>
          </a:xfrm>
          <a:ln>
            <a:solidFill>
              <a:schemeClr val="accent1"/>
            </a:solidFill>
          </a:ln>
        </p:spPr>
        <p:txBody>
          <a:bodyPr>
            <a:noAutofit/>
          </a:bodyPr>
          <a:lstStyle/>
          <a:p>
            <a:r>
              <a:rPr lang="id-ID" sz="2200" dirty="0" smtClean="0">
                <a:latin typeface="Berlin Sans FB" pitchFamily="34" charset="0"/>
              </a:rPr>
              <a:t>Kotak (3) adalah yg terpenting dlm pembahasan Dinamika Kelompok. </a:t>
            </a:r>
          </a:p>
          <a:p>
            <a:pPr>
              <a:buNone/>
            </a:pPr>
            <a:r>
              <a:rPr lang="id-ID" sz="2200" dirty="0" smtClean="0">
                <a:latin typeface="Berlin Sans FB" pitchFamily="34" charset="0"/>
              </a:rPr>
              <a:t>	</a:t>
            </a:r>
            <a:r>
              <a:rPr lang="id-ID" sz="2200" b="1" u="sng" dirty="0" smtClean="0">
                <a:solidFill>
                  <a:srgbClr val="FF0000"/>
                </a:solidFill>
                <a:latin typeface="Berlin Sans FB" pitchFamily="34" charset="0"/>
              </a:rPr>
              <a:t>Prosesnya </a:t>
            </a:r>
            <a:r>
              <a:rPr lang="id-ID" sz="2200" dirty="0" smtClean="0">
                <a:latin typeface="Berlin Sans FB" pitchFamily="34" charset="0"/>
              </a:rPr>
              <a:t>: dengan menceritakan perasaan &amp; reaksi kita secara terus terang, dan dengan mendengarkan org lain menceritakan perasaannya tentang diri kita ataupun diri sendiri akan terjadi pergeseran garis batas. Kotak (1) meluas dan menyempitkan kotak (3). Pada waktu bersamaan terjadi pergeseran garis menyempitkan kotak (2) dan pada keseluruhan terjadilah eksplorasi ke daerah kotak (4</a:t>
            </a:r>
            <a:r>
              <a:rPr lang="id-ID" sz="2200" dirty="0" smtClean="0">
                <a:latin typeface="Berlin Sans FB" pitchFamily="34" charset="0"/>
              </a:rPr>
              <a:t>)</a:t>
            </a:r>
          </a:p>
          <a:p>
            <a:pPr>
              <a:buNone/>
            </a:pPr>
            <a:endParaRPr lang="id-ID" sz="2200" dirty="0" smtClean="0">
              <a:latin typeface="Berlin Sans FB" pitchFamily="34" charset="0"/>
            </a:endParaRPr>
          </a:p>
          <a:p>
            <a:pPr>
              <a:buNone/>
            </a:pPr>
            <a:r>
              <a:rPr lang="id-ID" sz="2200" dirty="0" smtClean="0">
                <a:latin typeface="Berlin Sans FB" pitchFamily="34" charset="0"/>
              </a:rPr>
              <a:t>	</a:t>
            </a:r>
            <a:r>
              <a:rPr lang="id-ID" sz="2200" dirty="0" smtClean="0">
                <a:solidFill>
                  <a:srgbClr val="FF0000"/>
                </a:solidFill>
                <a:latin typeface="Berlin Sans FB" pitchFamily="34" charset="0"/>
              </a:rPr>
              <a:t>Membuka Diri </a:t>
            </a:r>
            <a:r>
              <a:rPr lang="id-ID" sz="2200" dirty="0" smtClean="0">
                <a:solidFill>
                  <a:srgbClr val="FF0000"/>
                </a:solidFill>
                <a:latin typeface="Berlin Sans FB" pitchFamily="34" charset="0"/>
                <a:sym typeface="Wingdings" pitchFamily="2" charset="2"/>
              </a:rPr>
              <a:t> membuat org lain lbh bebas  tenang dlm berhub dg kelompok  lbh peka thd sikap &amp; perasaan org lain</a:t>
            </a:r>
            <a:endParaRPr lang="en-US" sz="2200" dirty="0">
              <a:solidFill>
                <a:srgbClr val="FF0000"/>
              </a:solidFill>
              <a:latin typeface="Berlin Sans FB"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725470"/>
          </a:xfrm>
          <a:ln>
            <a:solidFill>
              <a:schemeClr val="accent1"/>
            </a:solidFill>
          </a:ln>
        </p:spPr>
        <p:txBody>
          <a:bodyPr>
            <a:normAutofit/>
          </a:bodyPr>
          <a:lstStyle/>
          <a:p>
            <a:pPr algn="ctr"/>
            <a:r>
              <a:rPr lang="id-ID" sz="3200" b="1" dirty="0" smtClean="0">
                <a:solidFill>
                  <a:srgbClr val="FF0000"/>
                </a:solidFill>
                <a:latin typeface="Berlin Sans FB" pitchFamily="34" charset="0"/>
              </a:rPr>
              <a:t>SELF DISCLOSURE</a:t>
            </a:r>
            <a:endParaRPr lang="id-ID" sz="3200" b="1" dirty="0">
              <a:solidFill>
                <a:srgbClr val="FF0000"/>
              </a:solidFill>
              <a:latin typeface="Berlin Sans FB" pitchFamily="34" charset="0"/>
            </a:endParaRPr>
          </a:p>
        </p:txBody>
      </p:sp>
      <p:sp>
        <p:nvSpPr>
          <p:cNvPr id="3" name="Content Placeholder 2"/>
          <p:cNvSpPr>
            <a:spLocks noGrp="1"/>
          </p:cNvSpPr>
          <p:nvPr>
            <p:ph sz="quarter" idx="1"/>
          </p:nvPr>
        </p:nvSpPr>
        <p:spPr>
          <a:xfrm>
            <a:off x="914400" y="1214422"/>
            <a:ext cx="7772400" cy="4805378"/>
          </a:xfrm>
        </p:spPr>
        <p:txBody>
          <a:bodyPr>
            <a:normAutofit/>
          </a:bodyPr>
          <a:lstStyle/>
          <a:p>
            <a:r>
              <a:rPr lang="id-ID" sz="2400" dirty="0" smtClean="0">
                <a:solidFill>
                  <a:srgbClr val="FF0000"/>
                </a:solidFill>
                <a:latin typeface="Berlin Sans FB" pitchFamily="34" charset="0"/>
              </a:rPr>
              <a:t>Pengungkapan informasi diri </a:t>
            </a:r>
            <a:r>
              <a:rPr lang="id-ID" sz="2400" dirty="0" smtClean="0">
                <a:latin typeface="Berlin Sans FB" pitchFamily="34" charset="0"/>
              </a:rPr>
              <a:t>secara sengaja kepada orang lain (West &amp; Turner, 2010)</a:t>
            </a:r>
          </a:p>
          <a:p>
            <a:pPr>
              <a:buNone/>
            </a:pPr>
            <a:endParaRPr lang="id-ID" sz="2400" dirty="0" smtClean="0">
              <a:latin typeface="Berlin Sans FB" pitchFamily="34" charset="0"/>
            </a:endParaRPr>
          </a:p>
          <a:p>
            <a:r>
              <a:rPr lang="id-ID" sz="2400" dirty="0" smtClean="0">
                <a:solidFill>
                  <a:srgbClr val="FF0000"/>
                </a:solidFill>
                <a:latin typeface="Berlin Sans FB" pitchFamily="34" charset="0"/>
              </a:rPr>
              <a:t>Komunikasi verbal </a:t>
            </a:r>
            <a:r>
              <a:rPr lang="id-ID" sz="2400" dirty="0" smtClean="0">
                <a:latin typeface="Berlin Sans FB" pitchFamily="34" charset="0"/>
              </a:rPr>
              <a:t>yang dilakukan sesorang tentang dirinya, pikiran &amp; persaannya kepada orang lain, agar orang lain mengetahuinya (Wei, dkk, 2005)</a:t>
            </a:r>
          </a:p>
          <a:p>
            <a:pPr>
              <a:buNone/>
            </a:pPr>
            <a:endParaRPr lang="id-ID" sz="2400" dirty="0" smtClean="0">
              <a:latin typeface="Berlin Sans FB" pitchFamily="34" charset="0"/>
            </a:endParaRPr>
          </a:p>
          <a:p>
            <a:r>
              <a:rPr lang="id-ID" sz="2400" dirty="0" smtClean="0">
                <a:solidFill>
                  <a:srgbClr val="FF0000"/>
                </a:solidFill>
                <a:latin typeface="Berlin Sans FB" pitchFamily="34" charset="0"/>
              </a:rPr>
              <a:t>Penyampaian informasi </a:t>
            </a:r>
            <a:r>
              <a:rPr lang="id-ID" sz="2400" dirty="0" smtClean="0">
                <a:latin typeface="Berlin Sans FB" pitchFamily="34" charset="0"/>
              </a:rPr>
              <a:t>kepada orang lain yang dapat berupa sikap, opini, perasaan, orang-orang terdekat, kebiasaan, seks, kebiasaan &amp; tujuan pribadi (Devito, 2011)</a:t>
            </a:r>
            <a:endParaRPr lang="id-ID" sz="2400" dirty="0">
              <a:latin typeface="Berlin Sans FB"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654032"/>
          </a:xfrm>
          <a:ln>
            <a:solidFill>
              <a:schemeClr val="accent1"/>
            </a:solidFill>
          </a:ln>
        </p:spPr>
        <p:txBody>
          <a:bodyPr>
            <a:normAutofit/>
          </a:bodyPr>
          <a:lstStyle/>
          <a:p>
            <a:pPr algn="ctr"/>
            <a:r>
              <a:rPr lang="id-ID" sz="3200" b="1" dirty="0" smtClean="0">
                <a:solidFill>
                  <a:srgbClr val="FF0000"/>
                </a:solidFill>
                <a:latin typeface="Berlin Sans FB" pitchFamily="34" charset="0"/>
              </a:rPr>
              <a:t>ASPEK DISCLOSURE</a:t>
            </a:r>
            <a:endParaRPr lang="id-ID" sz="3200" b="1" dirty="0">
              <a:solidFill>
                <a:srgbClr val="FF0000"/>
              </a:solidFill>
              <a:latin typeface="Berlin Sans FB" pitchFamily="34" charset="0"/>
            </a:endParaRPr>
          </a:p>
        </p:txBody>
      </p:sp>
      <p:sp>
        <p:nvSpPr>
          <p:cNvPr id="3" name="Content Placeholder 2"/>
          <p:cNvSpPr>
            <a:spLocks noGrp="1"/>
          </p:cNvSpPr>
          <p:nvPr>
            <p:ph sz="quarter" idx="1"/>
          </p:nvPr>
        </p:nvSpPr>
        <p:spPr>
          <a:xfrm>
            <a:off x="914400" y="1000108"/>
            <a:ext cx="7772400" cy="5572164"/>
          </a:xfrm>
        </p:spPr>
        <p:txBody>
          <a:bodyPr>
            <a:noAutofit/>
          </a:bodyPr>
          <a:lstStyle/>
          <a:p>
            <a:pPr>
              <a:buNone/>
            </a:pPr>
            <a:r>
              <a:rPr lang="id-ID" sz="2200" dirty="0" smtClean="0"/>
              <a:t>	</a:t>
            </a:r>
            <a:r>
              <a:rPr lang="id-ID" sz="2200" dirty="0" smtClean="0">
                <a:latin typeface="Berlin Sans FB" pitchFamily="34" charset="0"/>
              </a:rPr>
              <a:t>Kedalaman seseorang mengungkapkan dirinya kepada orang lain dapat dilihat dari beberapa aspek yaitu</a:t>
            </a:r>
          </a:p>
          <a:p>
            <a:pPr>
              <a:buNone/>
            </a:pPr>
            <a:r>
              <a:rPr lang="id-ID" sz="2200" dirty="0" smtClean="0">
                <a:solidFill>
                  <a:srgbClr val="FF0000"/>
                </a:solidFill>
                <a:latin typeface="Berlin Sans FB" pitchFamily="34" charset="0"/>
              </a:rPr>
              <a:t>1</a:t>
            </a:r>
            <a:r>
              <a:rPr lang="id-ID" sz="2200" b="1" dirty="0" smtClean="0">
                <a:solidFill>
                  <a:srgbClr val="FF0000"/>
                </a:solidFill>
                <a:latin typeface="Berlin Sans FB" pitchFamily="34" charset="0"/>
              </a:rPr>
              <a:t>. Intent to disclose</a:t>
            </a:r>
          </a:p>
          <a:p>
            <a:pPr>
              <a:buNone/>
            </a:pPr>
            <a:r>
              <a:rPr lang="id-ID" sz="2200" dirty="0" smtClean="0">
                <a:latin typeface="Berlin Sans FB" pitchFamily="34" charset="0"/>
              </a:rPr>
              <a:t>	Kemampuan menyampaikan keinginan untuk membuka diri</a:t>
            </a:r>
          </a:p>
          <a:p>
            <a:pPr>
              <a:buNone/>
            </a:pPr>
            <a:r>
              <a:rPr lang="id-ID" sz="2200" b="1" dirty="0" smtClean="0">
                <a:solidFill>
                  <a:srgbClr val="FF0000"/>
                </a:solidFill>
                <a:latin typeface="Berlin Sans FB" pitchFamily="34" charset="0"/>
              </a:rPr>
              <a:t>2. Amount of disclosure</a:t>
            </a:r>
          </a:p>
          <a:p>
            <a:pPr>
              <a:buNone/>
            </a:pPr>
            <a:r>
              <a:rPr lang="id-ID" sz="2200" dirty="0" smtClean="0">
                <a:latin typeface="Berlin Sans FB" pitchFamily="34" charset="0"/>
              </a:rPr>
              <a:t>	Frekuensi seseorang menjalin hubungan dg orang lain</a:t>
            </a:r>
          </a:p>
          <a:p>
            <a:pPr>
              <a:buNone/>
            </a:pPr>
            <a:r>
              <a:rPr lang="id-ID" sz="2200" b="1" dirty="0" smtClean="0">
                <a:solidFill>
                  <a:srgbClr val="FF0000"/>
                </a:solidFill>
                <a:latin typeface="Berlin Sans FB" pitchFamily="34" charset="0"/>
              </a:rPr>
              <a:t>3. Positive – negativeness of disclosure</a:t>
            </a:r>
          </a:p>
          <a:p>
            <a:pPr>
              <a:buNone/>
            </a:pPr>
            <a:r>
              <a:rPr lang="id-ID" sz="2200" dirty="0" smtClean="0">
                <a:latin typeface="Berlin Sans FB" pitchFamily="34" charset="0"/>
              </a:rPr>
              <a:t>	Kemampuan menyatakan hal-hal yang positive &amp; negative tentang dirinya kepada orang lain</a:t>
            </a:r>
          </a:p>
          <a:p>
            <a:pPr>
              <a:buNone/>
            </a:pPr>
            <a:r>
              <a:rPr lang="id-ID" sz="2200" b="1" dirty="0" smtClean="0">
                <a:solidFill>
                  <a:srgbClr val="FF0000"/>
                </a:solidFill>
                <a:latin typeface="Berlin Sans FB" pitchFamily="34" charset="0"/>
              </a:rPr>
              <a:t>4. Honesty Accuracy of disclosure</a:t>
            </a:r>
          </a:p>
          <a:p>
            <a:pPr>
              <a:buNone/>
            </a:pPr>
            <a:r>
              <a:rPr lang="id-ID" sz="2200" dirty="0" smtClean="0">
                <a:latin typeface="Berlin Sans FB" pitchFamily="34" charset="0"/>
              </a:rPr>
              <a:t>	Kejujuran mengungkapkan informasi tentang diri pribadi</a:t>
            </a:r>
          </a:p>
          <a:p>
            <a:pPr>
              <a:buNone/>
            </a:pPr>
            <a:r>
              <a:rPr lang="id-ID" sz="2200" b="1" dirty="0" smtClean="0">
                <a:solidFill>
                  <a:srgbClr val="FF0000"/>
                </a:solidFill>
                <a:latin typeface="Berlin Sans FB" pitchFamily="34" charset="0"/>
              </a:rPr>
              <a:t>5. Control of depth of disclosure</a:t>
            </a:r>
          </a:p>
          <a:p>
            <a:pPr>
              <a:buNone/>
            </a:pPr>
            <a:r>
              <a:rPr lang="id-ID" sz="2200" dirty="0" smtClean="0">
                <a:latin typeface="Berlin Sans FB" pitchFamily="34" charset="0"/>
              </a:rPr>
              <a:t>	Kemampuan mengungkapkan informasi pribadi yang sifatnya intim (mendalam)</a:t>
            </a:r>
            <a:endParaRPr lang="id-ID" sz="2200" dirty="0">
              <a:latin typeface="Berlin Sans FB" pitchFamily="34"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262</TotalTime>
  <Words>427</Words>
  <Application>Microsoft Office PowerPoint</Application>
  <PresentationFormat>On-screen Show (4:3)</PresentationFormat>
  <Paragraphs>58</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Equity</vt:lpstr>
      <vt:lpstr>Pertemuan 2 : MEMBUKA DIRI oleh : Sulis Mariyanti </vt:lpstr>
      <vt:lpstr>GAME PERKENALAN</vt:lpstr>
      <vt:lpstr>ANALISA PERASAAN</vt:lpstr>
      <vt:lpstr>Lanjutan.............</vt:lpstr>
      <vt:lpstr>JOHARI WINDOW</vt:lpstr>
      <vt:lpstr>HAL PENTING  DALAM DINAMIKA KELOMPOK</vt:lpstr>
      <vt:lpstr>SELF DISCLOSURE</vt:lpstr>
      <vt:lpstr>ASPEK DISCLOSURE</vt:lpstr>
    </vt:vector>
  </TitlesOfParts>
  <Company>UNIVERSITAS INDONUSA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Pertemuan II : MEMBUKA DIRI oleh : Sulis Mariyanti </dc:title>
  <dc:creator>sulis</dc:creator>
  <cp:lastModifiedBy>psikologi</cp:lastModifiedBy>
  <cp:revision>32</cp:revision>
  <dcterms:created xsi:type="dcterms:W3CDTF">2012-06-14T03:01:27Z</dcterms:created>
  <dcterms:modified xsi:type="dcterms:W3CDTF">2017-03-16T08:26:33Z</dcterms:modified>
</cp:coreProperties>
</file>