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867FA-F321-402E-A079-C2A6A75C4E8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646A1-5E7A-4693-BF89-706FFB58D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646A1-5E7A-4693-BF89-706FFB58D1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77EE12-EA20-436B-AA83-03C0467C513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08D015-B2E3-40F3-AD74-D27615446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962151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KOMUNIKASI TRANSAKSIONAL</a:t>
            </a:r>
            <a:br>
              <a:rPr lang="id-ID" sz="3200" dirty="0" smtClean="0"/>
            </a:br>
            <a:r>
              <a:rPr lang="id-ID" sz="2000" dirty="0" smtClean="0"/>
              <a:t>oleh : Sulis Mariyanti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FF0000"/>
                </a:solidFill>
              </a:rPr>
              <a:t>CHILD EGO STATE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071538" y="2285992"/>
            <a:ext cx="307183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Child</a:t>
            </a:r>
          </a:p>
          <a:p>
            <a:pPr algn="ctr">
              <a:defRPr/>
            </a:pPr>
            <a:r>
              <a:rPr lang="id-ID" dirty="0" smtClean="0"/>
              <a:t>Reaksi spontan dan alamiah dari kanak-kanak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4786314" y="2357430"/>
            <a:ext cx="364333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Adapted Child</a:t>
            </a:r>
          </a:p>
          <a:p>
            <a:pPr algn="ctr">
              <a:defRPr/>
            </a:pPr>
            <a:r>
              <a:rPr lang="id-ID" dirty="0" smtClean="0"/>
              <a:t>Reaksi kanak-kanak terhadap tuntutan orangtua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928662" y="4286256"/>
            <a:ext cx="328614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Compliant Child</a:t>
            </a:r>
          </a:p>
          <a:p>
            <a:pPr algn="ctr">
              <a:defRPr/>
            </a:pPr>
            <a:r>
              <a:rPr lang="id-ID" dirty="0" smtClean="0"/>
              <a:t>Perilaku menyesuaikan diri pada tuntutan orangtua seperti: patuh, sopan, tidak bisa memutuskan, bingung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5072066" y="4286256"/>
            <a:ext cx="335758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Rebellious Child</a:t>
            </a:r>
          </a:p>
          <a:p>
            <a:pPr algn="ctr">
              <a:defRPr/>
            </a:pPr>
            <a:r>
              <a:rPr lang="id-ID" dirty="0" smtClean="0"/>
              <a:t>Perilaku memberontak atau menolak pada tuntutan orangtua seperti: melawan, usaha sabotase, terbuka atau diam-diam</a:t>
            </a:r>
            <a:endParaRPr lang="id-ID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14876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857488" y="1500174"/>
            <a:ext cx="185738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250793" y="389334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500298" y="3571876"/>
            <a:ext cx="407196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/>
              <a:t>Karakteristik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sz="2800" dirty="0" err="1" smtClean="0"/>
              <a:t>Spontan</a:t>
            </a:r>
            <a:r>
              <a:rPr lang="en-US" sz="2800" dirty="0" smtClean="0"/>
              <a:t>, </a:t>
            </a:r>
            <a:r>
              <a:rPr lang="en-US" sz="2800" dirty="0" err="1" smtClean="0"/>
              <a:t>emosi</a:t>
            </a:r>
            <a:r>
              <a:rPr lang="id-ID" sz="2800" dirty="0" smtClean="0"/>
              <a:t>onal</a:t>
            </a:r>
            <a:r>
              <a:rPr lang="en-US" sz="2800" dirty="0" smtClean="0"/>
              <a:t>,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tahu</a:t>
            </a:r>
            <a:r>
              <a:rPr lang="en-US" sz="2800" dirty="0" smtClean="0"/>
              <a:t>, </a:t>
            </a:r>
            <a:r>
              <a:rPr lang="en-US" sz="2800" dirty="0" err="1" smtClean="0"/>
              <a:t>enerjik</a:t>
            </a:r>
            <a:endParaRPr lang="id-ID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Nada </a:t>
            </a:r>
            <a:r>
              <a:rPr lang="en-US" sz="2800" dirty="0" err="1" smtClean="0"/>
              <a:t>suara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: </a:t>
            </a:r>
            <a:r>
              <a:rPr lang="en-US" sz="2800" dirty="0" err="1" smtClean="0"/>
              <a:t>keras</a:t>
            </a:r>
            <a:r>
              <a:rPr lang="en-US" sz="2800" dirty="0" smtClean="0"/>
              <a:t>, </a:t>
            </a:r>
            <a:r>
              <a:rPr lang="en-US" sz="2800" dirty="0" err="1" smtClean="0"/>
              <a:t>cepat</a:t>
            </a:r>
            <a:r>
              <a:rPr lang="en-US" sz="2800" dirty="0" smtClean="0"/>
              <a:t>,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id-ID" sz="2800" dirty="0" smtClean="0"/>
              <a:t>, seru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: </a:t>
            </a:r>
            <a:r>
              <a:rPr lang="en-US" sz="2800" dirty="0" err="1" smtClean="0"/>
              <a:t>tertawa</a:t>
            </a:r>
            <a:r>
              <a:rPr lang="en-US" sz="2800" dirty="0" smtClean="0"/>
              <a:t> </a:t>
            </a:r>
            <a:r>
              <a:rPr lang="en-US" sz="2800" dirty="0" err="1" smtClean="0"/>
              <a:t>berderai</a:t>
            </a:r>
            <a:r>
              <a:rPr lang="en-US" sz="2800" dirty="0" smtClean="0"/>
              <a:t>, </a:t>
            </a:r>
            <a:r>
              <a:rPr lang="en-US" sz="2800" dirty="0" err="1" smtClean="0"/>
              <a:t>menjerit</a:t>
            </a:r>
            <a:r>
              <a:rPr lang="en-US" sz="2800" dirty="0" smtClean="0"/>
              <a:t>,</a:t>
            </a:r>
            <a:r>
              <a:rPr lang="id-ID" sz="2800" dirty="0" smtClean="0"/>
              <a:t> menunjukkan perasaan apa adanya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Misal</a:t>
            </a:r>
            <a:r>
              <a:rPr lang="en-US" sz="2800" dirty="0" smtClean="0"/>
              <a:t>: “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mau</a:t>
            </a:r>
            <a:r>
              <a:rPr lang="en-US" sz="2800" dirty="0" smtClean="0"/>
              <a:t>’; ‘</a:t>
            </a:r>
            <a:r>
              <a:rPr lang="en-US" sz="2800" dirty="0" err="1" smtClean="0"/>
              <a:t>wouw</a:t>
            </a:r>
            <a:r>
              <a:rPr lang="en-US" sz="2800" dirty="0" smtClean="0"/>
              <a:t>’….; ‘</a:t>
            </a:r>
            <a:r>
              <a:rPr lang="en-US" sz="2800" dirty="0" err="1" smtClean="0"/>
              <a:t>asyik</a:t>
            </a:r>
            <a:r>
              <a:rPr lang="en-US" sz="2800" dirty="0" smtClean="0"/>
              <a:t>’</a:t>
            </a:r>
            <a:r>
              <a:rPr lang="id-ID" sz="2800" dirty="0" smtClean="0"/>
              <a:t>, kereeen.., keciiil</a:t>
            </a:r>
            <a:endParaRPr lang="en-US" sz="2800" b="1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FF0000"/>
                </a:solidFill>
              </a:rPr>
              <a:t>Natural Child (NC)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id-ID" b="1" dirty="0" smtClean="0"/>
              <a:t>Karakteristik</a:t>
            </a:r>
          </a:p>
          <a:p>
            <a:pPr>
              <a:lnSpc>
                <a:spcPct val="90000"/>
              </a:lnSpc>
              <a:buNone/>
            </a:pPr>
            <a:r>
              <a:rPr lang="id-ID" dirty="0" smtClean="0"/>
              <a:t>	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I’m not ok, </a:t>
            </a:r>
            <a:r>
              <a:rPr lang="en-US" sz="2800" dirty="0" err="1" smtClean="0"/>
              <a:t>mengalah</a:t>
            </a:r>
            <a:r>
              <a:rPr lang="en-US" sz="2800" dirty="0" smtClean="0"/>
              <a:t>, </a:t>
            </a:r>
            <a:r>
              <a:rPr lang="en-US" sz="2800" dirty="0" err="1" smtClean="0"/>
              <a:t>menunda</a:t>
            </a:r>
            <a:r>
              <a:rPr lang="en-US" sz="2800" dirty="0" smtClean="0"/>
              <a:t>, </a:t>
            </a:r>
            <a:r>
              <a:rPr lang="en-US" sz="2800" dirty="0" err="1" smtClean="0"/>
              <a:t>pasif</a:t>
            </a:r>
            <a:r>
              <a:rPr lang="en-US" sz="2800" dirty="0" smtClean="0"/>
              <a:t>, </a:t>
            </a:r>
            <a:r>
              <a:rPr lang="en-US" sz="2800" dirty="0" err="1" smtClean="0"/>
              <a:t>mengeluh</a:t>
            </a:r>
            <a:endParaRPr lang="id-ID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Nada </a:t>
            </a:r>
            <a:r>
              <a:rPr lang="en-US" sz="2800" dirty="0" err="1" smtClean="0"/>
              <a:t>suara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: </a:t>
            </a:r>
            <a:r>
              <a:rPr lang="en-US" sz="2800" dirty="0" err="1" smtClean="0"/>
              <a:t>merengek</a:t>
            </a:r>
            <a:r>
              <a:rPr lang="en-US" sz="2800" dirty="0" smtClean="0"/>
              <a:t>, </a:t>
            </a:r>
            <a:r>
              <a:rPr lang="en-US" sz="2800" dirty="0" err="1" smtClean="0"/>
              <a:t>merajuk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menggumam</a:t>
            </a:r>
            <a:endParaRPr lang="id-ID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: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, </a:t>
            </a:r>
            <a:r>
              <a:rPr lang="id-ID" sz="2800" dirty="0" smtClean="0"/>
              <a:t>mengangguk berulang-ulang</a:t>
            </a:r>
            <a:r>
              <a:rPr lang="en-US" sz="2800" dirty="0" smtClean="0"/>
              <a:t>, </a:t>
            </a:r>
            <a:r>
              <a:rPr lang="en-US" sz="2800" dirty="0" err="1" smtClean="0"/>
              <a:t>gigit</a:t>
            </a:r>
            <a:r>
              <a:rPr lang="en-US" sz="2800" dirty="0" smtClean="0"/>
              <a:t> </a:t>
            </a:r>
            <a:r>
              <a:rPr lang="en-US" sz="2800" dirty="0" err="1" smtClean="0"/>
              <a:t>jari</a:t>
            </a:r>
            <a:r>
              <a:rPr lang="en-US" sz="2800" dirty="0" smtClean="0"/>
              <a:t>, </a:t>
            </a:r>
            <a:r>
              <a:rPr lang="en-US" sz="2800" dirty="0" err="1" smtClean="0"/>
              <a:t>dendam</a:t>
            </a:r>
            <a:endParaRPr lang="id-ID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Misal</a:t>
            </a:r>
            <a:r>
              <a:rPr lang="en-US" sz="2800" dirty="0" smtClean="0"/>
              <a:t>: ‘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r>
              <a:rPr lang="en-US" sz="2800" dirty="0" smtClean="0"/>
              <a:t>’; </a:t>
            </a:r>
            <a:r>
              <a:rPr lang="en-US" sz="2800" dirty="0" err="1" smtClean="0"/>
              <a:t>tolong</a:t>
            </a:r>
            <a:r>
              <a:rPr lang="en-US" sz="2800" dirty="0" smtClean="0"/>
              <a:t> dong;</a:t>
            </a:r>
            <a:r>
              <a:rPr lang="id-ID" sz="2800" dirty="0" smtClean="0"/>
              <a:t>bolehkan?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FF0000"/>
                </a:solidFill>
              </a:rPr>
              <a:t>Compliant Child (CC)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Karakteristik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I’m not ok,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id-ID" sz="2800" dirty="0" smtClean="0"/>
              <a:t> sarkastik, berontak 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menantang</a:t>
            </a:r>
            <a:endParaRPr lang="id-ID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Nada </a:t>
            </a:r>
            <a:r>
              <a:rPr lang="en-US" sz="2800" dirty="0" err="1" smtClean="0"/>
              <a:t>khas</a:t>
            </a:r>
            <a:r>
              <a:rPr lang="en-US" sz="2800" dirty="0" smtClean="0"/>
              <a:t>: nada </a:t>
            </a:r>
            <a:r>
              <a:rPr lang="en-US" sz="2800" dirty="0" err="1" smtClean="0"/>
              <a:t>tinggi</a:t>
            </a:r>
            <a:r>
              <a:rPr lang="en-US" sz="2800" dirty="0" smtClean="0"/>
              <a:t>, </a:t>
            </a:r>
            <a:r>
              <a:rPr lang="en-US" sz="2800" dirty="0" err="1" smtClean="0"/>
              <a:t>suara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r>
              <a:rPr lang="en-US" sz="2800" dirty="0" smtClean="0"/>
              <a:t>,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id-ID" sz="2800" dirty="0" smtClean="0"/>
              <a:t> kata seru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: </a:t>
            </a:r>
            <a:r>
              <a:rPr lang="en-US" sz="2800" dirty="0" err="1" smtClean="0"/>
              <a:t>menantang</a:t>
            </a:r>
            <a:r>
              <a:rPr lang="en-US" sz="2800" dirty="0" smtClean="0"/>
              <a:t>, </a:t>
            </a:r>
            <a:r>
              <a:rPr lang="en-US" sz="2800" dirty="0" err="1" smtClean="0"/>
              <a:t>mengajak</a:t>
            </a:r>
            <a:r>
              <a:rPr lang="en-US" sz="2800" dirty="0" smtClean="0"/>
              <a:t> </a:t>
            </a:r>
            <a:r>
              <a:rPr lang="en-US" sz="2800" dirty="0" err="1" smtClean="0"/>
              <a:t>bertanding</a:t>
            </a:r>
            <a:r>
              <a:rPr lang="en-US" sz="2800" dirty="0" smtClean="0"/>
              <a:t>,</a:t>
            </a:r>
            <a:r>
              <a:rPr lang="id-ID" sz="2800" dirty="0" smtClean="0"/>
              <a:t> menyepe</a:t>
            </a:r>
            <a:r>
              <a:rPr lang="en-US" sz="2800" dirty="0" err="1" smtClean="0"/>
              <a:t>lekan</a:t>
            </a:r>
            <a:endParaRPr lang="id-ID" sz="2800" dirty="0" smtClean="0"/>
          </a:p>
          <a:p>
            <a:pPr>
              <a:buNone/>
            </a:pPr>
            <a:endParaRPr lang="id-ID" sz="2800" b="1" dirty="0" smtClean="0"/>
          </a:p>
          <a:p>
            <a:pPr>
              <a:buNone/>
            </a:pPr>
            <a:r>
              <a:rPr lang="id-ID" sz="2800" b="1" dirty="0" smtClean="0"/>
              <a:t>	</a:t>
            </a:r>
            <a:r>
              <a:rPr lang="id-ID" sz="2800" dirty="0" smtClean="0"/>
              <a:t>Misal : Brengsek !, maunya apa!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FF0000"/>
                </a:solidFill>
              </a:rPr>
              <a:t>Rebellious Child (RC)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400" dirty="0" smtClean="0"/>
              <a:t>SETIAP TRANSAKSI DIMULAI DARI PENEMPATAN PERAN SI PEMBICARA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PARENT</a:t>
            </a:r>
            <a:r>
              <a:rPr lang="en-US" sz="2000" dirty="0" smtClean="0"/>
              <a:t>: MEMINTA ORANG LAIN MENGIKUTI KEINGINANNYA/PENDAPATNYA DENGAN MENGATASNAMAKAN SUATU ALASAN LUHUR, KEBIASAAN, KEHARUSAN. PARENT BERHARAP LAWAN BICARA MENGGUNAKAN EGO ‘CHILD’ YANG MENURUTI</a:t>
            </a:r>
            <a:endParaRPr lang="id-ID" sz="20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endParaRPr lang="en-US" sz="20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ADULT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  <a:r>
              <a:rPr lang="en-US" sz="2000" dirty="0" smtClean="0"/>
              <a:t>MENGAJAK.MEMINTA ORANG LAIN MENGANALISIS, DISKUSI, MENCARI FAKTA, BICARA FAKTUAL, MENGOLAH, MEMPRIDIKSI. ADULT BERHARAP AGAR LAWAN BICARA JUGA MENGGUNAKAN EGO ‘ADULT’. MENGAJAK LOGIS.</a:t>
            </a:r>
            <a:endParaRPr lang="id-ID" sz="20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endParaRPr lang="en-US" sz="20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CHILD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  <a:r>
              <a:rPr lang="en-US" sz="2000" dirty="0" smtClean="0"/>
              <a:t>MEMINTA ATAS NAMA KEBUTUHAN SENDIRI (KADANG LOGIS), MENGAJAK LAWAN BICARA MENURUTI KEMAUANNYA, DENGAN EGO CHILD JUGA. CHILD JUGA MENGAJAK SUASANA RELAKS, GUYON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TRANSAKSI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BEBERAPA BENTUK TRANSAKSI KOMPLENTER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642910" y="1857364"/>
            <a:ext cx="57150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P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642910" y="3071810"/>
            <a:ext cx="57150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A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642910" y="4357694"/>
            <a:ext cx="57150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c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1643042" y="1857364"/>
            <a:ext cx="50006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714480" y="3143248"/>
            <a:ext cx="50006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14480" y="4429132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43174" y="1857364"/>
            <a:ext cx="50006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43174" y="3071810"/>
            <a:ext cx="50006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43174" y="4429132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643306" y="1857364"/>
            <a:ext cx="50006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71868" y="3143248"/>
            <a:ext cx="57150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A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3643306" y="4500570"/>
            <a:ext cx="50006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572000" y="1857364"/>
            <a:ext cx="50006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643438" y="3143248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643438" y="4572008"/>
            <a:ext cx="57150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500694" y="1857364"/>
            <a:ext cx="57150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572132" y="3143248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572132" y="4572008"/>
            <a:ext cx="57150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500826" y="1928802"/>
            <a:ext cx="57150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572264" y="3286124"/>
            <a:ext cx="57150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572264" y="4643446"/>
            <a:ext cx="57150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214414" y="2143116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1214414" y="2500306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6"/>
          </p:cNvCxnSpPr>
          <p:nvPr/>
        </p:nvCxnSpPr>
        <p:spPr>
          <a:xfrm>
            <a:off x="3143240" y="3571876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3143240" y="3786190"/>
            <a:ext cx="35719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86380" y="4929198"/>
            <a:ext cx="28575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214942" y="5143512"/>
            <a:ext cx="35719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500958" y="1928802"/>
            <a:ext cx="57150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7643834" y="3286124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7643834" y="4643446"/>
            <a:ext cx="57150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6215074" y="3714752"/>
            <a:ext cx="2286016" cy="2857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6179355" y="3464719"/>
            <a:ext cx="2071702" cy="42862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BEBERAPA BENTUK TRANSAKSI CROSS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642910" y="1785926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71604" y="1785926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4348" y="3143248"/>
            <a:ext cx="50006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2910" y="4643446"/>
            <a:ext cx="50006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714480" y="3143248"/>
            <a:ext cx="42862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14480" y="4643446"/>
            <a:ext cx="42862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571736" y="1785926"/>
            <a:ext cx="57150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43174" y="3143248"/>
            <a:ext cx="50006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714612" y="4714884"/>
            <a:ext cx="50006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571868" y="1785926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643306" y="3286124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71868" y="4714884"/>
            <a:ext cx="57150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714876" y="1857364"/>
            <a:ext cx="50006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857752" y="3286124"/>
            <a:ext cx="42862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857752" y="4714884"/>
            <a:ext cx="50006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643570" y="1857364"/>
            <a:ext cx="50006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786446" y="3357562"/>
            <a:ext cx="42862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786446" y="4714884"/>
            <a:ext cx="50006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715140" y="2000240"/>
            <a:ext cx="57150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786710" y="1928802"/>
            <a:ext cx="50006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786578" y="3357562"/>
            <a:ext cx="50006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786710" y="3357562"/>
            <a:ext cx="42862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786578" y="4643446"/>
            <a:ext cx="50006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7786710" y="4714884"/>
            <a:ext cx="50006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285852" y="3714752"/>
            <a:ext cx="35719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-32" y="3643314"/>
            <a:ext cx="2714644" cy="2857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86116" y="5143512"/>
            <a:ext cx="214314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143108" y="3714752"/>
            <a:ext cx="2571768" cy="2857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4143372" y="3643314"/>
            <a:ext cx="2643206" cy="5000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179091" y="3607595"/>
            <a:ext cx="2643206" cy="14287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3" idx="2"/>
          </p:cNvCxnSpPr>
          <p:nvPr/>
        </p:nvCxnSpPr>
        <p:spPr>
          <a:xfrm>
            <a:off x="7358082" y="2500306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7" idx="2"/>
          </p:cNvCxnSpPr>
          <p:nvPr/>
        </p:nvCxnSpPr>
        <p:spPr>
          <a:xfrm rot="10800000">
            <a:off x="7358082" y="5214950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Usahakan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Komplementer</a:t>
            </a:r>
            <a:r>
              <a:rPr lang="en-US" sz="2800" dirty="0" smtClean="0"/>
              <a:t>,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Waspadalah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pertengahan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tiba-tiba</a:t>
            </a:r>
            <a:r>
              <a:rPr lang="en-US" sz="2800" dirty="0" smtClean="0"/>
              <a:t> </a:t>
            </a:r>
            <a:r>
              <a:rPr lang="en-US" sz="2800" dirty="0" err="1" smtClean="0"/>
              <a:t>berubah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Bersiaplah</a:t>
            </a:r>
            <a:r>
              <a:rPr lang="en-US" sz="2800" dirty="0" smtClean="0"/>
              <a:t> “</a:t>
            </a:r>
            <a:r>
              <a:rPr lang="en-US" sz="2800" dirty="0" err="1" smtClean="0"/>
              <a:t>ganti</a:t>
            </a:r>
            <a:r>
              <a:rPr lang="en-US" sz="2800" dirty="0" smtClean="0"/>
              <a:t> </a:t>
            </a:r>
            <a:r>
              <a:rPr lang="en-US" sz="2800" dirty="0" err="1" smtClean="0"/>
              <a:t>gigi</a:t>
            </a:r>
            <a:r>
              <a:rPr lang="en-US" sz="2800" dirty="0" smtClean="0"/>
              <a:t>” </a:t>
            </a:r>
            <a:r>
              <a:rPr lang="en-US" sz="2800" dirty="0" err="1" smtClean="0"/>
              <a:t>transaksi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STRATEGI DALAM TRANSAKSI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Siap Kertas &amp; Alat Tulis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Dengarkan pernyataan teman/fasilitator dengan seksama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Berikan komentar/respon atas pernyataan tsb secara tertulis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Selanjutnya dengarkan kembali pernyataan teman/ fasilitator dengan seksama, tuliskan komentar/respon Anda,....dst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Tipe Ego State Anda ???</a:t>
            </a:r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GAME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214842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GEJALA KETIDAK-NYAMANAN KOMUNIKASI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id-ID" sz="2800" dirty="0" smtClean="0"/>
              <a:t>nyaman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800" dirty="0" err="1" smtClean="0"/>
              <a:t>Awalnya</a:t>
            </a:r>
            <a:r>
              <a:rPr lang="en-US" sz="2800" dirty="0" smtClean="0"/>
              <a:t> </a:t>
            </a:r>
            <a:r>
              <a:rPr lang="en-US" sz="2800" dirty="0" err="1" smtClean="0"/>
              <a:t>bagus</a:t>
            </a:r>
            <a:r>
              <a:rPr lang="en-US" sz="2800" dirty="0" smtClean="0"/>
              <a:t>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tengah-tengah</a:t>
            </a:r>
            <a:r>
              <a:rPr lang="en-US" sz="2800" dirty="0" smtClean="0"/>
              <a:t> </a:t>
            </a:r>
            <a:r>
              <a:rPr lang="en-US" sz="2800" dirty="0" err="1" smtClean="0"/>
              <a:t>pembicaraan</a:t>
            </a:r>
            <a:r>
              <a:rPr lang="en-US" sz="2800" dirty="0" smtClean="0"/>
              <a:t> </a:t>
            </a:r>
            <a:r>
              <a:rPr lang="en-US" sz="2800" dirty="0" err="1" smtClean="0"/>
              <a:t>terasa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enak</a:t>
            </a:r>
            <a:r>
              <a:rPr lang="en-US" sz="2800" dirty="0" smtClean="0"/>
              <a:t>, </a:t>
            </a:r>
            <a:r>
              <a:rPr lang="en-US" sz="2800" dirty="0" err="1" smtClean="0"/>
              <a:t>padahal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komunikasinya</a:t>
            </a:r>
            <a:r>
              <a:rPr lang="en-US" sz="2800" dirty="0" smtClean="0"/>
              <a:t> OK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disepelekan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direndahkan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diberitahu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mendengarkan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pas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endParaRPr lang="en-US" dirty="0" smtClean="0"/>
          </a:p>
          <a:p>
            <a:pPr algn="ctr">
              <a:buNone/>
            </a:pPr>
            <a:endParaRPr lang="en-US" sz="36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TRANSACTIONAL ANALYSIS</a:t>
            </a:r>
            <a:r>
              <a:rPr lang="id-ID" sz="3200" dirty="0" smtClean="0">
                <a:solidFill>
                  <a:srgbClr val="FF0000"/>
                </a:solidFill>
              </a:rPr>
              <a:t/>
            </a:r>
            <a:br>
              <a:rPr lang="id-ID" sz="3200" dirty="0" smtClean="0">
                <a:solidFill>
                  <a:srgbClr val="FF0000"/>
                </a:solidFill>
              </a:rPr>
            </a:br>
            <a:r>
              <a:rPr lang="id-ID" sz="2400" dirty="0" smtClean="0">
                <a:solidFill>
                  <a:srgbClr val="FF0000"/>
                </a:solidFill>
              </a:rPr>
              <a:t>Mengapa Penting Dalam Komunikasi ?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id-ID" dirty="0" smtClean="0"/>
              <a:t>Sebuah kombinasi dari perasaan dan pengalaman yang secara konsisten muncul bersamaan.</a:t>
            </a:r>
          </a:p>
          <a:p>
            <a:pPr marL="514350" indent="-514350">
              <a:spcBef>
                <a:spcPts val="1200"/>
              </a:spcBef>
              <a:buFont typeface="Wingdings" pitchFamily="2" charset="2"/>
              <a:buChar char="q"/>
            </a:pPr>
            <a:r>
              <a:rPr lang="id-ID" dirty="0" smtClean="0"/>
              <a:t>Perilaku-perilaku yang khas dari masing-masing ego-state secara konsisten ditampilkan bersamaan.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id-ID" sz="4000" dirty="0" smtClean="0">
                <a:solidFill>
                  <a:srgbClr val="FF0000"/>
                </a:solidFill>
              </a:rPr>
              <a:t>EGO STATE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MODEL </a:t>
            </a:r>
            <a:r>
              <a:rPr lang="id-ID" i="1" dirty="0" smtClean="0">
                <a:solidFill>
                  <a:srgbClr val="FF0000"/>
                </a:solidFill>
              </a:rPr>
              <a:t>EGO STATE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d-ID" i="1" dirty="0" smtClean="0"/>
          </a:p>
          <a:p>
            <a:pPr>
              <a:defRPr/>
            </a:pPr>
            <a:endParaRPr lang="id-ID" i="1" dirty="0" smtClean="0"/>
          </a:p>
          <a:p>
            <a:pPr>
              <a:defRPr/>
            </a:pPr>
            <a:endParaRPr lang="id-ID" i="1" dirty="0" smtClean="0"/>
          </a:p>
          <a:p>
            <a:pPr>
              <a:defRPr/>
            </a:pPr>
            <a:endParaRPr lang="id-ID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28662" y="1785926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P</a:t>
            </a:r>
            <a:endParaRPr lang="en-US" sz="40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2857488" y="1857364"/>
            <a:ext cx="5643602" cy="10001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id-ID" i="1" dirty="0"/>
              <a:t>PARENT EGO STATE</a:t>
            </a:r>
          </a:p>
          <a:p>
            <a:pPr>
              <a:defRPr/>
            </a:pPr>
            <a:r>
              <a:rPr lang="id-ID" dirty="0"/>
              <a:t>Perilaku, pikiran dan perasaan yang direkam dari orang tua atau figur orang </a:t>
            </a:r>
            <a:r>
              <a:rPr lang="id-ID" dirty="0" smtClean="0"/>
              <a:t>tua di masa lalu</a:t>
            </a:r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928662" y="3286124"/>
            <a:ext cx="114300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A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928662" y="4857760"/>
            <a:ext cx="12144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C</a:t>
            </a:r>
            <a:endParaRPr lang="en-US" sz="3600" dirty="0"/>
          </a:p>
        </p:txBody>
      </p:sp>
      <p:sp>
        <p:nvSpPr>
          <p:cNvPr id="10" name="Rounded Rectangle 9"/>
          <p:cNvSpPr/>
          <p:nvPr/>
        </p:nvSpPr>
        <p:spPr>
          <a:xfrm>
            <a:off x="2928926" y="3357562"/>
            <a:ext cx="56436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id-ID" i="1" dirty="0"/>
              <a:t>ADULT EGO STATE</a:t>
            </a:r>
          </a:p>
          <a:p>
            <a:pPr>
              <a:defRPr/>
            </a:pPr>
            <a:r>
              <a:rPr lang="id-ID" dirty="0"/>
              <a:t>Perilaku, pikiran dan perasaan yang  </a:t>
            </a:r>
            <a:r>
              <a:rPr lang="id-ID" dirty="0" smtClean="0"/>
              <a:t>direkam dari orang-orang dewasa di masa lalu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2928926" y="5143512"/>
            <a:ext cx="571504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id-ID" i="1" dirty="0"/>
              <a:t>CHILD EGO STATE</a:t>
            </a:r>
          </a:p>
          <a:p>
            <a:pPr>
              <a:defRPr/>
            </a:pPr>
            <a:r>
              <a:rPr lang="id-ID" dirty="0"/>
              <a:t>Perilaku, pikiran dan perasaan yang  </a:t>
            </a:r>
            <a:r>
              <a:rPr lang="id-ID" dirty="0" smtClean="0"/>
              <a:t>direkam dari anak-anak di masa lalu.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Perilaku dan perkataan orangtua yang direkam pada masa lalu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Nurturing Parent (NP</a:t>
            </a:r>
            <a:r>
              <a:rPr lang="id-ID" sz="2400" dirty="0" smtClean="0"/>
              <a:t>)             </a:t>
            </a:r>
            <a:r>
              <a:rPr lang="id-ID" sz="2400" dirty="0" smtClean="0">
                <a:solidFill>
                  <a:srgbClr val="FF0000"/>
                </a:solidFill>
              </a:rPr>
              <a:t>Critical Parent (CP)</a:t>
            </a:r>
          </a:p>
          <a:p>
            <a:pPr>
              <a:buNone/>
            </a:pPr>
            <a:r>
              <a:rPr lang="id-ID" sz="2000" dirty="0" smtClean="0"/>
              <a:t>Orangtua yang mengasuh/	  	Orangtua yg mengontrol/        </a:t>
            </a:r>
          </a:p>
          <a:p>
            <a:pPr>
              <a:spcBef>
                <a:spcPct val="0"/>
              </a:spcBef>
              <a:buNone/>
            </a:pPr>
            <a:r>
              <a:rPr lang="id-ID" sz="2000" dirty="0" smtClean="0"/>
              <a:t>    mengayomi			mengendalikan/ mengkritik					 				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600" i="1" dirty="0" smtClean="0">
                <a:solidFill>
                  <a:srgbClr val="FF0000"/>
                </a:solidFill>
              </a:rPr>
              <a:t>PARENT EGO STATE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14810" y="2571744"/>
            <a:ext cx="157163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571736" y="2571744"/>
            <a:ext cx="164307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id-ID" sz="2800" b="1" dirty="0" smtClean="0"/>
              <a:t>Karakteristik</a:t>
            </a:r>
            <a:endParaRPr lang="en-US" sz="2800" b="1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err="1" smtClean="0">
                <a:solidFill>
                  <a:srgbClr val="FF0000"/>
                </a:solidFill>
              </a:rPr>
              <a:t>Memahami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orang</a:t>
            </a:r>
            <a:r>
              <a:rPr lang="en-US" sz="2800" dirty="0" smtClean="0">
                <a:solidFill>
                  <a:srgbClr val="FF0000"/>
                </a:solidFill>
              </a:rPr>
              <a:t> lain</a:t>
            </a:r>
            <a:r>
              <a:rPr lang="id-ID" sz="2800" dirty="0" smtClean="0">
                <a:solidFill>
                  <a:srgbClr val="FF0000"/>
                </a:solidFill>
              </a:rPr>
              <a:t> </a:t>
            </a:r>
            <a:r>
              <a:rPr lang="id-ID" sz="2800" dirty="0" smtClean="0"/>
              <a:t>: </a:t>
            </a:r>
            <a:r>
              <a:rPr lang="en-US" sz="2800" dirty="0" smtClean="0"/>
              <a:t>“you’re ok message”, “do message”</a:t>
            </a:r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segi</a:t>
            </a:r>
            <a:r>
              <a:rPr lang="en-US" sz="2800" dirty="0" smtClean="0"/>
              <a:t> </a:t>
            </a:r>
            <a:r>
              <a:rPr lang="en-US" sz="2800" dirty="0" err="1" smtClean="0"/>
              <a:t>kebaikan</a:t>
            </a:r>
            <a:r>
              <a:rPr lang="en-US" sz="2800" dirty="0" smtClean="0"/>
              <a:t>, </a:t>
            </a:r>
            <a:r>
              <a:rPr lang="en-US" sz="2800" dirty="0" err="1" smtClean="0"/>
              <a:t>membesarkan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,</a:t>
            </a:r>
            <a:r>
              <a:rPr lang="id-ID" sz="2800" dirty="0" smtClean="0"/>
              <a:t> memberi pujian, dukungan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Nada </a:t>
            </a:r>
            <a:r>
              <a:rPr lang="en-US" sz="2800" dirty="0" err="1" smtClean="0">
                <a:solidFill>
                  <a:srgbClr val="FF0000"/>
                </a:solidFill>
              </a:rPr>
              <a:t>suara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khas</a:t>
            </a:r>
            <a:r>
              <a:rPr lang="en-US" sz="2800" dirty="0" err="1" smtClean="0"/>
              <a:t>:simpatik</a:t>
            </a:r>
            <a:r>
              <a:rPr lang="en-US" sz="2800" dirty="0" smtClean="0"/>
              <a:t>, </a:t>
            </a:r>
            <a:r>
              <a:rPr lang="en-US" sz="2800" dirty="0" err="1" smtClean="0"/>
              <a:t>hangat</a:t>
            </a:r>
            <a:r>
              <a:rPr lang="en-US" sz="2800" dirty="0" smtClean="0"/>
              <a:t>, </a:t>
            </a:r>
            <a:r>
              <a:rPr lang="en-US" sz="2800" dirty="0" err="1" smtClean="0"/>
              <a:t>memuji</a:t>
            </a:r>
            <a:r>
              <a:rPr lang="en-US" sz="2800" dirty="0" smtClean="0"/>
              <a:t>, </a:t>
            </a:r>
            <a:r>
              <a:rPr lang="en-US" sz="2800" dirty="0" err="1" smtClean="0"/>
              <a:t>peka</a:t>
            </a:r>
            <a:r>
              <a:rPr lang="id-ID" sz="2800" dirty="0" smtClean="0"/>
              <a:t> terhadap kebutuhan/need orang lain, mengarahkan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err="1" smtClean="0">
                <a:solidFill>
                  <a:srgbClr val="FF0000"/>
                </a:solidFill>
              </a:rPr>
              <a:t>Perilaku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khas</a:t>
            </a:r>
            <a:r>
              <a:rPr lang="en-US" sz="2800" dirty="0" smtClean="0"/>
              <a:t>: </a:t>
            </a:r>
            <a:r>
              <a:rPr lang="en-US" sz="2800" dirty="0" err="1" smtClean="0"/>
              <a:t>menepuk</a:t>
            </a:r>
            <a:r>
              <a:rPr lang="en-US" sz="2800" dirty="0" smtClean="0"/>
              <a:t> </a:t>
            </a:r>
            <a:r>
              <a:rPr lang="en-US" sz="2800" dirty="0" err="1" smtClean="0"/>
              <a:t>punggung</a:t>
            </a:r>
            <a:r>
              <a:rPr lang="en-US" sz="2800" dirty="0" smtClean="0"/>
              <a:t>, </a:t>
            </a:r>
            <a:r>
              <a:rPr lang="en-US" sz="2800" dirty="0" err="1" smtClean="0"/>
              <a:t>senyum</a:t>
            </a:r>
            <a:r>
              <a:rPr lang="en-US" sz="2800" dirty="0" smtClean="0"/>
              <a:t> </a:t>
            </a:r>
            <a:r>
              <a:rPr lang="en-US" sz="2800" dirty="0" err="1" smtClean="0"/>
              <a:t>pujian</a:t>
            </a:r>
            <a:r>
              <a:rPr lang="en-US" sz="2800" dirty="0" smtClean="0"/>
              <a:t>, </a:t>
            </a:r>
            <a:r>
              <a:rPr lang="en-US" sz="2800" dirty="0" err="1" smtClean="0"/>
              <a:t>penuh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, </a:t>
            </a:r>
            <a:r>
              <a:rPr lang="en-US" sz="2800" dirty="0" err="1" smtClean="0"/>
              <a:t>kebanggaan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Misal</a:t>
            </a:r>
            <a:r>
              <a:rPr lang="en-US" sz="2800" dirty="0" smtClean="0"/>
              <a:t>: ‘</a:t>
            </a:r>
            <a:r>
              <a:rPr lang="en-US" sz="2800" dirty="0" err="1" smtClean="0"/>
              <a:t>pekerjaanmu</a:t>
            </a:r>
            <a:r>
              <a:rPr lang="en-US" sz="2800" dirty="0" smtClean="0"/>
              <a:t> </a:t>
            </a:r>
            <a:r>
              <a:rPr lang="en-US" sz="2800" dirty="0" err="1" smtClean="0"/>
              <a:t>bagus</a:t>
            </a:r>
            <a:r>
              <a:rPr lang="en-US" sz="2800" dirty="0" smtClean="0"/>
              <a:t>’, ‘</a:t>
            </a:r>
            <a:r>
              <a:rPr lang="en-US" sz="2800" dirty="0" err="1" smtClean="0"/>
              <a:t>hebat</a:t>
            </a:r>
            <a:r>
              <a:rPr lang="en-US" sz="2800" dirty="0" smtClean="0"/>
              <a:t>’; ‘</a:t>
            </a:r>
            <a:r>
              <a:rPr lang="en-US" sz="2800" dirty="0" err="1" smtClean="0"/>
              <a:t>jangan</a:t>
            </a:r>
            <a:r>
              <a:rPr lang="en-US" sz="2800" dirty="0" smtClean="0"/>
              <a:t> </a:t>
            </a:r>
            <a:r>
              <a:rPr lang="en-US" sz="2800" dirty="0" err="1" smtClean="0"/>
              <a:t>kuatir</a:t>
            </a:r>
            <a:r>
              <a:rPr lang="en-US" sz="2800" dirty="0" smtClean="0"/>
              <a:t>’ </a:t>
            </a:r>
            <a:r>
              <a:rPr lang="en-US" sz="2800" dirty="0" err="1" smtClean="0"/>
              <a:t>nanti</a:t>
            </a:r>
            <a:r>
              <a:rPr lang="en-US" sz="2800" dirty="0" smtClean="0"/>
              <a:t> </a:t>
            </a:r>
            <a:r>
              <a:rPr lang="en-US" sz="2800" dirty="0" err="1" smtClean="0"/>
              <a:t>saya</a:t>
            </a:r>
            <a:r>
              <a:rPr lang="en-US" sz="2800" dirty="0" smtClean="0"/>
              <a:t> bantu</a:t>
            </a:r>
            <a:r>
              <a:rPr lang="id-ID" sz="2800" dirty="0" smtClean="0"/>
              <a:t>, usahamu tidak sia-sia.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d-ID" sz="4400" dirty="0" smtClean="0">
                <a:solidFill>
                  <a:srgbClr val="FF0000"/>
                </a:solidFill>
              </a:rPr>
              <a:t>Nurturing Parent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id-ID" sz="2400" dirty="0" smtClean="0"/>
              <a:t>Perasaan, pikiran dan perilaku yang sesuai dengan cara orang dewasa dalam menghadapi apa yang terjadi di lingkungannya.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id-ID" sz="2400" dirty="0" smtClean="0"/>
              <a:t>Respons terhadap situasi pada saat dan masa kini, dengan menggunakan berbagai sumber daya orang dewasa.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id-ID" sz="2400" dirty="0" smtClean="0"/>
              <a:t>Seperti proses data komputer, mengambil kesimpulan atau keputusan dari berbagai data yang diperoleh.</a:t>
            </a: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id-ID" sz="2400" dirty="0" smtClean="0"/>
              <a:t>Ego state yang melakukan pemecahan masalah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rgbClr val="FF0000"/>
                </a:solidFill>
              </a:rPr>
              <a:t>ADULT EGO STATE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id-ID" sz="2400" b="1" dirty="0" smtClean="0"/>
              <a:t>Karakteristik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Menunjukkan</a:t>
            </a:r>
            <a:r>
              <a:rPr lang="id-ID" sz="2400" dirty="0" smtClean="0">
                <a:solidFill>
                  <a:srgbClr val="FF0000"/>
                </a:solidFill>
              </a:rPr>
              <a:t> perilaku yang rasional</a:t>
            </a:r>
            <a:r>
              <a:rPr lang="id-ID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memproses</a:t>
            </a:r>
            <a:r>
              <a:rPr lang="en-US" sz="2400" dirty="0" smtClean="0"/>
              <a:t>, </a:t>
            </a:r>
            <a:r>
              <a:rPr lang="en-US" sz="2400" dirty="0" err="1" smtClean="0"/>
              <a:t>logis</a:t>
            </a:r>
            <a:r>
              <a:rPr lang="en-US" sz="2400" dirty="0" smtClean="0"/>
              <a:t>,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, </a:t>
            </a:r>
            <a:r>
              <a:rPr lang="en-US" sz="2400" dirty="0" err="1" smtClean="0"/>
              <a:t>suka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,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menghakimi</a:t>
            </a:r>
            <a:r>
              <a:rPr lang="en-US" sz="2400" dirty="0" smtClean="0"/>
              <a:t> </a:t>
            </a:r>
            <a:r>
              <a:rPr lang="id-ID" sz="2400" dirty="0" smtClean="0"/>
              <a:t>, p</a:t>
            </a:r>
            <a:r>
              <a:rPr lang="en-US" sz="2400" dirty="0" err="1" smtClean="0"/>
              <a:t>ikiran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,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minat</a:t>
            </a:r>
            <a:r>
              <a:rPr lang="en-US" sz="2400" dirty="0" smtClean="0"/>
              <a:t>,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endParaRPr lang="id-ID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Nada </a:t>
            </a:r>
            <a:r>
              <a:rPr lang="en-US" sz="2400" dirty="0" err="1" smtClean="0">
                <a:solidFill>
                  <a:srgbClr val="FF0000"/>
                </a:solidFill>
              </a:rPr>
              <a:t>suara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khas</a:t>
            </a:r>
            <a:r>
              <a:rPr lang="en-US" sz="2400" dirty="0" smtClean="0"/>
              <a:t>: </a:t>
            </a:r>
            <a:r>
              <a:rPr lang="en-US" sz="2400" dirty="0" err="1" smtClean="0"/>
              <a:t>jelas</a:t>
            </a:r>
            <a:r>
              <a:rPr lang="en-US" sz="2400" dirty="0" smtClean="0"/>
              <a:t>, </a:t>
            </a:r>
            <a:r>
              <a:rPr lang="en-US" sz="2400" dirty="0" err="1" smtClean="0"/>
              <a:t>tenang</a:t>
            </a:r>
            <a:r>
              <a:rPr lang="en-US" sz="2400" dirty="0" smtClean="0"/>
              <a:t>, </a:t>
            </a:r>
            <a:r>
              <a:rPr lang="en-US" sz="2400" dirty="0" err="1" smtClean="0"/>
              <a:t>bertanya</a:t>
            </a:r>
            <a:r>
              <a:rPr lang="id-ID" sz="2400" dirty="0" smtClean="0"/>
              <a:t>, rasional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Perilaku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khas</a:t>
            </a:r>
            <a:r>
              <a:rPr lang="en-US" sz="2400" dirty="0" smtClean="0"/>
              <a:t>: </a:t>
            </a:r>
            <a:r>
              <a:rPr lang="en-US" sz="2400" dirty="0" err="1" smtClean="0"/>
              <a:t>santai</a:t>
            </a:r>
            <a:r>
              <a:rPr lang="en-US" sz="2400" dirty="0" smtClean="0"/>
              <a:t>,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,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endParaRPr lang="id-ID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</a:t>
            </a:r>
            <a:r>
              <a:rPr lang="en-US" sz="2400" dirty="0" smtClean="0"/>
              <a:t>: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, </a:t>
            </a:r>
            <a:r>
              <a:rPr lang="en-US" sz="2400" dirty="0" err="1" smtClean="0"/>
              <a:t>bisa</a:t>
            </a:r>
            <a:r>
              <a:rPr lang="en-US" sz="2400" dirty="0" smtClean="0"/>
              <a:t>, </a:t>
            </a:r>
            <a:r>
              <a:rPr lang="en-US" sz="2400" dirty="0" err="1" smtClean="0"/>
              <a:t>kapan</a:t>
            </a:r>
            <a:r>
              <a:rPr lang="en-US" sz="2400" dirty="0" smtClean="0"/>
              <a:t>, </a:t>
            </a:r>
            <a:r>
              <a:rPr lang="en-US" sz="2400" dirty="0" err="1" smtClean="0"/>
              <a:t>mari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jam 11.45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ADULT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</TotalTime>
  <Words>495</Words>
  <Application>Microsoft Office PowerPoint</Application>
  <PresentationFormat>On-screen Show (4:3)</PresentationFormat>
  <Paragraphs>170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KOMUNIKASI TRANSAKSIONAL oleh : Sulis Mariyanti</vt:lpstr>
      <vt:lpstr>GAME</vt:lpstr>
      <vt:lpstr>TRANSACTIONAL ANALYSIS Mengapa Penting Dalam Komunikasi ?</vt:lpstr>
      <vt:lpstr>EGO STATE</vt:lpstr>
      <vt:lpstr>MODEL EGO STATE</vt:lpstr>
      <vt:lpstr>PARENT EGO STATE</vt:lpstr>
      <vt:lpstr>Nurturing Parent</vt:lpstr>
      <vt:lpstr>ADULT EGO STATE</vt:lpstr>
      <vt:lpstr>ADULT</vt:lpstr>
      <vt:lpstr>CHILD EGO STATE</vt:lpstr>
      <vt:lpstr>Natural Child (NC)</vt:lpstr>
      <vt:lpstr>Compliant Child (CC)</vt:lpstr>
      <vt:lpstr>Rebellious Child (RC)</vt:lpstr>
      <vt:lpstr>TRANSAKSI</vt:lpstr>
      <vt:lpstr>BEBERAPA BENTUK TRANSAKSI KOMPLENTER</vt:lpstr>
      <vt:lpstr>BEBERAPA BENTUK TRANSAKSI CROSS</vt:lpstr>
      <vt:lpstr>STRATEGI DALAM TRANSAKSI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TRANSAKSIONAL oleh : Sulis Mariyanti</dc:title>
  <dc:creator>sulis</dc:creator>
  <cp:lastModifiedBy>anin</cp:lastModifiedBy>
  <cp:revision>35</cp:revision>
  <dcterms:created xsi:type="dcterms:W3CDTF">2012-07-16T08:09:11Z</dcterms:created>
  <dcterms:modified xsi:type="dcterms:W3CDTF">2014-07-11T09:44:00Z</dcterms:modified>
</cp:coreProperties>
</file>