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9D4A41F-78C2-4403-AA8A-EB80D41D21FE}" type="datetimeFigureOut">
              <a:rPr lang="en-US" smtClean="0"/>
              <a:pPr/>
              <a:t>7/11/2014</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C66EADF7-F672-4627-8E98-A4156E4F51B1}"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9D4A41F-78C2-4403-AA8A-EB80D41D21FE}" type="datetimeFigureOut">
              <a:rPr lang="en-US" smtClean="0"/>
              <a:pPr/>
              <a:t>7/11/2014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6EADF7-F672-4627-8E98-A4156E4F51B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9D4A41F-78C2-4403-AA8A-EB80D41D21FE}" type="datetimeFigureOut">
              <a:rPr lang="en-US" smtClean="0"/>
              <a:pPr/>
              <a:t>7/11/2014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6EADF7-F672-4627-8E98-A4156E4F51B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9D4A41F-78C2-4403-AA8A-EB80D41D21FE}" type="datetimeFigureOut">
              <a:rPr lang="en-US" smtClean="0"/>
              <a:pPr/>
              <a:t>7/11/2014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6EADF7-F672-4627-8E98-A4156E4F51B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9D4A41F-78C2-4403-AA8A-EB80D41D21FE}" type="datetimeFigureOut">
              <a:rPr lang="en-US" smtClean="0"/>
              <a:pPr/>
              <a:t>7/11/2014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6EADF7-F672-4627-8E98-A4156E4F51B1}"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9D4A41F-78C2-4403-AA8A-EB80D41D21FE}" type="datetimeFigureOut">
              <a:rPr lang="en-US" smtClean="0"/>
              <a:pPr/>
              <a:t>7/11/2014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6EADF7-F672-4627-8E98-A4156E4F51B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9D4A41F-78C2-4403-AA8A-EB80D41D21FE}" type="datetimeFigureOut">
              <a:rPr lang="en-US" smtClean="0"/>
              <a:pPr/>
              <a:t>7/11/2014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66EADF7-F672-4627-8E98-A4156E4F51B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9D4A41F-78C2-4403-AA8A-EB80D41D21FE}" type="datetimeFigureOut">
              <a:rPr lang="en-US" smtClean="0"/>
              <a:pPr/>
              <a:t>7/11/2014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66EADF7-F672-4627-8E98-A4156E4F51B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D4A41F-78C2-4403-AA8A-EB80D41D21FE}" type="datetimeFigureOut">
              <a:rPr lang="en-US" smtClean="0"/>
              <a:pPr/>
              <a:t>7/11/2014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66EADF7-F672-4627-8E98-A4156E4F51B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9D4A41F-78C2-4403-AA8A-EB80D41D21FE}" type="datetimeFigureOut">
              <a:rPr lang="en-US" smtClean="0"/>
              <a:pPr/>
              <a:t>7/11/2014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6EADF7-F672-4627-8E98-A4156E4F51B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9D4A41F-78C2-4403-AA8A-EB80D41D21FE}" type="datetimeFigureOut">
              <a:rPr lang="en-US" smtClean="0"/>
              <a:pPr/>
              <a:t>7/11/2014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C66EADF7-F672-4627-8E98-A4156E4F51B1}"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9D4A41F-78C2-4403-AA8A-EB80D41D21FE}" type="datetimeFigureOut">
              <a:rPr lang="en-US" smtClean="0"/>
              <a:pPr/>
              <a:t>7/11/2014</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66EADF7-F672-4627-8E98-A4156E4F51B1}"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371600"/>
            <a:ext cx="7851648" cy="2914656"/>
          </a:xfrm>
        </p:spPr>
        <p:txBody>
          <a:bodyPr>
            <a:normAutofit/>
          </a:bodyPr>
          <a:lstStyle/>
          <a:p>
            <a:r>
              <a:rPr lang="id-ID" sz="3600" dirty="0" smtClean="0">
                <a:solidFill>
                  <a:schemeClr val="tx1"/>
                </a:solidFill>
              </a:rPr>
              <a:t>KOMUNIKASI WITH YOUR DEEP FEELING</a:t>
            </a:r>
            <a:r>
              <a:rPr lang="id-ID" sz="3200" dirty="0" smtClean="0">
                <a:solidFill>
                  <a:schemeClr val="tx1"/>
                </a:solidFill>
              </a:rPr>
              <a:t/>
            </a:r>
            <a:br>
              <a:rPr lang="id-ID" sz="3200" dirty="0" smtClean="0">
                <a:solidFill>
                  <a:schemeClr val="tx1"/>
                </a:solidFill>
              </a:rPr>
            </a:br>
            <a:r>
              <a:rPr lang="id-ID" sz="3200" dirty="0" smtClean="0">
                <a:solidFill>
                  <a:schemeClr val="tx1"/>
                </a:solidFill>
              </a:rPr>
              <a:t>Oleh : Sulis Mariyanti</a:t>
            </a:r>
            <a:endParaRPr lang="en-US" sz="3200"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67524"/>
          </a:xfrm>
          <a:ln>
            <a:solidFill>
              <a:schemeClr val="accent1"/>
            </a:solidFill>
          </a:ln>
        </p:spPr>
        <p:txBody>
          <a:bodyPr>
            <a:normAutofit/>
          </a:bodyPr>
          <a:lstStyle/>
          <a:p>
            <a:pPr algn="ctr"/>
            <a:r>
              <a:rPr lang="id-ID" sz="3200" b="1" dirty="0" smtClean="0">
                <a:solidFill>
                  <a:srgbClr val="FF0000"/>
                </a:solidFill>
              </a:rPr>
              <a:t>YANG HARUS DILATIH &amp; DIKEMBANGKAN</a:t>
            </a:r>
            <a:endParaRPr lang="en-US" sz="3200" b="1" dirty="0">
              <a:solidFill>
                <a:srgbClr val="FF0000"/>
              </a:solidFill>
            </a:endParaRPr>
          </a:p>
        </p:txBody>
      </p:sp>
      <p:sp>
        <p:nvSpPr>
          <p:cNvPr id="3" name="Content Placeholder 2"/>
          <p:cNvSpPr>
            <a:spLocks noGrp="1"/>
          </p:cNvSpPr>
          <p:nvPr>
            <p:ph idx="1"/>
          </p:nvPr>
        </p:nvSpPr>
        <p:spPr/>
        <p:txBody>
          <a:bodyPr/>
          <a:lstStyle/>
          <a:p>
            <a:pPr marL="514350" indent="-514350">
              <a:buFont typeface="+mj-lt"/>
              <a:buAutoNum type="arabicPeriod"/>
            </a:pPr>
            <a:r>
              <a:rPr lang="id-ID" dirty="0" smtClean="0"/>
              <a:t>Hear with your deep feeling</a:t>
            </a:r>
          </a:p>
          <a:p>
            <a:pPr marL="514350" indent="-514350">
              <a:buFont typeface="+mj-lt"/>
              <a:buAutoNum type="arabicPeriod"/>
            </a:pPr>
            <a:r>
              <a:rPr lang="id-ID" dirty="0" smtClean="0"/>
              <a:t>Activate yourself :</a:t>
            </a:r>
          </a:p>
          <a:p>
            <a:pPr lvl="1">
              <a:buFont typeface="Wingdings" pitchFamily="2" charset="2"/>
              <a:buChar char="§"/>
            </a:pPr>
            <a:r>
              <a:rPr lang="id-ID" dirty="0" smtClean="0"/>
              <a:t>Menggunakan bahasa tubuh</a:t>
            </a:r>
          </a:p>
          <a:p>
            <a:pPr lvl="1">
              <a:buFont typeface="Wingdings" pitchFamily="2" charset="2"/>
              <a:buChar char="§"/>
            </a:pPr>
            <a:r>
              <a:rPr lang="id-ID" dirty="0" smtClean="0"/>
              <a:t>Menghargai</a:t>
            </a:r>
          </a:p>
          <a:p>
            <a:pPr lvl="1">
              <a:buFont typeface="Wingdings" pitchFamily="2" charset="2"/>
              <a:buChar char="§"/>
            </a:pPr>
            <a:r>
              <a:rPr lang="id-ID" dirty="0" smtClean="0"/>
              <a:t>Magic word : tolong, maaf, terimakasih, silakan, permisi</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accent1"/>
            </a:solidFill>
          </a:ln>
        </p:spPr>
        <p:txBody>
          <a:bodyPr>
            <a:normAutofit/>
          </a:bodyPr>
          <a:lstStyle/>
          <a:p>
            <a:pPr algn="ctr"/>
            <a:r>
              <a:rPr lang="id-ID" sz="3200" b="1" dirty="0" smtClean="0">
                <a:solidFill>
                  <a:srgbClr val="FF0000"/>
                </a:solidFill>
              </a:rPr>
              <a:t>LATIHAN</a:t>
            </a:r>
            <a:br>
              <a:rPr lang="id-ID" sz="3200" b="1" dirty="0" smtClean="0">
                <a:solidFill>
                  <a:srgbClr val="FF0000"/>
                </a:solidFill>
              </a:rPr>
            </a:br>
            <a:r>
              <a:rPr lang="id-ID" sz="3200" b="1" dirty="0" smtClean="0">
                <a:solidFill>
                  <a:srgbClr val="FF0000"/>
                </a:solidFill>
              </a:rPr>
              <a:t>Mengenali Emosi Dalam Ekspresi Wajah</a:t>
            </a:r>
            <a:endParaRPr lang="en-US" sz="3200" b="1" dirty="0">
              <a:solidFill>
                <a:srgbClr val="FF0000"/>
              </a:solidFill>
            </a:endParaRPr>
          </a:p>
        </p:txBody>
      </p:sp>
      <p:sp>
        <p:nvSpPr>
          <p:cNvPr id="3" name="Content Placeholder 2"/>
          <p:cNvSpPr>
            <a:spLocks noGrp="1"/>
          </p:cNvSpPr>
          <p:nvPr>
            <p:ph idx="1"/>
          </p:nvPr>
        </p:nvSpPr>
        <p:spPr>
          <a:xfrm>
            <a:off x="457200" y="2000240"/>
            <a:ext cx="8229600" cy="4714908"/>
          </a:xfrm>
        </p:spPr>
        <p:txBody>
          <a:bodyPr>
            <a:normAutofit/>
          </a:bodyPr>
          <a:lstStyle/>
          <a:p>
            <a:pPr>
              <a:buNone/>
            </a:pPr>
            <a:r>
              <a:rPr lang="id-ID" sz="2000" dirty="0" smtClean="0"/>
              <a:t>Terlampir (dibagikan)  8 ragam emosi :</a:t>
            </a:r>
          </a:p>
          <a:p>
            <a:pPr marL="457200" indent="-457200">
              <a:buFont typeface="+mj-lt"/>
              <a:buAutoNum type="arabicPeriod"/>
            </a:pPr>
            <a:r>
              <a:rPr lang="id-ID" sz="2200" dirty="0" smtClean="0"/>
              <a:t>Sebal – Jijik (mencemoohkan, merendahkan, menghina)</a:t>
            </a:r>
          </a:p>
          <a:p>
            <a:pPr marL="457200" indent="-457200">
              <a:buFont typeface="+mj-lt"/>
              <a:buAutoNum type="arabicPeriod"/>
            </a:pPr>
            <a:r>
              <a:rPr lang="id-ID" sz="2200" dirty="0" smtClean="0"/>
              <a:t>Takut – Panik (cemas, ketakutan, panik)</a:t>
            </a:r>
          </a:p>
          <a:p>
            <a:pPr marL="457200" indent="-457200">
              <a:buFont typeface="+mj-lt"/>
              <a:buAutoNum type="arabicPeriod"/>
            </a:pPr>
            <a:r>
              <a:rPr lang="id-ID" sz="2200" dirty="0" smtClean="0"/>
              <a:t>Marah – Kalap (marah, permusuhan, geram, ngamuk)</a:t>
            </a:r>
          </a:p>
          <a:p>
            <a:pPr marL="457200" indent="-457200">
              <a:buFont typeface="+mj-lt"/>
              <a:buAutoNum type="arabicPeriod"/>
            </a:pPr>
            <a:r>
              <a:rPr lang="id-ID" sz="2200" dirty="0" smtClean="0"/>
              <a:t>Berminat – Bergairah (memusatkan perhatian, rasa ingin tahu)</a:t>
            </a:r>
          </a:p>
          <a:p>
            <a:pPr marL="457200" indent="-457200">
              <a:buFont typeface="+mj-lt"/>
              <a:buAutoNum type="arabicPeriod"/>
            </a:pPr>
            <a:r>
              <a:rPr lang="id-ID" sz="2200" dirty="0" smtClean="0"/>
              <a:t>Malu – Sakait Hati (mudah malu, rendah diri, merasa bersalah)</a:t>
            </a:r>
          </a:p>
          <a:p>
            <a:pPr marL="457200" indent="-457200">
              <a:buFont typeface="+mj-lt"/>
              <a:buAutoNum type="arabicPeriod"/>
            </a:pPr>
            <a:r>
              <a:rPr lang="id-ID" sz="2200" dirty="0" smtClean="0"/>
              <a:t>Terkejut – Kaget (reaksi tiba-tiba terhadap sesuatu yg tak disangka-sangka)</a:t>
            </a:r>
          </a:p>
          <a:p>
            <a:pPr marL="457200" indent="-457200">
              <a:buFont typeface="+mj-lt"/>
              <a:buAutoNum type="arabicPeriod"/>
            </a:pPr>
            <a:r>
              <a:rPr lang="id-ID" sz="2200" dirty="0" smtClean="0"/>
              <a:t>Tertekan – Menderita (duka, tak bahagia, merana, sedih)</a:t>
            </a:r>
          </a:p>
          <a:p>
            <a:pPr marL="457200" indent="-457200">
              <a:buFont typeface="+mj-lt"/>
              <a:buAutoNum type="arabicPeriod"/>
            </a:pPr>
            <a:r>
              <a:rPr lang="id-ID" sz="2200" dirty="0" smtClean="0"/>
              <a:t>Senang – Riang (gembira, ceria, menikmati)</a:t>
            </a:r>
            <a:endParaRPr lang="en-US" sz="22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938962"/>
          </a:xfrm>
          <a:ln>
            <a:solidFill>
              <a:schemeClr val="accent1"/>
            </a:solidFill>
          </a:ln>
        </p:spPr>
        <p:txBody>
          <a:bodyPr>
            <a:normAutofit fontScale="90000"/>
          </a:bodyPr>
          <a:lstStyle/>
          <a:p>
            <a:pPr algn="ctr"/>
            <a:r>
              <a:rPr lang="id-ID" sz="3200" b="1" dirty="0" smtClean="0">
                <a:solidFill>
                  <a:srgbClr val="FF0000"/>
                </a:solidFill>
              </a:rPr>
              <a:t>LATIHAN</a:t>
            </a:r>
            <a:br>
              <a:rPr lang="id-ID" sz="3200" b="1" dirty="0" smtClean="0">
                <a:solidFill>
                  <a:srgbClr val="FF0000"/>
                </a:solidFill>
              </a:rPr>
            </a:br>
            <a:r>
              <a:rPr lang="id-ID" sz="3200" b="1" dirty="0" smtClean="0">
                <a:solidFill>
                  <a:srgbClr val="FF0000"/>
                </a:solidFill>
              </a:rPr>
              <a:t>Mengenali Perasaan Melalui Ungkapan Verbal</a:t>
            </a:r>
            <a:endParaRPr lang="en-US" sz="3200" b="1" dirty="0">
              <a:solidFill>
                <a:srgbClr val="FF0000"/>
              </a:solidFill>
            </a:endParaRPr>
          </a:p>
        </p:txBody>
      </p:sp>
      <p:sp>
        <p:nvSpPr>
          <p:cNvPr id="3" name="Content Placeholder 2"/>
          <p:cNvSpPr>
            <a:spLocks noGrp="1"/>
          </p:cNvSpPr>
          <p:nvPr>
            <p:ph idx="1"/>
          </p:nvPr>
        </p:nvSpPr>
        <p:spPr>
          <a:xfrm>
            <a:off x="457200" y="1785926"/>
            <a:ext cx="8229600" cy="4857784"/>
          </a:xfrm>
        </p:spPr>
        <p:txBody>
          <a:bodyPr>
            <a:normAutofit/>
          </a:bodyPr>
          <a:lstStyle/>
          <a:p>
            <a:pPr>
              <a:buNone/>
            </a:pPr>
            <a:r>
              <a:rPr lang="id-ID" sz="2000" dirty="0" smtClean="0"/>
              <a:t>	Isilah titik dibawah ini dng nama perasaan yang dialami orang lain. Boleh lebih dari satu.</a:t>
            </a:r>
          </a:p>
          <a:p>
            <a:pPr>
              <a:buNone/>
            </a:pPr>
            <a:r>
              <a:rPr lang="id-ID" sz="2000" i="1" dirty="0" smtClean="0"/>
              <a:t>1.  “Gimana sih, barang milik orang lain tinggal ambil aja. Enggak punya otak apa?”</a:t>
            </a:r>
          </a:p>
          <a:p>
            <a:pPr>
              <a:buNone/>
            </a:pPr>
            <a:r>
              <a:rPr lang="id-ID" sz="2000" dirty="0" smtClean="0"/>
              <a:t>	</a:t>
            </a:r>
            <a:r>
              <a:rPr lang="id-ID" sz="2000" dirty="0" smtClean="0">
                <a:solidFill>
                  <a:srgbClr val="FF0000"/>
                </a:solidFill>
              </a:rPr>
              <a:t>Nama Perasaan</a:t>
            </a:r>
            <a:r>
              <a:rPr lang="id-ID" sz="2000" dirty="0" smtClean="0"/>
              <a:t>........................................................................................</a:t>
            </a:r>
          </a:p>
          <a:p>
            <a:pPr>
              <a:buNone/>
            </a:pPr>
            <a:r>
              <a:rPr lang="id-ID" sz="2000" i="1" dirty="0" smtClean="0"/>
              <a:t>2.  “ Gimana ya ngomongnya sama Ibu, saya sebenarnya keberatan diajak menemani beliau saat jam kerja ?”</a:t>
            </a:r>
          </a:p>
          <a:p>
            <a:pPr>
              <a:buNone/>
            </a:pPr>
            <a:r>
              <a:rPr lang="id-ID" sz="2000" dirty="0" smtClean="0"/>
              <a:t>	</a:t>
            </a:r>
            <a:r>
              <a:rPr lang="id-ID" sz="2000" dirty="0" smtClean="0">
                <a:solidFill>
                  <a:srgbClr val="FF0000"/>
                </a:solidFill>
              </a:rPr>
              <a:t>Nama Perasaan</a:t>
            </a:r>
            <a:r>
              <a:rPr lang="id-ID" sz="2000" dirty="0" smtClean="0"/>
              <a:t>.........................................................................................</a:t>
            </a:r>
          </a:p>
          <a:p>
            <a:pPr>
              <a:buNone/>
            </a:pPr>
            <a:r>
              <a:rPr lang="id-ID" sz="2000" i="1" dirty="0" smtClean="0"/>
              <a:t>3.  “Wah...tadi aku gimana gitu, ada pria  yang ngeliatin aku terus.  Pandangannya itu lho....sulit aku melupakannya”</a:t>
            </a:r>
          </a:p>
          <a:p>
            <a:pPr marL="457200" indent="-457200">
              <a:buNone/>
            </a:pPr>
            <a:r>
              <a:rPr lang="id-ID" sz="2000" dirty="0" smtClean="0">
                <a:solidFill>
                  <a:srgbClr val="FF0000"/>
                </a:solidFill>
              </a:rPr>
              <a:t>      Nama Perasaan </a:t>
            </a:r>
            <a:r>
              <a:rPr lang="id-ID" sz="2000" dirty="0" smtClean="0"/>
              <a:t>........................................................................................</a:t>
            </a:r>
          </a:p>
          <a:p>
            <a:pPr marL="457200" indent="-457200">
              <a:buNone/>
            </a:pPr>
            <a:r>
              <a:rPr lang="id-ID" sz="2000" i="1" dirty="0" smtClean="0"/>
              <a:t>4.  Saya enggak mungkin bertindak tanpa persetujuanmu</a:t>
            </a:r>
          </a:p>
          <a:p>
            <a:pPr marL="457200" indent="-457200">
              <a:buNone/>
            </a:pPr>
            <a:r>
              <a:rPr lang="id-ID" sz="2000" dirty="0" smtClean="0">
                <a:solidFill>
                  <a:srgbClr val="FF0000"/>
                </a:solidFill>
              </a:rPr>
              <a:t>      Nama Persaan</a:t>
            </a:r>
            <a:r>
              <a:rPr lang="id-ID" sz="2000" dirty="0" smtClean="0"/>
              <a:t>...........................................................................................</a:t>
            </a:r>
          </a:p>
          <a:p>
            <a:pPr marL="457200" indent="-457200">
              <a:buAutoNum type="arabicPeriod" startAt="3"/>
            </a:pPr>
            <a:endParaRPr lang="en-US" sz="20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81772"/>
          </a:xfrm>
          <a:ln>
            <a:solidFill>
              <a:schemeClr val="accent1"/>
            </a:solidFill>
          </a:ln>
        </p:spPr>
        <p:txBody>
          <a:bodyPr>
            <a:normAutofit/>
          </a:bodyPr>
          <a:lstStyle/>
          <a:p>
            <a:r>
              <a:rPr lang="id-ID" sz="3200" dirty="0" smtClean="0">
                <a:solidFill>
                  <a:srgbClr val="FF0000"/>
                </a:solidFill>
              </a:rPr>
              <a:t>Lanjutan......</a:t>
            </a:r>
            <a:endParaRPr lang="en-US" sz="3200" dirty="0">
              <a:solidFill>
                <a:srgbClr val="FF0000"/>
              </a:solidFill>
            </a:endParaRPr>
          </a:p>
        </p:txBody>
      </p:sp>
      <p:sp>
        <p:nvSpPr>
          <p:cNvPr id="3" name="Content Placeholder 2"/>
          <p:cNvSpPr>
            <a:spLocks noGrp="1"/>
          </p:cNvSpPr>
          <p:nvPr>
            <p:ph idx="1"/>
          </p:nvPr>
        </p:nvSpPr>
        <p:spPr>
          <a:xfrm>
            <a:off x="457200" y="1428736"/>
            <a:ext cx="8229600" cy="5143536"/>
          </a:xfrm>
        </p:spPr>
        <p:txBody>
          <a:bodyPr>
            <a:normAutofit/>
          </a:bodyPr>
          <a:lstStyle/>
          <a:p>
            <a:pPr>
              <a:buNone/>
            </a:pPr>
            <a:r>
              <a:rPr lang="id-ID" sz="2000" i="1" dirty="0" smtClean="0"/>
              <a:t>5</a:t>
            </a:r>
            <a:r>
              <a:rPr lang="id-ID" sz="2400" i="1" dirty="0" smtClean="0"/>
              <a:t>. “</a:t>
            </a:r>
            <a:r>
              <a:rPr lang="id-ID" sz="2000" i="1" dirty="0" smtClean="0"/>
              <a:t>Pak, sudah jam 9.00 kok belum berangkat juga. Kita disuruh ngumpul jam 8.00 lho!”</a:t>
            </a:r>
          </a:p>
          <a:p>
            <a:pPr>
              <a:buNone/>
            </a:pPr>
            <a:r>
              <a:rPr lang="id-ID" sz="2000" dirty="0" smtClean="0">
                <a:solidFill>
                  <a:srgbClr val="FF0000"/>
                </a:solidFill>
              </a:rPr>
              <a:t>	Nama Perasaan</a:t>
            </a:r>
            <a:r>
              <a:rPr lang="id-ID" sz="2000" dirty="0" smtClean="0"/>
              <a:t>...........................................................................................</a:t>
            </a:r>
          </a:p>
          <a:p>
            <a:pPr>
              <a:buNone/>
            </a:pPr>
            <a:r>
              <a:rPr lang="id-ID" sz="2000" i="1" dirty="0" smtClean="0"/>
              <a:t>6. “Aku enggak habis pikir apa maunya pimpinan, buat kebijakan yang aneh-aneh!”</a:t>
            </a:r>
          </a:p>
          <a:p>
            <a:pPr>
              <a:buNone/>
            </a:pPr>
            <a:r>
              <a:rPr lang="id-ID" sz="2000" dirty="0" smtClean="0">
                <a:solidFill>
                  <a:srgbClr val="FF0000"/>
                </a:solidFill>
              </a:rPr>
              <a:t>	Nama Perasaan</a:t>
            </a:r>
            <a:r>
              <a:rPr lang="id-ID" sz="2000" dirty="0" smtClean="0"/>
              <a:t>..........................................................................................</a:t>
            </a:r>
          </a:p>
          <a:p>
            <a:pPr>
              <a:buNone/>
            </a:pPr>
            <a:r>
              <a:rPr lang="id-ID" sz="2000" i="1" dirty="0" smtClean="0"/>
              <a:t>7. “Enggak tahu kenapa sudah dikasih tahu, masih saja kesalahan yg sama diulangi lagi”.</a:t>
            </a:r>
          </a:p>
          <a:p>
            <a:pPr>
              <a:buNone/>
            </a:pPr>
            <a:r>
              <a:rPr lang="id-ID" sz="2000" dirty="0" smtClean="0">
                <a:solidFill>
                  <a:srgbClr val="FF0000"/>
                </a:solidFill>
              </a:rPr>
              <a:t>	Nama Perasaan</a:t>
            </a:r>
            <a:r>
              <a:rPr lang="id-ID" sz="2000" dirty="0" smtClean="0"/>
              <a:t>............................................................................................</a:t>
            </a:r>
          </a:p>
          <a:p>
            <a:pPr>
              <a:buNone/>
            </a:pPr>
            <a:r>
              <a:rPr lang="id-ID" sz="2000" i="1" dirty="0" smtClean="0"/>
              <a:t>8. “Alhamdulillah bisa makan soto enak saat krisis seperti ini”</a:t>
            </a:r>
          </a:p>
          <a:p>
            <a:pPr>
              <a:buNone/>
            </a:pPr>
            <a:r>
              <a:rPr lang="id-ID" sz="2000" dirty="0" smtClean="0">
                <a:solidFill>
                  <a:srgbClr val="FF0000"/>
                </a:solidFill>
              </a:rPr>
              <a:t>	Nama Perasaan</a:t>
            </a:r>
            <a:r>
              <a:rPr lang="id-ID" sz="2000" dirty="0" smtClean="0"/>
              <a:t>.............................................................................................</a:t>
            </a:r>
          </a:p>
          <a:p>
            <a:pPr>
              <a:buNone/>
            </a:pPr>
            <a:r>
              <a:rPr lang="id-ID" sz="2000" i="1" dirty="0" smtClean="0"/>
              <a:t>9. “Saya enggak bisa dipimpin oleh orang yang lebih muda usianya dari saya” </a:t>
            </a:r>
          </a:p>
          <a:p>
            <a:pPr>
              <a:buNone/>
            </a:pPr>
            <a:r>
              <a:rPr lang="id-ID" sz="2000" dirty="0" smtClean="0">
                <a:solidFill>
                  <a:srgbClr val="FF0000"/>
                </a:solidFill>
              </a:rPr>
              <a:t>	Nama Perasaan</a:t>
            </a:r>
            <a:r>
              <a:rPr lang="id-ID" sz="2000" dirty="0" smtClean="0"/>
              <a:t>.............................................................................................</a:t>
            </a:r>
            <a:endParaRPr lang="en-US" sz="20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96086"/>
          </a:xfrm>
          <a:ln>
            <a:solidFill>
              <a:schemeClr val="accent1"/>
            </a:solidFill>
          </a:ln>
        </p:spPr>
        <p:txBody>
          <a:bodyPr>
            <a:normAutofit/>
          </a:bodyPr>
          <a:lstStyle/>
          <a:p>
            <a:r>
              <a:rPr lang="id-ID" sz="3200" dirty="0" smtClean="0">
                <a:solidFill>
                  <a:srgbClr val="FF0000"/>
                </a:solidFill>
              </a:rPr>
              <a:t>Lanjutan...............</a:t>
            </a:r>
            <a:endParaRPr lang="en-US" sz="3200" dirty="0">
              <a:solidFill>
                <a:srgbClr val="FF0000"/>
              </a:solidFill>
            </a:endParaRPr>
          </a:p>
        </p:txBody>
      </p:sp>
      <p:sp>
        <p:nvSpPr>
          <p:cNvPr id="3" name="Content Placeholder 2"/>
          <p:cNvSpPr>
            <a:spLocks noGrp="1"/>
          </p:cNvSpPr>
          <p:nvPr>
            <p:ph idx="1"/>
          </p:nvPr>
        </p:nvSpPr>
        <p:spPr/>
        <p:txBody>
          <a:bodyPr/>
          <a:lstStyle/>
          <a:p>
            <a:pPr>
              <a:buNone/>
            </a:pPr>
            <a:r>
              <a:rPr lang="id-ID" sz="2000" i="1" dirty="0" smtClean="0"/>
              <a:t>10.</a:t>
            </a:r>
            <a:r>
              <a:rPr lang="id-ID" i="1" dirty="0" smtClean="0"/>
              <a:t>“</a:t>
            </a:r>
            <a:r>
              <a:rPr lang="id-ID" sz="2000" i="1" dirty="0" smtClean="0"/>
              <a:t>Dimana ya letak keadilan di dunia ini. Kalau ditinjau dari pengalaman kerja, aku juga punya pengalaman segudang yang mungkin dia tidak miliki. Tapi, yah.... Sudahlah memang nasibku belum bersinar”.</a:t>
            </a:r>
          </a:p>
          <a:p>
            <a:pPr>
              <a:buNone/>
            </a:pPr>
            <a:r>
              <a:rPr lang="id-ID" sz="2000" dirty="0" smtClean="0">
                <a:solidFill>
                  <a:srgbClr val="FF0000"/>
                </a:solidFill>
              </a:rPr>
              <a:t>	Nama perasaan</a:t>
            </a:r>
            <a:r>
              <a:rPr lang="id-ID" sz="2000" dirty="0" smtClean="0"/>
              <a:t>............................................................................................</a:t>
            </a:r>
          </a:p>
          <a:p>
            <a:pPr>
              <a:buNone/>
            </a:pPr>
            <a:r>
              <a:rPr lang="id-ID" sz="2000" i="1" dirty="0" smtClean="0"/>
              <a:t>11. “Nah,....begitu dong punya inisiatif. Sering-sering aja ya bu Yuli”.</a:t>
            </a:r>
          </a:p>
          <a:p>
            <a:pPr>
              <a:buNone/>
            </a:pPr>
            <a:r>
              <a:rPr lang="id-ID" sz="2000" dirty="0" smtClean="0">
                <a:solidFill>
                  <a:srgbClr val="FF0000"/>
                </a:solidFill>
              </a:rPr>
              <a:t>	Nama perasaan</a:t>
            </a:r>
            <a:r>
              <a:rPr lang="id-ID" sz="2000" dirty="0" smtClean="0"/>
              <a:t>............................................................................................</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96086"/>
          </a:xfrm>
          <a:ln>
            <a:solidFill>
              <a:schemeClr val="accent1"/>
            </a:solidFill>
          </a:ln>
        </p:spPr>
        <p:txBody>
          <a:bodyPr>
            <a:normAutofit/>
          </a:bodyPr>
          <a:lstStyle/>
          <a:p>
            <a:pPr algn="ctr"/>
            <a:r>
              <a:rPr lang="id-ID" sz="3200" dirty="0" smtClean="0">
                <a:solidFill>
                  <a:srgbClr val="FF0000"/>
                </a:solidFill>
              </a:rPr>
              <a:t>KEBUTUHAN PERASAAN (Afeksi) MANUSIA</a:t>
            </a:r>
            <a:endParaRPr lang="en-US" sz="3200" dirty="0">
              <a:solidFill>
                <a:srgbClr val="FF0000"/>
              </a:solidFill>
            </a:endParaRPr>
          </a:p>
        </p:txBody>
      </p:sp>
      <p:sp>
        <p:nvSpPr>
          <p:cNvPr id="3" name="Content Placeholder 2"/>
          <p:cNvSpPr>
            <a:spLocks noGrp="1"/>
          </p:cNvSpPr>
          <p:nvPr>
            <p:ph idx="1"/>
          </p:nvPr>
        </p:nvSpPr>
        <p:spPr>
          <a:xfrm>
            <a:off x="428596" y="1643050"/>
            <a:ext cx="8229600" cy="4674872"/>
          </a:xfrm>
        </p:spPr>
        <p:txBody>
          <a:bodyPr>
            <a:normAutofit lnSpcReduction="10000"/>
          </a:bodyPr>
          <a:lstStyle/>
          <a:p>
            <a:pPr>
              <a:buNone/>
            </a:pPr>
            <a:r>
              <a:rPr lang="id-ID" dirty="0" smtClean="0">
                <a:solidFill>
                  <a:srgbClr val="FF0000"/>
                </a:solidFill>
              </a:rPr>
              <a:t>Manusia butuh untuk :</a:t>
            </a:r>
          </a:p>
          <a:p>
            <a:pPr>
              <a:buFont typeface="Wingdings" pitchFamily="2" charset="2"/>
              <a:buChar char="q"/>
            </a:pPr>
            <a:r>
              <a:rPr lang="id-ID" dirty="0" smtClean="0"/>
              <a:t>Didengarkan</a:t>
            </a:r>
          </a:p>
          <a:p>
            <a:pPr>
              <a:buNone/>
            </a:pPr>
            <a:endParaRPr lang="id-ID" dirty="0" smtClean="0"/>
          </a:p>
          <a:p>
            <a:pPr>
              <a:buFont typeface="Wingdings" pitchFamily="2" charset="2"/>
              <a:buChar char="q"/>
            </a:pPr>
            <a:r>
              <a:rPr lang="id-ID" dirty="0" smtClean="0"/>
              <a:t>Dikenali</a:t>
            </a:r>
          </a:p>
          <a:p>
            <a:pPr>
              <a:buNone/>
            </a:pPr>
            <a:endParaRPr lang="id-ID" dirty="0" smtClean="0"/>
          </a:p>
          <a:p>
            <a:pPr>
              <a:buFont typeface="Wingdings" pitchFamily="2" charset="2"/>
              <a:buChar char="q"/>
            </a:pPr>
            <a:r>
              <a:rPr lang="id-ID" dirty="0" smtClean="0"/>
              <a:t>Diterima</a:t>
            </a:r>
          </a:p>
          <a:p>
            <a:pPr>
              <a:buNone/>
            </a:pPr>
            <a:endParaRPr lang="id-ID" dirty="0" smtClean="0"/>
          </a:p>
          <a:p>
            <a:pPr>
              <a:buFont typeface="Wingdings" pitchFamily="2" charset="2"/>
              <a:buChar char="q"/>
            </a:pPr>
            <a:r>
              <a:rPr lang="id-ID" dirty="0" smtClean="0"/>
              <a:t>Dimengerti</a:t>
            </a:r>
          </a:p>
          <a:p>
            <a:pPr>
              <a:buNone/>
            </a:pPr>
            <a:endParaRPr lang="id-ID" dirty="0" smtClean="0"/>
          </a:p>
          <a:p>
            <a:pPr>
              <a:buFont typeface="Wingdings" pitchFamily="2" charset="2"/>
              <a:buChar char="q"/>
            </a:pPr>
            <a:r>
              <a:rPr lang="id-ID" dirty="0" smtClean="0"/>
              <a:t>Dihargai</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67524"/>
          </a:xfrm>
          <a:ln>
            <a:solidFill>
              <a:schemeClr val="accent1"/>
            </a:solidFill>
          </a:ln>
        </p:spPr>
        <p:txBody>
          <a:bodyPr>
            <a:normAutofit/>
          </a:bodyPr>
          <a:lstStyle/>
          <a:p>
            <a:pPr algn="ctr"/>
            <a:r>
              <a:rPr lang="id-ID" sz="3200" dirty="0" smtClean="0">
                <a:solidFill>
                  <a:srgbClr val="FF0000"/>
                </a:solidFill>
              </a:rPr>
              <a:t>FUNGSI PERASAAN</a:t>
            </a:r>
            <a:endParaRPr lang="en-US" sz="3200" dirty="0">
              <a:solidFill>
                <a:srgbClr val="FF0000"/>
              </a:solidFill>
            </a:endParaRPr>
          </a:p>
        </p:txBody>
      </p:sp>
      <p:sp>
        <p:nvSpPr>
          <p:cNvPr id="3" name="Content Placeholder 2"/>
          <p:cNvSpPr>
            <a:spLocks noGrp="1"/>
          </p:cNvSpPr>
          <p:nvPr>
            <p:ph idx="1"/>
          </p:nvPr>
        </p:nvSpPr>
        <p:spPr>
          <a:ln>
            <a:solidFill>
              <a:schemeClr val="accent1"/>
            </a:solidFill>
          </a:ln>
        </p:spPr>
        <p:txBody>
          <a:bodyPr/>
          <a:lstStyle/>
          <a:p>
            <a:pPr>
              <a:buFont typeface="Wingdings" pitchFamily="2" charset="2"/>
              <a:buChar char="q"/>
            </a:pPr>
            <a:r>
              <a:rPr lang="id-ID" dirty="0" smtClean="0"/>
              <a:t>Perasaan memberikan energi (kekuatan)</a:t>
            </a:r>
          </a:p>
          <a:p>
            <a:pPr>
              <a:buNone/>
            </a:pPr>
            <a:endParaRPr lang="id-ID" dirty="0" smtClean="0"/>
          </a:p>
          <a:p>
            <a:pPr>
              <a:buFont typeface="Wingdings" pitchFamily="2" charset="2"/>
              <a:buChar char="q"/>
            </a:pPr>
            <a:r>
              <a:rPr lang="id-ID" dirty="0" smtClean="0"/>
              <a:t>Perasaan Positif bisa meningkatkan kapasitas daya serap otak</a:t>
            </a:r>
          </a:p>
          <a:p>
            <a:pPr>
              <a:buNone/>
            </a:pPr>
            <a:endParaRPr lang="id-ID" dirty="0" smtClean="0"/>
          </a:p>
          <a:p>
            <a:pPr>
              <a:buFont typeface="Wingdings" pitchFamily="2" charset="2"/>
              <a:buChar char="q"/>
            </a:pPr>
            <a:r>
              <a:rPr lang="id-ID" dirty="0" smtClean="0"/>
              <a:t>Perasaan Positif mendorong berprestasi</a:t>
            </a:r>
          </a:p>
          <a:p>
            <a:pPr>
              <a:buNone/>
            </a:pPr>
            <a:endParaRPr lang="id-ID" dirty="0" smtClean="0"/>
          </a:p>
          <a:p>
            <a:pPr>
              <a:buFont typeface="Wingdings" pitchFamily="2" charset="2"/>
              <a:buChar char="q"/>
            </a:pPr>
            <a:r>
              <a:rPr lang="id-ID" dirty="0" smtClean="0"/>
              <a:t>Perasaan Negatif menghambat pertimbangan pribadi</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96086"/>
          </a:xfrm>
          <a:ln>
            <a:solidFill>
              <a:schemeClr val="tx2"/>
            </a:solidFill>
          </a:ln>
        </p:spPr>
        <p:txBody>
          <a:bodyPr>
            <a:normAutofit/>
          </a:bodyPr>
          <a:lstStyle/>
          <a:p>
            <a:pPr algn="ctr"/>
            <a:r>
              <a:rPr lang="id-ID" sz="3200" b="1" dirty="0" smtClean="0">
                <a:solidFill>
                  <a:srgbClr val="FF0000"/>
                </a:solidFill>
              </a:rPr>
              <a:t>LATIHAN MENDENGARKAN AKTIF</a:t>
            </a:r>
            <a:endParaRPr lang="en-US" sz="3200" b="1" dirty="0">
              <a:solidFill>
                <a:srgbClr val="FF0000"/>
              </a:solidFill>
            </a:endParaRPr>
          </a:p>
        </p:txBody>
      </p:sp>
      <p:sp>
        <p:nvSpPr>
          <p:cNvPr id="3" name="Content Placeholder 2"/>
          <p:cNvSpPr>
            <a:spLocks noGrp="1"/>
          </p:cNvSpPr>
          <p:nvPr>
            <p:ph idx="1"/>
          </p:nvPr>
        </p:nvSpPr>
        <p:spPr>
          <a:ln>
            <a:solidFill>
              <a:schemeClr val="accent1"/>
            </a:solidFill>
          </a:ln>
        </p:spPr>
        <p:txBody>
          <a:bodyPr>
            <a:normAutofit lnSpcReduction="10000"/>
          </a:bodyPr>
          <a:lstStyle/>
          <a:p>
            <a:pPr>
              <a:buNone/>
            </a:pPr>
            <a:r>
              <a:rPr lang="id-ID" sz="2400" dirty="0" smtClean="0"/>
              <a:t>	Dari pernyataan di bawah ini, buatlah reaksi/respon yg dapat dikategorikan ke dalam Mendengarkan Aktif (M-A)</a:t>
            </a:r>
          </a:p>
          <a:p>
            <a:pPr>
              <a:buNone/>
            </a:pPr>
            <a:endParaRPr lang="id-ID" sz="2400" dirty="0" smtClean="0"/>
          </a:p>
          <a:p>
            <a:pPr>
              <a:buNone/>
            </a:pPr>
            <a:r>
              <a:rPr lang="id-ID" sz="2400" dirty="0" smtClean="0"/>
              <a:t>1. </a:t>
            </a:r>
            <a:r>
              <a:rPr lang="id-ID" sz="2400" i="1" dirty="0" smtClean="0"/>
              <a:t>“Pacar saya kemarin menelpon. Dia sedang pulang ke rumah orangtuanya sekarang ini, karena katanya ada masalah di sana. Ketika sedang bicara, saya dengar suara-suara keras seperti orang marah-marah, tiba-tiba benda jatuh, teleponnya mati, dan sampai sekarang tidak ada kabar.....”</a:t>
            </a:r>
          </a:p>
          <a:p>
            <a:pPr>
              <a:buNone/>
            </a:pPr>
            <a:endParaRPr lang="id-ID" sz="2400" dirty="0" smtClean="0"/>
          </a:p>
          <a:p>
            <a:pPr>
              <a:buNone/>
            </a:pPr>
            <a:r>
              <a:rPr lang="id-ID" sz="2400" dirty="0" smtClean="0"/>
              <a:t>	</a:t>
            </a:r>
            <a:r>
              <a:rPr lang="id-ID" sz="2400" dirty="0" smtClean="0">
                <a:solidFill>
                  <a:srgbClr val="FF0000"/>
                </a:solidFill>
              </a:rPr>
              <a:t>Respon M- A:</a:t>
            </a:r>
            <a:r>
              <a:rPr lang="id-ID" sz="2400" dirty="0" smtClean="0"/>
              <a:t>  ......................................................................</a:t>
            </a:r>
            <a:endParaRPr lang="en-US" sz="24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24648"/>
          </a:xfrm>
          <a:ln>
            <a:solidFill>
              <a:schemeClr val="tx2"/>
            </a:solidFill>
          </a:ln>
        </p:spPr>
        <p:txBody>
          <a:bodyPr>
            <a:normAutofit/>
          </a:bodyPr>
          <a:lstStyle/>
          <a:p>
            <a:r>
              <a:rPr lang="id-ID" sz="3200" dirty="0" smtClean="0">
                <a:solidFill>
                  <a:srgbClr val="FF0000"/>
                </a:solidFill>
              </a:rPr>
              <a:t>Lanjutan.....</a:t>
            </a:r>
            <a:endParaRPr lang="en-US" sz="3200" dirty="0">
              <a:solidFill>
                <a:srgbClr val="FF0000"/>
              </a:solidFill>
            </a:endParaRPr>
          </a:p>
        </p:txBody>
      </p:sp>
      <p:sp>
        <p:nvSpPr>
          <p:cNvPr id="3" name="Content Placeholder 2"/>
          <p:cNvSpPr>
            <a:spLocks noGrp="1"/>
          </p:cNvSpPr>
          <p:nvPr>
            <p:ph idx="1"/>
          </p:nvPr>
        </p:nvSpPr>
        <p:spPr>
          <a:xfrm>
            <a:off x="457200" y="1571612"/>
            <a:ext cx="8229600" cy="4752988"/>
          </a:xfrm>
        </p:spPr>
        <p:txBody>
          <a:bodyPr>
            <a:normAutofit/>
          </a:bodyPr>
          <a:lstStyle/>
          <a:p>
            <a:pPr>
              <a:buNone/>
            </a:pPr>
            <a:r>
              <a:rPr lang="id-ID" sz="2400" dirty="0" smtClean="0"/>
              <a:t>2. </a:t>
            </a:r>
            <a:r>
              <a:rPr lang="id-ID" sz="2400" i="1" dirty="0" smtClean="0"/>
              <a:t>“Rasanya capek. Kalau ada sesuatu yang salah, selalu saya yang disalahkan. Saya kehilangan banyak waktu untuk melakuan apa yg orang lain mau, tetapi tidak pernah ada yang bilang terimakasih, selalu bentuk kritik yg saya dapat”</a:t>
            </a:r>
          </a:p>
          <a:p>
            <a:pPr>
              <a:buNone/>
            </a:pPr>
            <a:r>
              <a:rPr lang="id-ID" sz="2400" dirty="0" smtClean="0">
                <a:solidFill>
                  <a:srgbClr val="FF0000"/>
                </a:solidFill>
              </a:rPr>
              <a:t>	Respon M-A</a:t>
            </a:r>
            <a:r>
              <a:rPr lang="id-ID" sz="2400" dirty="0" smtClean="0"/>
              <a:t> :.................................................................</a:t>
            </a:r>
          </a:p>
          <a:p>
            <a:endParaRPr lang="id-ID" sz="2400" dirty="0" smtClean="0"/>
          </a:p>
          <a:p>
            <a:pPr>
              <a:buNone/>
            </a:pPr>
            <a:r>
              <a:rPr lang="id-ID" sz="2400" dirty="0" smtClean="0"/>
              <a:t>3. </a:t>
            </a:r>
            <a:r>
              <a:rPr lang="id-ID" sz="2400" i="1" dirty="0" smtClean="0"/>
              <a:t>Huwaduuh, dapat nilai A saya. Ternyata saya bisa dapat A. Kerja keras saya ada hasilnya juga. Dengan pengorbanan hasilnya sangat memuaskan!. Tetapi, apa saya bisa terus begini ya....apa saya sanggup...? </a:t>
            </a:r>
          </a:p>
          <a:p>
            <a:pPr>
              <a:buNone/>
            </a:pPr>
            <a:r>
              <a:rPr lang="id-ID" sz="2400" dirty="0" smtClean="0"/>
              <a:t>	</a:t>
            </a:r>
            <a:r>
              <a:rPr lang="id-ID" sz="2400" dirty="0" smtClean="0">
                <a:solidFill>
                  <a:srgbClr val="FF0000"/>
                </a:solidFill>
              </a:rPr>
              <a:t>Respon M-A </a:t>
            </a:r>
            <a:r>
              <a:rPr lang="id-ID" sz="2400" dirty="0" smtClean="0"/>
              <a:t>:..........................................................................</a:t>
            </a:r>
            <a:endParaRPr lang="en-US" sz="24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53210"/>
          </a:xfrm>
          <a:ln>
            <a:solidFill>
              <a:schemeClr val="accent1"/>
            </a:solidFill>
          </a:ln>
        </p:spPr>
        <p:txBody>
          <a:bodyPr>
            <a:normAutofit/>
          </a:bodyPr>
          <a:lstStyle/>
          <a:p>
            <a:r>
              <a:rPr lang="id-ID" sz="3200" dirty="0" smtClean="0">
                <a:solidFill>
                  <a:srgbClr val="FF0000"/>
                </a:solidFill>
              </a:rPr>
              <a:t>Lanjutan.....</a:t>
            </a:r>
            <a:endParaRPr lang="en-US" sz="3200" dirty="0">
              <a:solidFill>
                <a:srgbClr val="FF0000"/>
              </a:solidFill>
            </a:endParaRPr>
          </a:p>
        </p:txBody>
      </p:sp>
      <p:sp>
        <p:nvSpPr>
          <p:cNvPr id="3" name="Content Placeholder 2"/>
          <p:cNvSpPr>
            <a:spLocks noGrp="1"/>
          </p:cNvSpPr>
          <p:nvPr>
            <p:ph idx="1"/>
          </p:nvPr>
        </p:nvSpPr>
        <p:spPr>
          <a:xfrm>
            <a:off x="457200" y="1500174"/>
            <a:ext cx="8229600" cy="5000660"/>
          </a:xfrm>
        </p:spPr>
        <p:txBody>
          <a:bodyPr>
            <a:normAutofit fontScale="92500"/>
          </a:bodyPr>
          <a:lstStyle/>
          <a:p>
            <a:pPr>
              <a:buNone/>
            </a:pPr>
            <a:r>
              <a:rPr lang="id-ID" dirty="0" smtClean="0"/>
              <a:t>4</a:t>
            </a:r>
            <a:r>
              <a:rPr lang="id-ID" i="1" dirty="0" smtClean="0"/>
              <a:t>.“Saya mendapat motor baru dari papa. Katanya karena semester kemarin IP saya 3,50. Ah ini alasan saja saya kira, biasanya IP saya juga sekitar itu. Beberapa kali saya minta ganti motor, tidak pernah dikasih. Kenapa ya sekarang? Apa karena takut saya marah, apa karena...”</a:t>
            </a:r>
          </a:p>
          <a:p>
            <a:pPr>
              <a:buNone/>
            </a:pPr>
            <a:r>
              <a:rPr lang="id-ID" dirty="0" smtClean="0"/>
              <a:t>	</a:t>
            </a:r>
            <a:r>
              <a:rPr lang="id-ID" dirty="0" smtClean="0">
                <a:solidFill>
                  <a:srgbClr val="FF0000"/>
                </a:solidFill>
              </a:rPr>
              <a:t>Respon M-A:............................................................................</a:t>
            </a:r>
          </a:p>
          <a:p>
            <a:endParaRPr lang="id-ID" dirty="0" smtClean="0"/>
          </a:p>
          <a:p>
            <a:pPr>
              <a:buNone/>
            </a:pPr>
            <a:r>
              <a:rPr lang="id-ID" dirty="0" smtClean="0"/>
              <a:t>5. </a:t>
            </a:r>
            <a:r>
              <a:rPr lang="id-ID" i="1" dirty="0" smtClean="0"/>
              <a:t>“Rasanya sulit sekali untuk berkonsentrasi, padahal sudah hampir ujian dan saya sudah dua kali mengulang mata kuliah ini. Saya sudah berusaha belajar...kalau saya tidak lulus lagi....”</a:t>
            </a:r>
          </a:p>
          <a:p>
            <a:pPr>
              <a:buNone/>
            </a:pPr>
            <a:r>
              <a:rPr lang="id-ID" dirty="0" smtClean="0"/>
              <a:t>	</a:t>
            </a:r>
            <a:r>
              <a:rPr lang="id-ID" dirty="0" smtClean="0">
                <a:solidFill>
                  <a:srgbClr val="FF0000"/>
                </a:solidFill>
              </a:rPr>
              <a:t>Respon M-A :...........................................................................</a:t>
            </a:r>
            <a:endParaRPr lang="en-US" dirty="0">
              <a:solidFill>
                <a:srgbClr val="FF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938962"/>
          </a:xfrm>
          <a:ln>
            <a:solidFill>
              <a:schemeClr val="accent1"/>
            </a:solidFill>
          </a:ln>
        </p:spPr>
        <p:txBody>
          <a:bodyPr>
            <a:normAutofit/>
          </a:bodyPr>
          <a:lstStyle/>
          <a:p>
            <a:pPr algn="ctr"/>
            <a:r>
              <a:rPr lang="id-ID" sz="3200" b="1" dirty="0" smtClean="0">
                <a:solidFill>
                  <a:srgbClr val="FF0000"/>
                </a:solidFill>
              </a:rPr>
              <a:t>MENGAPA PERLU KOMUNIKASI</a:t>
            </a:r>
            <a:endParaRPr lang="en-US" sz="3200" b="1" dirty="0">
              <a:solidFill>
                <a:srgbClr val="FF0000"/>
              </a:solidFill>
            </a:endParaRPr>
          </a:p>
        </p:txBody>
      </p:sp>
      <p:sp>
        <p:nvSpPr>
          <p:cNvPr id="3" name="Content Placeholder 2"/>
          <p:cNvSpPr>
            <a:spLocks noGrp="1"/>
          </p:cNvSpPr>
          <p:nvPr>
            <p:ph idx="1"/>
          </p:nvPr>
        </p:nvSpPr>
        <p:spPr/>
        <p:txBody>
          <a:bodyPr/>
          <a:lstStyle/>
          <a:p>
            <a:r>
              <a:rPr lang="id-ID" dirty="0" smtClean="0"/>
              <a:t>Sbg makhluk sosial membutuhkan org lain</a:t>
            </a:r>
          </a:p>
          <a:p>
            <a:r>
              <a:rPr lang="id-ID" dirty="0" smtClean="0"/>
              <a:t>Tidak bisa tidak berkomunikasi (90%)</a:t>
            </a:r>
          </a:p>
          <a:p>
            <a:r>
              <a:rPr lang="id-ID" dirty="0" smtClean="0"/>
              <a:t>Menyentuh segala aspek kehidupan</a:t>
            </a:r>
          </a:p>
          <a:p>
            <a:r>
              <a:rPr lang="id-ID" dirty="0" smtClean="0"/>
              <a:t>Menentukan kualitas hidup</a:t>
            </a:r>
          </a:p>
          <a:p>
            <a:r>
              <a:rPr lang="id-ID" dirty="0" smtClean="0"/>
              <a:t>Indikator kesehatan pribadi</a:t>
            </a:r>
          </a:p>
          <a:p>
            <a:r>
              <a:rPr lang="id-ID" dirty="0" smtClean="0"/>
              <a:t>Berakibat pada kelangsungan &amp; kepuasaan hidup</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96086"/>
          </a:xfrm>
          <a:ln>
            <a:solidFill>
              <a:schemeClr val="accent1"/>
            </a:solidFill>
          </a:ln>
        </p:spPr>
        <p:txBody>
          <a:bodyPr>
            <a:normAutofit/>
          </a:bodyPr>
          <a:lstStyle/>
          <a:p>
            <a:r>
              <a:rPr lang="id-ID" sz="3200" dirty="0" smtClean="0"/>
              <a:t>Lanjutan............</a:t>
            </a:r>
            <a:endParaRPr lang="en-US" sz="3200" dirty="0"/>
          </a:p>
        </p:txBody>
      </p:sp>
      <p:sp>
        <p:nvSpPr>
          <p:cNvPr id="3" name="Content Placeholder 2"/>
          <p:cNvSpPr>
            <a:spLocks noGrp="1"/>
          </p:cNvSpPr>
          <p:nvPr>
            <p:ph idx="1"/>
          </p:nvPr>
        </p:nvSpPr>
        <p:spPr>
          <a:xfrm>
            <a:off x="457200" y="1643050"/>
            <a:ext cx="8229600" cy="4929222"/>
          </a:xfrm>
        </p:spPr>
        <p:txBody>
          <a:bodyPr>
            <a:normAutofit/>
          </a:bodyPr>
          <a:lstStyle/>
          <a:p>
            <a:pPr>
              <a:buNone/>
            </a:pPr>
            <a:r>
              <a:rPr lang="id-ID" sz="2000" i="1" dirty="0" smtClean="0"/>
              <a:t>6. “Saya tidak suka mata dengan matakuliah ini. Dosen- nya tidak pernah mau dengar mahasiswanya. Maunya sendiri. Kami disuruh presentasi terus. Katanya ini metode baru. Ini mengada-ada. Tugas dosen adalah mengajar. Saya juga bisa kalau begitu. Mana nilainya tidak pernah bagus, masih untung dapat C”.</a:t>
            </a:r>
          </a:p>
          <a:p>
            <a:pPr>
              <a:buNone/>
            </a:pPr>
            <a:r>
              <a:rPr lang="id-ID" sz="2000" dirty="0" smtClean="0"/>
              <a:t>	</a:t>
            </a:r>
            <a:r>
              <a:rPr lang="id-ID" sz="2000" b="1" dirty="0" smtClean="0">
                <a:solidFill>
                  <a:srgbClr val="FF0000"/>
                </a:solidFill>
              </a:rPr>
              <a:t>Respon M-A :..............................................................................</a:t>
            </a:r>
          </a:p>
          <a:p>
            <a:endParaRPr lang="id-ID" sz="2000" dirty="0" smtClean="0"/>
          </a:p>
          <a:p>
            <a:pPr>
              <a:buNone/>
            </a:pPr>
            <a:r>
              <a:rPr lang="id-ID" sz="2000" i="1" dirty="0" smtClean="0"/>
              <a:t>7. “Dulu di SMA saya rangking terus. Sekarang hampir semuanya C. Saya tidak suka kuliah disini, tetapi mama bilang saya mesti jadi dokter. Kata Mama, mana ada profesi lain yang dipanggil dengan gelarnya. Kata mama, kan tidak ada yg bicara dengan arsitek bilang “arsitek” tolong buatkan disain rumah dg 7 kamar, dst. Tetapi kalau bicara dengan dokter, ‘kan’ orang bilang dokter saya sakit panas sudah 5 hari. Iiih, apa senangnya dipanggil dok, dok, dok”</a:t>
            </a:r>
          </a:p>
          <a:p>
            <a:pPr>
              <a:buNone/>
            </a:pPr>
            <a:r>
              <a:rPr lang="id-ID" sz="2000" dirty="0" smtClean="0"/>
              <a:t>	</a:t>
            </a:r>
            <a:r>
              <a:rPr lang="id-ID" sz="2000" b="1" dirty="0" smtClean="0">
                <a:solidFill>
                  <a:srgbClr val="FF0000"/>
                </a:solidFill>
              </a:rPr>
              <a:t>Respon M – A :.............................................................................</a:t>
            </a:r>
            <a:endParaRPr lang="en-US" sz="2000" b="1" dirty="0">
              <a:solidFill>
                <a:srgbClr val="FF0000"/>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96086"/>
          </a:xfrm>
          <a:ln>
            <a:solidFill>
              <a:schemeClr val="accent1"/>
            </a:solidFill>
          </a:ln>
        </p:spPr>
        <p:txBody>
          <a:bodyPr>
            <a:normAutofit/>
          </a:bodyPr>
          <a:lstStyle/>
          <a:p>
            <a:r>
              <a:rPr lang="id-ID" sz="3200" dirty="0" smtClean="0"/>
              <a:t>Lanjutan..............</a:t>
            </a:r>
            <a:endParaRPr lang="en-US" sz="3200" dirty="0"/>
          </a:p>
        </p:txBody>
      </p:sp>
      <p:sp>
        <p:nvSpPr>
          <p:cNvPr id="3" name="Content Placeholder 2"/>
          <p:cNvSpPr>
            <a:spLocks noGrp="1"/>
          </p:cNvSpPr>
          <p:nvPr>
            <p:ph idx="1"/>
          </p:nvPr>
        </p:nvSpPr>
        <p:spPr>
          <a:xfrm>
            <a:off x="457200" y="1714488"/>
            <a:ext cx="8229600" cy="4857784"/>
          </a:xfrm>
        </p:spPr>
        <p:txBody>
          <a:bodyPr>
            <a:normAutofit/>
          </a:bodyPr>
          <a:lstStyle/>
          <a:p>
            <a:pPr>
              <a:buNone/>
            </a:pPr>
            <a:r>
              <a:rPr lang="id-ID" sz="2000" dirty="0" smtClean="0"/>
              <a:t>8. </a:t>
            </a:r>
            <a:r>
              <a:rPr lang="id-ID" sz="2000" i="1" dirty="0" smtClean="0"/>
              <a:t>“Saya tahu ibu saya selalu bilang sakit, tetapi sebenarnya dia tidak sakit beneran. Sakit ini, sakit itu. Selalu begitu dari dulu. Kalau saya mau pergi dng teman 2 untuk waktu yg lama pas liburan, pasti ada keluhannya. Kalau saya punya teman yang dia tidak suka pasti nanti, dia bilang pusing. Saya tahu dia begitu, tetapi usianya sekarang sudah 70 th.....bagaimana kalau sekarang ini dia sakit beneran....”</a:t>
            </a:r>
          </a:p>
          <a:p>
            <a:pPr>
              <a:buNone/>
            </a:pPr>
            <a:r>
              <a:rPr lang="id-ID" sz="2000" dirty="0" smtClean="0"/>
              <a:t>	</a:t>
            </a:r>
            <a:r>
              <a:rPr lang="id-ID" sz="2000" b="1" dirty="0" smtClean="0">
                <a:solidFill>
                  <a:srgbClr val="FF0000"/>
                </a:solidFill>
              </a:rPr>
              <a:t>Respon M – A:</a:t>
            </a:r>
          </a:p>
          <a:p>
            <a:endParaRPr lang="id-ID" sz="2000" dirty="0" smtClean="0"/>
          </a:p>
          <a:p>
            <a:pPr>
              <a:buNone/>
            </a:pPr>
            <a:r>
              <a:rPr lang="id-ID" sz="2000" dirty="0" smtClean="0"/>
              <a:t>9. </a:t>
            </a:r>
            <a:r>
              <a:rPr lang="id-ID" sz="2000" i="1" dirty="0" smtClean="0"/>
              <a:t>“Hari-hari terasa panjang sekali. Setiap hari sama, ya itu-itu terus, tidak ada yang menantang. Di rumah nonton TV tidak ada yang menyenangkan. Pergi dengan teman ke cafe-cafe ya cuma begitu-begitu saja, ngobrol yg enggak keru-keruan, Cuma buang-buang waktu. Terus saya mau apaya...”</a:t>
            </a:r>
          </a:p>
          <a:p>
            <a:pPr>
              <a:buNone/>
            </a:pPr>
            <a:r>
              <a:rPr lang="id-ID" sz="2000" b="1" dirty="0" smtClean="0">
                <a:solidFill>
                  <a:srgbClr val="FF0000"/>
                </a:solidFill>
              </a:rPr>
              <a:t>	Respon M - A:</a:t>
            </a:r>
            <a:endParaRPr lang="en-US" sz="2000" b="1" dirty="0">
              <a:solidFill>
                <a:srgbClr val="FF0000"/>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24648"/>
          </a:xfrm>
          <a:ln>
            <a:solidFill>
              <a:schemeClr val="accent1"/>
            </a:solidFill>
          </a:ln>
        </p:spPr>
        <p:txBody>
          <a:bodyPr>
            <a:normAutofit/>
          </a:bodyPr>
          <a:lstStyle/>
          <a:p>
            <a:pPr algn="ctr"/>
            <a:r>
              <a:rPr lang="id-ID" sz="3200" dirty="0" smtClean="0">
                <a:solidFill>
                  <a:srgbClr val="FF0000"/>
                </a:solidFill>
              </a:rPr>
              <a:t>MANFAAT MENDENGARKAN AKTIF</a:t>
            </a:r>
            <a:endParaRPr lang="en-US" sz="3200" dirty="0">
              <a:solidFill>
                <a:srgbClr val="FF0000"/>
              </a:solidFill>
            </a:endParaRPr>
          </a:p>
        </p:txBody>
      </p:sp>
      <p:sp>
        <p:nvSpPr>
          <p:cNvPr id="3" name="Content Placeholder 2"/>
          <p:cNvSpPr>
            <a:spLocks noGrp="1"/>
          </p:cNvSpPr>
          <p:nvPr>
            <p:ph idx="1"/>
          </p:nvPr>
        </p:nvSpPr>
        <p:spPr/>
        <p:txBody>
          <a:bodyPr/>
          <a:lstStyle/>
          <a:p>
            <a:pPr>
              <a:buFont typeface="Wingdings" pitchFamily="2" charset="2"/>
              <a:buChar char="q"/>
            </a:pPr>
            <a:r>
              <a:rPr lang="id-ID" dirty="0" smtClean="0"/>
              <a:t>Membantu orang lain/ anak untuk :</a:t>
            </a:r>
          </a:p>
          <a:p>
            <a:pPr>
              <a:buFont typeface="Wingdings" pitchFamily="2" charset="2"/>
              <a:buChar char="q"/>
            </a:pPr>
            <a:r>
              <a:rPr lang="id-ID" dirty="0" smtClean="0"/>
              <a:t>Mengenali, menerima, mengerti &amp; sadar akan perasa- annya sendiri</a:t>
            </a:r>
          </a:p>
          <a:p>
            <a:pPr>
              <a:buFont typeface="Wingdings" pitchFamily="2" charset="2"/>
              <a:buChar char="q"/>
            </a:pPr>
            <a:r>
              <a:rPr lang="id-ID" dirty="0" smtClean="0"/>
              <a:t>Menemukan cara mengatasi cara mengatasi perasaan &amp; masalahnya</a:t>
            </a:r>
          </a:p>
          <a:p>
            <a:pPr>
              <a:buFont typeface="Wingdings" pitchFamily="2" charset="2"/>
              <a:buChar char="q"/>
            </a:pPr>
            <a:r>
              <a:rPr lang="id-ID" dirty="0" smtClean="0"/>
              <a:t>Mengekspresikan perasaannya secara tepat</a:t>
            </a:r>
          </a:p>
          <a:p>
            <a:pPr>
              <a:buFont typeface="Wingdings" pitchFamily="2" charset="2"/>
              <a:buChar char="q"/>
            </a:pPr>
            <a:r>
              <a:rPr lang="id-ID" dirty="0" smtClean="0"/>
              <a:t>Memahami dan peduli/ respek terhadap persoalan yang sedang dihadapinya.</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24648"/>
          </a:xfrm>
          <a:ln>
            <a:solidFill>
              <a:schemeClr val="tx2"/>
            </a:solidFill>
          </a:ln>
        </p:spPr>
        <p:txBody>
          <a:bodyPr>
            <a:normAutofit/>
          </a:bodyPr>
          <a:lstStyle/>
          <a:p>
            <a:pPr algn="ctr"/>
            <a:r>
              <a:rPr lang="id-ID" sz="3200" b="1" dirty="0" smtClean="0">
                <a:solidFill>
                  <a:srgbClr val="FF0000"/>
                </a:solidFill>
              </a:rPr>
              <a:t>HAMBATAN MENDENGARKAN AKTIF</a:t>
            </a:r>
            <a:endParaRPr lang="en-US" sz="3200" b="1" dirty="0">
              <a:solidFill>
                <a:srgbClr val="FF0000"/>
              </a:solidFill>
            </a:endParaRPr>
          </a:p>
        </p:txBody>
      </p:sp>
      <p:sp>
        <p:nvSpPr>
          <p:cNvPr id="3" name="Content Placeholder 2"/>
          <p:cNvSpPr>
            <a:spLocks noGrp="1"/>
          </p:cNvSpPr>
          <p:nvPr>
            <p:ph idx="1"/>
          </p:nvPr>
        </p:nvSpPr>
        <p:spPr/>
        <p:txBody>
          <a:bodyPr/>
          <a:lstStyle/>
          <a:p>
            <a:pPr>
              <a:buFont typeface="Wingdings" pitchFamily="2" charset="2"/>
              <a:buChar char="v"/>
            </a:pPr>
            <a:r>
              <a:rPr lang="id-ID" dirty="0" smtClean="0"/>
              <a:t>Suasana hati/mood tidak nyaman</a:t>
            </a:r>
          </a:p>
          <a:p>
            <a:pPr>
              <a:buFont typeface="Wingdings" pitchFamily="2" charset="2"/>
              <a:buChar char="v"/>
            </a:pPr>
            <a:r>
              <a:rPr lang="id-ID" dirty="0" smtClean="0"/>
              <a:t>Terlalu sibuk dengan diri sendiri</a:t>
            </a:r>
          </a:p>
          <a:p>
            <a:pPr>
              <a:buFont typeface="Wingdings" pitchFamily="2" charset="2"/>
              <a:buChar char="v"/>
            </a:pPr>
            <a:r>
              <a:rPr lang="id-ID" dirty="0" smtClean="0"/>
              <a:t>Munculnya impresi sebelumnya</a:t>
            </a:r>
          </a:p>
          <a:p>
            <a:pPr>
              <a:buFont typeface="Wingdings" pitchFamily="2" charset="2"/>
              <a:buChar char="v"/>
            </a:pPr>
            <a:r>
              <a:rPr lang="id-ID" dirty="0" smtClean="0"/>
              <a:t>Munculnya prasangka tertentu</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96086"/>
          </a:xfrm>
          <a:ln>
            <a:solidFill>
              <a:schemeClr val="accent1"/>
            </a:solidFill>
          </a:ln>
        </p:spPr>
        <p:txBody>
          <a:bodyPr>
            <a:normAutofit/>
          </a:bodyPr>
          <a:lstStyle/>
          <a:p>
            <a:pPr algn="ctr"/>
            <a:r>
              <a:rPr lang="id-ID" sz="3200" b="1" dirty="0" smtClean="0">
                <a:solidFill>
                  <a:srgbClr val="FF0000"/>
                </a:solidFill>
              </a:rPr>
              <a:t>TUJUAN KOMUNIKASI</a:t>
            </a:r>
            <a:endParaRPr lang="en-US" sz="3200" b="1" dirty="0">
              <a:solidFill>
                <a:srgbClr val="FF0000"/>
              </a:solidFill>
            </a:endParaRPr>
          </a:p>
        </p:txBody>
      </p:sp>
      <p:sp>
        <p:nvSpPr>
          <p:cNvPr id="3" name="Content Placeholder 2"/>
          <p:cNvSpPr>
            <a:spLocks noGrp="1"/>
          </p:cNvSpPr>
          <p:nvPr>
            <p:ph idx="1"/>
          </p:nvPr>
        </p:nvSpPr>
        <p:spPr/>
        <p:txBody>
          <a:bodyPr/>
          <a:lstStyle/>
          <a:p>
            <a:pPr>
              <a:buFont typeface="Wingdings" pitchFamily="2" charset="2"/>
              <a:buChar char="q"/>
            </a:pPr>
            <a:r>
              <a:rPr lang="id-ID" dirty="0" smtClean="0"/>
              <a:t>Membina Hubungan</a:t>
            </a:r>
          </a:p>
          <a:p>
            <a:pPr>
              <a:buFont typeface="Wingdings" pitchFamily="2" charset="2"/>
              <a:buChar char="q"/>
            </a:pPr>
            <a:r>
              <a:rPr lang="id-ID" dirty="0" smtClean="0"/>
              <a:t>Menyampaikan Kebutuhan &amp; Keinginan</a:t>
            </a:r>
          </a:p>
          <a:p>
            <a:pPr>
              <a:buFont typeface="Wingdings" pitchFamily="2" charset="2"/>
              <a:buChar char="q"/>
            </a:pPr>
            <a:r>
              <a:rPr lang="id-ID" dirty="0" smtClean="0"/>
              <a:t>Menyampaikan Informasi</a:t>
            </a:r>
          </a:p>
          <a:p>
            <a:pPr>
              <a:buFont typeface="Wingdings" pitchFamily="2" charset="2"/>
              <a:buChar char="q"/>
            </a:pPr>
            <a:r>
              <a:rPr lang="id-ID" dirty="0" smtClean="0"/>
              <a:t>Mengembangkan Kepribadian</a:t>
            </a:r>
          </a:p>
          <a:p>
            <a:pPr>
              <a:buFont typeface="Wingdings" pitchFamily="2" charset="2"/>
              <a:buChar char="q"/>
            </a:pPr>
            <a:r>
              <a:rPr lang="id-ID" dirty="0" smtClean="0"/>
              <a:t>Membentuk Saling Pengertian &amp; Menerima Perbedaan</a:t>
            </a:r>
          </a:p>
          <a:p>
            <a:pPr>
              <a:buFont typeface="Wingdings" pitchFamily="2" charset="2"/>
              <a:buChar char="q"/>
            </a:pPr>
            <a:r>
              <a:rPr lang="id-ID" dirty="0" smtClean="0"/>
              <a:t>Melestarikan Peradaban</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938962"/>
          </a:xfrm>
          <a:ln>
            <a:solidFill>
              <a:schemeClr val="accent1"/>
            </a:solidFill>
          </a:ln>
        </p:spPr>
        <p:txBody>
          <a:bodyPr>
            <a:normAutofit/>
          </a:bodyPr>
          <a:lstStyle/>
          <a:p>
            <a:pPr algn="ctr"/>
            <a:r>
              <a:rPr lang="id-ID" sz="3200" b="1" dirty="0" smtClean="0">
                <a:solidFill>
                  <a:srgbClr val="FF0000"/>
                </a:solidFill>
              </a:rPr>
              <a:t>KOMUNIKASI ANDA SEPERTI APA???</a:t>
            </a:r>
            <a:endParaRPr lang="en-US" sz="3200" b="1" dirty="0">
              <a:solidFill>
                <a:srgbClr val="FF0000"/>
              </a:solidFill>
            </a:endParaRPr>
          </a:p>
        </p:txBody>
      </p:sp>
      <p:sp>
        <p:nvSpPr>
          <p:cNvPr id="3" name="Content Placeholder 2"/>
          <p:cNvSpPr>
            <a:spLocks noGrp="1"/>
          </p:cNvSpPr>
          <p:nvPr>
            <p:ph idx="1"/>
          </p:nvPr>
        </p:nvSpPr>
        <p:spPr/>
        <p:txBody>
          <a:bodyPr>
            <a:normAutofit fontScale="92500" lnSpcReduction="10000"/>
          </a:bodyPr>
          <a:lstStyle/>
          <a:p>
            <a:pPr>
              <a:buFont typeface="Wingdings" pitchFamily="2" charset="2"/>
              <a:buChar char="q"/>
            </a:pPr>
            <a:r>
              <a:rPr lang="id-ID" dirty="0" smtClean="0"/>
              <a:t>Bila orang lain tidak memahami gagasan Anda,</a:t>
            </a:r>
          </a:p>
          <a:p>
            <a:pPr>
              <a:buFont typeface="Wingdings" pitchFamily="2" charset="2"/>
              <a:buChar char="q"/>
            </a:pPr>
            <a:r>
              <a:rPr lang="id-ID" dirty="0" smtClean="0"/>
              <a:t>Bila pesan Anda menjengkelkan mereka,</a:t>
            </a:r>
          </a:p>
          <a:p>
            <a:pPr>
              <a:buFont typeface="Wingdings" pitchFamily="2" charset="2"/>
              <a:buChar char="q"/>
            </a:pPr>
            <a:r>
              <a:rPr lang="id-ID" dirty="0" smtClean="0"/>
              <a:t>Bila Anda tidak berhasil mengatasi masalah pelik karena orang lain menentang pendapat Anda &amp; tidak mau membantu Anda,</a:t>
            </a:r>
          </a:p>
          <a:p>
            <a:pPr>
              <a:buFont typeface="Wingdings" pitchFamily="2" charset="2"/>
              <a:buChar char="q"/>
            </a:pPr>
            <a:r>
              <a:rPr lang="id-ID" dirty="0" smtClean="0"/>
              <a:t>Bila semakin sering Anda berkomunikasi, semakin jauh jarak Anda dengan mereka,</a:t>
            </a:r>
          </a:p>
          <a:p>
            <a:pPr>
              <a:buFont typeface="Wingdings" pitchFamily="2" charset="2"/>
              <a:buChar char="q"/>
            </a:pPr>
            <a:r>
              <a:rPr lang="id-ID" dirty="0" smtClean="0"/>
              <a:t>Bila Anda selalu gagal untuk mendorong orang lain bertindak</a:t>
            </a:r>
          </a:p>
          <a:p>
            <a:endParaRPr lang="id-ID" dirty="0" smtClean="0"/>
          </a:p>
          <a:p>
            <a:pPr algn="ctr">
              <a:buNone/>
            </a:pPr>
            <a:r>
              <a:rPr lang="id-ID" b="1" dirty="0" smtClean="0">
                <a:solidFill>
                  <a:srgbClr val="FF0000"/>
                </a:solidFill>
              </a:rPr>
              <a:t>Berarti....KOMUNIKASI Anda TIDAK EFEKTIF</a:t>
            </a:r>
            <a:endParaRPr lang="en-US" b="1" dirty="0">
              <a:solidFill>
                <a:srgbClr val="FF00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24648"/>
          </a:xfrm>
          <a:ln>
            <a:solidFill>
              <a:schemeClr val="accent1"/>
            </a:solidFill>
          </a:ln>
        </p:spPr>
        <p:txBody>
          <a:bodyPr>
            <a:normAutofit/>
          </a:bodyPr>
          <a:lstStyle/>
          <a:p>
            <a:pPr algn="ctr"/>
            <a:r>
              <a:rPr lang="id-ID" sz="3200" b="1" dirty="0" smtClean="0">
                <a:solidFill>
                  <a:srgbClr val="FF0000"/>
                </a:solidFill>
              </a:rPr>
              <a:t>AKIBAT KOMUNIKASI TIDAK EFEKTIF</a:t>
            </a:r>
            <a:endParaRPr lang="en-US" sz="3200" b="1" dirty="0">
              <a:solidFill>
                <a:srgbClr val="FF0000"/>
              </a:solidFill>
            </a:endParaRPr>
          </a:p>
        </p:txBody>
      </p:sp>
      <p:sp>
        <p:nvSpPr>
          <p:cNvPr id="3" name="Content Placeholder 2"/>
          <p:cNvSpPr>
            <a:spLocks noGrp="1"/>
          </p:cNvSpPr>
          <p:nvPr>
            <p:ph idx="1"/>
          </p:nvPr>
        </p:nvSpPr>
        <p:spPr/>
        <p:txBody>
          <a:bodyPr/>
          <a:lstStyle/>
          <a:p>
            <a:pPr>
              <a:buFont typeface="Wingdings" pitchFamily="2" charset="2"/>
              <a:buChar char="v"/>
            </a:pPr>
            <a:r>
              <a:rPr lang="id-ID" dirty="0" smtClean="0"/>
              <a:t>Frustrasi</a:t>
            </a:r>
          </a:p>
          <a:p>
            <a:pPr>
              <a:buFont typeface="Wingdings" pitchFamily="2" charset="2"/>
              <a:buChar char="v"/>
            </a:pPr>
            <a:r>
              <a:rPr lang="id-ID" dirty="0" smtClean="0"/>
              <a:t>Alienasi</a:t>
            </a:r>
          </a:p>
          <a:p>
            <a:pPr>
              <a:buFont typeface="Wingdings" pitchFamily="2" charset="2"/>
              <a:buChar char="v"/>
            </a:pPr>
            <a:r>
              <a:rPr lang="id-ID" dirty="0" smtClean="0"/>
              <a:t>Menghambat Pemikiran &amp; Kerjasama</a:t>
            </a:r>
          </a:p>
          <a:p>
            <a:pPr>
              <a:buFont typeface="Wingdings" pitchFamily="2" charset="2"/>
              <a:buChar char="v"/>
            </a:pPr>
            <a:r>
              <a:rPr lang="id-ID" dirty="0" smtClean="0"/>
              <a:t>Kurang Toleransi</a:t>
            </a:r>
          </a:p>
          <a:p>
            <a:pPr>
              <a:buFont typeface="Wingdings" pitchFamily="2" charset="2"/>
              <a:buChar char="v"/>
            </a:pPr>
            <a:r>
              <a:rPr lang="id-ID" dirty="0" smtClean="0"/>
              <a:t>Merasa gagal, tidak berdaya, tidak disayang, tidak bahagia</a:t>
            </a:r>
          </a:p>
          <a:p>
            <a:pPr>
              <a:buFont typeface="Wingdings" pitchFamily="2" charset="2"/>
              <a:buChar char="v"/>
            </a:pPr>
            <a:r>
              <a:rPr lang="id-ID" dirty="0" smtClean="0"/>
              <a:t>Merintangi Pelaksanaan Aktivitas</a:t>
            </a:r>
          </a:p>
          <a:p>
            <a:pPr>
              <a:buFont typeface="Wingdings" pitchFamily="2" charset="2"/>
              <a:buChar char="v"/>
            </a:pPr>
            <a:r>
              <a:rPr lang="id-ID" dirty="0" smtClean="0"/>
              <a:t>Perceraian, Permusuhan, Perpecahan, Kebencian</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96086"/>
          </a:xfrm>
          <a:ln>
            <a:solidFill>
              <a:schemeClr val="accent1"/>
            </a:solidFill>
          </a:ln>
        </p:spPr>
        <p:txBody>
          <a:bodyPr>
            <a:normAutofit/>
          </a:bodyPr>
          <a:lstStyle/>
          <a:p>
            <a:pPr algn="ctr"/>
            <a:r>
              <a:rPr lang="id-ID" sz="3200" b="1" dirty="0" smtClean="0">
                <a:solidFill>
                  <a:srgbClr val="FF0000"/>
                </a:solidFill>
              </a:rPr>
              <a:t>TANDA-TANDA KOMUNIKASI EFEKTIF</a:t>
            </a:r>
            <a:endParaRPr lang="en-US" sz="3200" b="1" dirty="0">
              <a:solidFill>
                <a:srgbClr val="FF0000"/>
              </a:solidFill>
            </a:endParaRPr>
          </a:p>
        </p:txBody>
      </p:sp>
      <p:sp>
        <p:nvSpPr>
          <p:cNvPr id="3" name="Content Placeholder 2"/>
          <p:cNvSpPr>
            <a:spLocks noGrp="1"/>
          </p:cNvSpPr>
          <p:nvPr>
            <p:ph idx="1"/>
          </p:nvPr>
        </p:nvSpPr>
        <p:spPr/>
        <p:txBody>
          <a:bodyPr/>
          <a:lstStyle/>
          <a:p>
            <a:pPr>
              <a:buFont typeface="Wingdings" pitchFamily="2" charset="2"/>
              <a:buChar char="q"/>
            </a:pPr>
            <a:r>
              <a:rPr lang="id-ID" dirty="0" smtClean="0"/>
              <a:t>Adanya pengertian</a:t>
            </a:r>
          </a:p>
          <a:p>
            <a:pPr>
              <a:buFont typeface="Wingdings" pitchFamily="2" charset="2"/>
              <a:buChar char="q"/>
            </a:pPr>
            <a:r>
              <a:rPr lang="id-ID" dirty="0" smtClean="0"/>
              <a:t>Menimbulkan Kesenangan</a:t>
            </a:r>
          </a:p>
          <a:p>
            <a:pPr>
              <a:buFont typeface="Wingdings" pitchFamily="2" charset="2"/>
              <a:buChar char="q"/>
            </a:pPr>
            <a:r>
              <a:rPr lang="id-ID" dirty="0" smtClean="0"/>
              <a:t>Mempengaruhi Sikap</a:t>
            </a:r>
          </a:p>
          <a:p>
            <a:pPr>
              <a:buFont typeface="Wingdings" pitchFamily="2" charset="2"/>
              <a:buChar char="q"/>
            </a:pPr>
            <a:r>
              <a:rPr lang="id-ID" dirty="0" smtClean="0"/>
              <a:t>Hubungan sosial yang berkualitas</a:t>
            </a:r>
          </a:p>
          <a:p>
            <a:pPr>
              <a:buFont typeface="Wingdings" pitchFamily="2" charset="2"/>
              <a:buChar char="q"/>
            </a:pPr>
            <a:r>
              <a:rPr lang="id-ID" dirty="0" smtClean="0"/>
              <a:t>Mendorong orang untuk bertindak</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67524"/>
          </a:xfrm>
          <a:ln>
            <a:solidFill>
              <a:schemeClr val="accent1"/>
            </a:solidFill>
          </a:ln>
        </p:spPr>
        <p:txBody>
          <a:bodyPr>
            <a:normAutofit/>
          </a:bodyPr>
          <a:lstStyle/>
          <a:p>
            <a:pPr algn="ctr"/>
            <a:r>
              <a:rPr lang="id-ID" sz="3200" b="1" dirty="0" smtClean="0">
                <a:solidFill>
                  <a:srgbClr val="FF0000"/>
                </a:solidFill>
              </a:rPr>
              <a:t>KEUNTUNGAN KOMUNIKASI EFEKTIF</a:t>
            </a:r>
            <a:endParaRPr lang="en-US" sz="3200" b="1" dirty="0">
              <a:solidFill>
                <a:srgbClr val="FF0000"/>
              </a:solidFill>
            </a:endParaRPr>
          </a:p>
        </p:txBody>
      </p:sp>
      <p:sp>
        <p:nvSpPr>
          <p:cNvPr id="3" name="Content Placeholder 2"/>
          <p:cNvSpPr>
            <a:spLocks noGrp="1"/>
          </p:cNvSpPr>
          <p:nvPr>
            <p:ph idx="1"/>
          </p:nvPr>
        </p:nvSpPr>
        <p:spPr/>
        <p:txBody>
          <a:bodyPr/>
          <a:lstStyle/>
          <a:p>
            <a:pPr>
              <a:buFont typeface="Wingdings" pitchFamily="2" charset="2"/>
              <a:buChar char="v"/>
            </a:pPr>
            <a:r>
              <a:rPr lang="id-ID" dirty="0" smtClean="0"/>
              <a:t>Orang lain penting &amp; Berharga</a:t>
            </a:r>
          </a:p>
          <a:p>
            <a:pPr>
              <a:buFont typeface="Wingdings" pitchFamily="2" charset="2"/>
              <a:buChar char="v"/>
            </a:pPr>
            <a:r>
              <a:rPr lang="id-ID" dirty="0" smtClean="0"/>
              <a:t>Pengalaman yang menyenangkan</a:t>
            </a:r>
          </a:p>
          <a:p>
            <a:pPr>
              <a:buFont typeface="Wingdings" pitchFamily="2" charset="2"/>
              <a:buChar char="v"/>
            </a:pPr>
            <a:r>
              <a:rPr lang="id-ID" dirty="0" smtClean="0"/>
              <a:t>Mendengarkan &amp; didengarkan</a:t>
            </a:r>
          </a:p>
          <a:p>
            <a:pPr>
              <a:buFont typeface="Wingdings" pitchFamily="2" charset="2"/>
              <a:buChar char="v"/>
            </a:pPr>
            <a:r>
              <a:rPr lang="id-ID" dirty="0" smtClean="0"/>
              <a:t>Mengakrabkan hubungan</a:t>
            </a:r>
          </a:p>
          <a:p>
            <a:pPr>
              <a:buFont typeface="Wingdings" pitchFamily="2" charset="2"/>
              <a:buChar char="v"/>
            </a:pPr>
            <a:r>
              <a:rPr lang="id-ID" dirty="0" smtClean="0"/>
              <a:t>Perasaan negatif hilang</a:t>
            </a:r>
          </a:p>
          <a:p>
            <a:pPr>
              <a:buFont typeface="Wingdings" pitchFamily="2" charset="2"/>
              <a:buChar char="v"/>
            </a:pPr>
            <a:r>
              <a:rPr lang="id-ID" dirty="0" smtClean="0"/>
              <a:t>Merangsang untuk bicara</a:t>
            </a:r>
          </a:p>
          <a:p>
            <a:pPr>
              <a:buFont typeface="Wingdings" pitchFamily="2" charset="2"/>
              <a:buChar char="v"/>
            </a:pPr>
            <a:r>
              <a:rPr lang="id-ID" dirty="0" smtClean="0"/>
              <a:t>Pesan disampaikan dan diterima secara sempurna</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67524"/>
          </a:xfrm>
          <a:ln>
            <a:solidFill>
              <a:schemeClr val="accent1"/>
            </a:solidFill>
          </a:ln>
        </p:spPr>
        <p:txBody>
          <a:bodyPr>
            <a:normAutofit/>
          </a:bodyPr>
          <a:lstStyle/>
          <a:p>
            <a:pPr algn="ctr"/>
            <a:r>
              <a:rPr lang="id-ID" sz="3200" b="1" dirty="0" smtClean="0">
                <a:solidFill>
                  <a:srgbClr val="FF0000"/>
                </a:solidFill>
              </a:rPr>
              <a:t>BAGAIMANA KOMUNIKASI EFEKTIF</a:t>
            </a:r>
            <a:endParaRPr lang="en-US" sz="3200" b="1" dirty="0">
              <a:solidFill>
                <a:srgbClr val="FF0000"/>
              </a:solidFill>
            </a:endParaRPr>
          </a:p>
        </p:txBody>
      </p:sp>
      <p:sp>
        <p:nvSpPr>
          <p:cNvPr id="3" name="Content Placeholder 2"/>
          <p:cNvSpPr>
            <a:spLocks noGrp="1"/>
          </p:cNvSpPr>
          <p:nvPr>
            <p:ph idx="1"/>
          </p:nvPr>
        </p:nvSpPr>
        <p:spPr/>
        <p:txBody>
          <a:bodyPr/>
          <a:lstStyle/>
          <a:p>
            <a:pPr>
              <a:buFont typeface="Wingdings" pitchFamily="2" charset="2"/>
              <a:buChar char="q"/>
            </a:pPr>
            <a:r>
              <a:rPr lang="id-ID" dirty="0" smtClean="0"/>
              <a:t>Memahami Perasaan</a:t>
            </a:r>
          </a:p>
          <a:p>
            <a:pPr>
              <a:buFont typeface="Wingdings" pitchFamily="2" charset="2"/>
              <a:buChar char="q"/>
            </a:pPr>
            <a:r>
              <a:rPr lang="id-ID" dirty="0" smtClean="0"/>
              <a:t>Penggunaan Bahasa Tubuh</a:t>
            </a:r>
          </a:p>
          <a:p>
            <a:pPr>
              <a:buFont typeface="Wingdings" pitchFamily="2" charset="2"/>
              <a:buChar char="q"/>
            </a:pPr>
            <a:r>
              <a:rPr lang="id-ID" dirty="0" smtClean="0"/>
              <a:t>Hindari Gaya Penghambat Komunikasi</a:t>
            </a:r>
          </a:p>
          <a:p>
            <a:pPr>
              <a:buFont typeface="Wingdings" pitchFamily="2" charset="2"/>
              <a:buChar char="q"/>
            </a:pPr>
            <a:r>
              <a:rPr lang="id-ID" dirty="0" smtClean="0"/>
              <a:t>Mendengarkan Aktif</a:t>
            </a:r>
          </a:p>
          <a:p>
            <a:pPr>
              <a:buFont typeface="Wingdings" pitchFamily="2" charset="2"/>
              <a:buChar char="q"/>
            </a:pPr>
            <a:r>
              <a:rPr lang="id-ID" dirty="0" smtClean="0"/>
              <a:t>Memberikan Umpan Balik</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96086"/>
          </a:xfrm>
          <a:ln>
            <a:solidFill>
              <a:schemeClr val="accent1"/>
            </a:solidFill>
          </a:ln>
        </p:spPr>
        <p:txBody>
          <a:bodyPr>
            <a:normAutofit/>
          </a:bodyPr>
          <a:lstStyle/>
          <a:p>
            <a:pPr algn="ctr"/>
            <a:r>
              <a:rPr lang="id-ID" sz="3200" b="1" dirty="0" smtClean="0">
                <a:solidFill>
                  <a:srgbClr val="FF0000"/>
                </a:solidFill>
              </a:rPr>
              <a:t>KENDALA KOMUNIKASI EFEKTIF</a:t>
            </a:r>
            <a:endParaRPr lang="en-US" sz="3200" b="1" dirty="0">
              <a:solidFill>
                <a:srgbClr val="FF0000"/>
              </a:solidFill>
            </a:endParaRPr>
          </a:p>
        </p:txBody>
      </p:sp>
      <p:sp>
        <p:nvSpPr>
          <p:cNvPr id="3" name="Content Placeholder 2"/>
          <p:cNvSpPr>
            <a:spLocks noGrp="1"/>
          </p:cNvSpPr>
          <p:nvPr>
            <p:ph idx="1"/>
          </p:nvPr>
        </p:nvSpPr>
        <p:spPr/>
        <p:txBody>
          <a:bodyPr/>
          <a:lstStyle/>
          <a:p>
            <a:r>
              <a:rPr lang="id-ID" dirty="0" smtClean="0"/>
              <a:t>Suasana hati tidak nyaman</a:t>
            </a:r>
          </a:p>
          <a:p>
            <a:r>
              <a:rPr lang="id-ID" dirty="0" smtClean="0"/>
              <a:t>Terlalu Sibuk</a:t>
            </a:r>
          </a:p>
          <a:p>
            <a:r>
              <a:rPr lang="id-ID" dirty="0" smtClean="0"/>
              <a:t>Terlalu Marah</a:t>
            </a:r>
          </a:p>
          <a:p>
            <a:r>
              <a:rPr lang="id-ID" dirty="0" smtClean="0"/>
              <a:t>Tidak Tersedia Waktu</a:t>
            </a:r>
          </a:p>
          <a:p>
            <a:r>
              <a:rPr lang="id-ID" dirty="0" smtClean="0"/>
              <a:t>Mempunyai Masalah</a:t>
            </a:r>
          </a:p>
          <a:p>
            <a:r>
              <a:rPr lang="id-ID" dirty="0" smtClean="0"/>
              <a:t>Menggunakan Penghambat Komunikasi</a:t>
            </a:r>
          </a:p>
          <a:p>
            <a:r>
              <a:rPr lang="id-ID" dirty="0" smtClean="0"/>
              <a:t>Kondisi tidak menunjang</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758</TotalTime>
  <Words>783</Words>
  <Application>Microsoft Office PowerPoint</Application>
  <PresentationFormat>On-screen Show (4:3)</PresentationFormat>
  <Paragraphs>161</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Flow</vt:lpstr>
      <vt:lpstr>KOMUNIKASI WITH YOUR DEEP FEELING Oleh : Sulis Mariyanti</vt:lpstr>
      <vt:lpstr>MENGAPA PERLU KOMUNIKASI</vt:lpstr>
      <vt:lpstr>TUJUAN KOMUNIKASI</vt:lpstr>
      <vt:lpstr>KOMUNIKASI ANDA SEPERTI APA???</vt:lpstr>
      <vt:lpstr>AKIBAT KOMUNIKASI TIDAK EFEKTIF</vt:lpstr>
      <vt:lpstr>TANDA-TANDA KOMUNIKASI EFEKTIF</vt:lpstr>
      <vt:lpstr>KEUNTUNGAN KOMUNIKASI EFEKTIF</vt:lpstr>
      <vt:lpstr>BAGAIMANA KOMUNIKASI EFEKTIF</vt:lpstr>
      <vt:lpstr>KENDALA KOMUNIKASI EFEKTIF</vt:lpstr>
      <vt:lpstr>YANG HARUS DILATIH &amp; DIKEMBANGKAN</vt:lpstr>
      <vt:lpstr>LATIHAN Mengenali Emosi Dalam Ekspresi Wajah</vt:lpstr>
      <vt:lpstr>LATIHAN Mengenali Perasaan Melalui Ungkapan Verbal</vt:lpstr>
      <vt:lpstr>Lanjutan......</vt:lpstr>
      <vt:lpstr>Lanjutan...............</vt:lpstr>
      <vt:lpstr>KEBUTUHAN PERASAAN (Afeksi) MANUSIA</vt:lpstr>
      <vt:lpstr>FUNGSI PERASAAN</vt:lpstr>
      <vt:lpstr>LATIHAN MENDENGARKAN AKTIF</vt:lpstr>
      <vt:lpstr>Lanjutan.....</vt:lpstr>
      <vt:lpstr>Lanjutan.....</vt:lpstr>
      <vt:lpstr>Lanjutan............</vt:lpstr>
      <vt:lpstr>Lanjutan..............</vt:lpstr>
      <vt:lpstr>MANFAAT MENDENGARKAN AKTIF</vt:lpstr>
      <vt:lpstr>HAMBATAN MENDENGARKAN AKTIF</vt:lpstr>
    </vt:vector>
  </TitlesOfParts>
  <Company>UNIVERSITAS INDONUSA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KOMUNIKASI WITH YO</dc:title>
  <dc:creator>sulis</dc:creator>
  <cp:lastModifiedBy>anin</cp:lastModifiedBy>
  <cp:revision>82</cp:revision>
  <dcterms:created xsi:type="dcterms:W3CDTF">2013-04-11T03:39:31Z</dcterms:created>
  <dcterms:modified xsi:type="dcterms:W3CDTF">2014-07-11T09:45:36Z</dcterms:modified>
</cp:coreProperties>
</file>