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3" r:id="rId7"/>
    <p:sldId id="265" r:id="rId8"/>
    <p:sldId id="267" r:id="rId9"/>
    <p:sldId id="269" r:id="rId1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21B98F5-0855-4C98-AB59-8F85B8756C5D}" type="datetimeFigureOut">
              <a:rPr lang="id-ID" smtClean="0"/>
              <a:pPr/>
              <a:t>11/07/2014</a:t>
            </a:fld>
            <a:endParaRPr lang="id-ID"/>
          </a:p>
        </p:txBody>
      </p:sp>
      <p:sp>
        <p:nvSpPr>
          <p:cNvPr id="17" name="Footer Placeholder 16"/>
          <p:cNvSpPr>
            <a:spLocks noGrp="1"/>
          </p:cNvSpPr>
          <p:nvPr>
            <p:ph type="ftr" sz="quarter" idx="11"/>
          </p:nvPr>
        </p:nvSpPr>
        <p:spPr/>
        <p:txBody>
          <a:bodyPr/>
          <a:lstStyle/>
          <a:p>
            <a:endParaRPr lang="id-ID"/>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DBA5B94-7DF9-4B23-B9C2-B2D7D478F322}" type="slidenum">
              <a:rPr lang="id-ID" smtClean="0"/>
              <a:pPr/>
              <a:t>‹#›</a:t>
            </a:fld>
            <a:endParaRPr lang="id-ID"/>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1B98F5-0855-4C98-AB59-8F85B8756C5D}" type="datetimeFigureOut">
              <a:rPr lang="id-ID" smtClean="0"/>
              <a:pPr/>
              <a:t>11/07/2014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DBA5B94-7DF9-4B23-B9C2-B2D7D478F322}"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DBA5B94-7DF9-4B23-B9C2-B2D7D478F322}" type="slidenum">
              <a:rPr lang="id-ID" smtClean="0"/>
              <a:pPr/>
              <a:t>‹#›</a:t>
            </a:fld>
            <a:endParaRPr lang="id-ID"/>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1B98F5-0855-4C98-AB59-8F85B8756C5D}" type="datetimeFigureOut">
              <a:rPr lang="id-ID" smtClean="0"/>
              <a:pPr/>
              <a:t>11/07/2014</a:t>
            </a:fld>
            <a:endParaRPr lang="id-ID"/>
          </a:p>
        </p:txBody>
      </p:sp>
      <p:sp>
        <p:nvSpPr>
          <p:cNvPr id="5" name="Footer Placeholder 4"/>
          <p:cNvSpPr>
            <a:spLocks noGrp="1"/>
          </p:cNvSpPr>
          <p:nvPr>
            <p:ph type="ftr" sz="quarter" idx="11"/>
          </p:nvPr>
        </p:nvSpPr>
        <p:spPr/>
        <p:txBody>
          <a:bodyPr/>
          <a:lstStyle/>
          <a:p>
            <a:endParaRPr lang="id-ID"/>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21B98F5-0855-4C98-AB59-8F85B8756C5D}" type="datetimeFigureOut">
              <a:rPr lang="id-ID" smtClean="0"/>
              <a:pPr/>
              <a:t>11/07/2014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4361688" y="1026372"/>
            <a:ext cx="457200" cy="441325"/>
          </a:xfrm>
        </p:spPr>
        <p:txBody>
          <a:bodyPr/>
          <a:lstStyle/>
          <a:p>
            <a:fld id="{1DBA5B94-7DF9-4B23-B9C2-B2D7D478F322}" type="slidenum">
              <a:rPr lang="id-ID" smtClean="0"/>
              <a:pPr/>
              <a:t>‹#›</a:t>
            </a:fld>
            <a:endParaRPr lang="id-ID"/>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id-ID"/>
          </a:p>
        </p:txBody>
      </p:sp>
      <p:sp>
        <p:nvSpPr>
          <p:cNvPr id="4" name="Date Placeholder 3"/>
          <p:cNvSpPr>
            <a:spLocks noGrp="1"/>
          </p:cNvSpPr>
          <p:nvPr>
            <p:ph type="dt" sz="half" idx="10"/>
          </p:nvPr>
        </p:nvSpPr>
        <p:spPr/>
        <p:txBody>
          <a:bodyPr/>
          <a:lstStyle/>
          <a:p>
            <a:fld id="{821B98F5-0855-4C98-AB59-8F85B8756C5D}" type="datetimeFigureOut">
              <a:rPr lang="id-ID" smtClean="0"/>
              <a:pPr/>
              <a:t>11/07/2014</a:t>
            </a:fld>
            <a:endParaRPr lang="id-ID"/>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DBA5B94-7DF9-4B23-B9C2-B2D7D478F322}" type="slidenum">
              <a:rPr lang="id-ID" smtClean="0"/>
              <a:pPr/>
              <a:t>‹#›</a:t>
            </a:fld>
            <a:endParaRPr lang="id-ID"/>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21B98F5-0855-4C98-AB59-8F85B8756C5D}" type="datetimeFigureOut">
              <a:rPr lang="id-ID" smtClean="0"/>
              <a:pPr/>
              <a:t>11/07/2014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DBA5B94-7DF9-4B23-B9C2-B2D7D478F322}" type="slidenum">
              <a:rPr lang="id-ID" smtClean="0"/>
              <a:pPr/>
              <a:t>‹#›</a:t>
            </a:fld>
            <a:endParaRPr lang="id-ID"/>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21B98F5-0855-4C98-AB59-8F85B8756C5D}" type="datetimeFigureOut">
              <a:rPr lang="id-ID" smtClean="0"/>
              <a:pPr/>
              <a:t>11/07/2014</a:t>
            </a:fld>
            <a:endParaRPr lang="id-ID"/>
          </a:p>
        </p:txBody>
      </p:sp>
      <p:sp>
        <p:nvSpPr>
          <p:cNvPr id="8" name="Footer Placeholder 7"/>
          <p:cNvSpPr>
            <a:spLocks noGrp="1"/>
          </p:cNvSpPr>
          <p:nvPr>
            <p:ph type="ftr" sz="quarter" idx="11"/>
          </p:nvPr>
        </p:nvSpPr>
        <p:spPr>
          <a:xfrm>
            <a:off x="304800" y="6409944"/>
            <a:ext cx="3581400" cy="365760"/>
          </a:xfrm>
        </p:spPr>
        <p:txBody>
          <a:bodyPr/>
          <a:lstStyle/>
          <a:p>
            <a:endParaRPr lang="id-ID"/>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DBA5B94-7DF9-4B23-B9C2-B2D7D478F322}" type="slidenum">
              <a:rPr lang="id-ID" smtClean="0"/>
              <a:pPr/>
              <a:t>‹#›</a:t>
            </a:fld>
            <a:endParaRPr lang="id-ID"/>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21B98F5-0855-4C98-AB59-8F85B8756C5D}" type="datetimeFigureOut">
              <a:rPr lang="id-ID" smtClean="0"/>
              <a:pPr/>
              <a:t>11/07/2014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a:xfrm>
            <a:off x="4343400" y="1036020"/>
            <a:ext cx="457200" cy="441325"/>
          </a:xfrm>
        </p:spPr>
        <p:txBody>
          <a:bodyPr/>
          <a:lstStyle/>
          <a:p>
            <a:fld id="{1DBA5B94-7DF9-4B23-B9C2-B2D7D478F322}"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21B98F5-0855-4C98-AB59-8F85B8756C5D}" type="datetimeFigureOut">
              <a:rPr lang="id-ID" smtClean="0"/>
              <a:pPr/>
              <a:t>11/07/2014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DBA5B94-7DF9-4B23-B9C2-B2D7D478F322}"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DBA5B94-7DF9-4B23-B9C2-B2D7D478F322}" type="slidenum">
              <a:rPr lang="id-ID" smtClean="0"/>
              <a:pPr/>
              <a:t>‹#›</a:t>
            </a:fld>
            <a:endParaRPr lang="id-ID"/>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21B98F5-0855-4C98-AB59-8F85B8756C5D}" type="datetimeFigureOut">
              <a:rPr lang="id-ID" smtClean="0"/>
              <a:pPr/>
              <a:t>11/07/2014</a:t>
            </a:fld>
            <a:endParaRPr lang="id-ID"/>
          </a:p>
        </p:txBody>
      </p:sp>
      <p:sp>
        <p:nvSpPr>
          <p:cNvPr id="6" name="Footer Placeholder 5"/>
          <p:cNvSpPr>
            <a:spLocks noGrp="1"/>
          </p:cNvSpPr>
          <p:nvPr>
            <p:ph type="ftr" sz="quarter" idx="11"/>
          </p:nvPr>
        </p:nvSpPr>
        <p:spPr>
          <a:xfrm>
            <a:off x="301752" y="6410848"/>
            <a:ext cx="3383280" cy="365760"/>
          </a:xfrm>
        </p:spPr>
        <p:txBody>
          <a:bodyPr/>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DBA5B94-7DF9-4B23-B9C2-B2D7D478F322}" type="slidenum">
              <a:rPr lang="id-ID" smtClean="0"/>
              <a:pPr/>
              <a:t>‹#›</a:t>
            </a:fld>
            <a:endParaRPr lang="id-ID"/>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21B98F5-0855-4C98-AB59-8F85B8756C5D}" type="datetimeFigureOut">
              <a:rPr lang="id-ID" smtClean="0"/>
              <a:pPr/>
              <a:t>11/07/2014</a:t>
            </a:fld>
            <a:endParaRPr lang="id-ID"/>
          </a:p>
        </p:txBody>
      </p:sp>
      <p:sp>
        <p:nvSpPr>
          <p:cNvPr id="6" name="Footer Placeholder 5"/>
          <p:cNvSpPr>
            <a:spLocks noGrp="1"/>
          </p:cNvSpPr>
          <p:nvPr>
            <p:ph type="ftr" sz="quarter" idx="11"/>
          </p:nvPr>
        </p:nvSpPr>
        <p:spPr>
          <a:xfrm>
            <a:off x="301752" y="6410848"/>
            <a:ext cx="3584448" cy="365760"/>
          </a:xfrm>
        </p:spPr>
        <p:txBody>
          <a:bodyPr/>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21B98F5-0855-4C98-AB59-8F85B8756C5D}" type="datetimeFigureOut">
              <a:rPr lang="id-ID" smtClean="0"/>
              <a:pPr/>
              <a:t>11/07/2014</a:t>
            </a:fld>
            <a:endParaRPr lang="id-ID"/>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id-ID"/>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DBA5B94-7DF9-4B23-B9C2-B2D7D478F322}" type="slidenum">
              <a:rPr lang="id-ID" smtClean="0"/>
              <a:pPr/>
              <a:t>‹#›</a:t>
            </a:fld>
            <a:endParaRPr lang="id-ID"/>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378695"/>
          </a:xfrm>
        </p:spPr>
        <p:txBody>
          <a:bodyPr>
            <a:normAutofit/>
          </a:bodyPr>
          <a:lstStyle/>
          <a:p>
            <a:r>
              <a:rPr lang="id-ID" sz="5400" b="1" dirty="0" smtClean="0">
                <a:solidFill>
                  <a:srgbClr val="FF0000"/>
                </a:solidFill>
              </a:rPr>
              <a:t>SELLING THE IDEA</a:t>
            </a:r>
            <a:r>
              <a:rPr lang="id-ID" sz="3200" b="1" dirty="0" smtClean="0">
                <a:solidFill>
                  <a:srgbClr val="FF0000"/>
                </a:solidFill>
              </a:rPr>
              <a:t/>
            </a:r>
            <a:br>
              <a:rPr lang="id-ID" sz="3200" b="1" dirty="0" smtClean="0">
                <a:solidFill>
                  <a:srgbClr val="FF0000"/>
                </a:solidFill>
              </a:rPr>
            </a:br>
            <a:r>
              <a:rPr lang="id-ID" sz="2000" b="1" dirty="0" smtClean="0">
                <a:solidFill>
                  <a:srgbClr val="FF0000"/>
                </a:solidFill>
              </a:rPr>
              <a:t>Oleh : Sulis Mariyanti</a:t>
            </a:r>
            <a:endParaRPr lang="id-ID" sz="3200"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a:ln>
            <a:solidFill>
              <a:schemeClr val="accent1"/>
            </a:solidFill>
          </a:ln>
        </p:spPr>
        <p:txBody>
          <a:bodyPr>
            <a:normAutofit/>
          </a:bodyPr>
          <a:lstStyle/>
          <a:p>
            <a:r>
              <a:rPr lang="id-ID" sz="4000" b="1" dirty="0" smtClean="0">
                <a:solidFill>
                  <a:srgbClr val="FF0000"/>
                </a:solidFill>
              </a:rPr>
              <a:t>GAME</a:t>
            </a:r>
            <a:endParaRPr lang="id-ID" sz="4000" b="1" dirty="0">
              <a:solidFill>
                <a:srgbClr val="FF0000"/>
              </a:solidFill>
            </a:endParaRPr>
          </a:p>
        </p:txBody>
      </p:sp>
      <p:sp>
        <p:nvSpPr>
          <p:cNvPr id="3" name="Content Placeholder 2"/>
          <p:cNvSpPr>
            <a:spLocks noGrp="1"/>
          </p:cNvSpPr>
          <p:nvPr>
            <p:ph sz="quarter" idx="1"/>
          </p:nvPr>
        </p:nvSpPr>
        <p:spPr>
          <a:xfrm>
            <a:off x="457200" y="1571612"/>
            <a:ext cx="8229600" cy="4737748"/>
          </a:xfrm>
        </p:spPr>
        <p:txBody>
          <a:bodyPr>
            <a:normAutofit fontScale="92500" lnSpcReduction="10000"/>
          </a:bodyPr>
          <a:lstStyle/>
          <a:p>
            <a:pPr marL="514350" indent="-514350">
              <a:buFont typeface="+mj-lt"/>
              <a:buAutoNum type="arabicPeriod"/>
            </a:pPr>
            <a:r>
              <a:rPr lang="id-ID" sz="2600" b="1" dirty="0" smtClean="0"/>
              <a:t>Seluruh peserta dibagi dalam kelompok kecil dng masing-masing  anggota 10  mahasiswa</a:t>
            </a:r>
          </a:p>
          <a:p>
            <a:pPr marL="514350" indent="-514350">
              <a:buFont typeface="+mj-lt"/>
              <a:buAutoNum type="arabicPeriod"/>
            </a:pPr>
            <a:r>
              <a:rPr lang="id-ID" sz="2600" b="1" dirty="0" smtClean="0"/>
              <a:t>Setiap kelompok diberikan 1 lembar koran dan 2 lembar  kertas A4</a:t>
            </a:r>
          </a:p>
          <a:p>
            <a:pPr marL="514350" indent="-514350">
              <a:buFont typeface="+mj-lt"/>
              <a:buAutoNum type="arabicPeriod"/>
            </a:pPr>
            <a:r>
              <a:rPr lang="id-ID" sz="2600" b="1" dirty="0" smtClean="0"/>
              <a:t>Setiap kelompok diberikan waktu untuk berdiskusi dan bekerjasama dan menampung ide anggota lain dalam waktu  20 menit, untuk membuat alat berbentuk apa saja yang digunakan untuk mematikan nyala lilin dalam jarak 3 meter</a:t>
            </a:r>
          </a:p>
          <a:p>
            <a:pPr marL="514350" indent="-514350">
              <a:buFont typeface="+mj-lt"/>
              <a:buAutoNum type="arabicPeriod"/>
            </a:pPr>
            <a:r>
              <a:rPr lang="id-ID" sz="2600" b="1" dirty="0" smtClean="0"/>
              <a:t>Menentukan ide siapa yang akan dipakai</a:t>
            </a:r>
          </a:p>
          <a:p>
            <a:pPr marL="514350" indent="-514350">
              <a:buFont typeface="+mj-lt"/>
              <a:buAutoNum type="arabicPeriod"/>
            </a:pPr>
            <a:r>
              <a:rPr lang="id-ID" sz="2600" b="1" dirty="0" smtClean="0"/>
              <a:t>Setiap kelompok harus mempresentasikan alat tersebut dan “menjual” ide tsb sbg produk NO. 1</a:t>
            </a:r>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id-ID" b="1" dirty="0" smtClean="0">
                <a:solidFill>
                  <a:srgbClr val="FF0000"/>
                </a:solidFill>
              </a:rPr>
              <a:t>TUJUAN</a:t>
            </a:r>
            <a:endParaRPr lang="id-ID" b="1" dirty="0">
              <a:solidFill>
                <a:srgbClr val="FF0000"/>
              </a:solidFill>
            </a:endParaRPr>
          </a:p>
        </p:txBody>
      </p:sp>
      <p:sp>
        <p:nvSpPr>
          <p:cNvPr id="3" name="Content Placeholder 2"/>
          <p:cNvSpPr>
            <a:spLocks noGrp="1"/>
          </p:cNvSpPr>
          <p:nvPr>
            <p:ph sz="quarter" idx="1"/>
          </p:nvPr>
        </p:nvSpPr>
        <p:spPr/>
        <p:txBody>
          <a:bodyPr/>
          <a:lstStyle/>
          <a:p>
            <a:pPr>
              <a:buFont typeface="Wingdings" pitchFamily="2" charset="2"/>
              <a:buChar char="q"/>
            </a:pPr>
            <a:r>
              <a:rPr lang="id-ID" sz="2800" dirty="0" smtClean="0"/>
              <a:t>Mencari berbagai alternatif  pemecahan masalah</a:t>
            </a:r>
          </a:p>
          <a:p>
            <a:pPr>
              <a:buFont typeface="Wingdings" pitchFamily="2" charset="2"/>
              <a:buChar char="q"/>
            </a:pPr>
            <a:r>
              <a:rPr lang="id-ID" sz="2800" dirty="0" smtClean="0"/>
              <a:t>Berlatih mendengarkan ide orang lain</a:t>
            </a:r>
          </a:p>
          <a:p>
            <a:pPr>
              <a:buFont typeface="Wingdings" pitchFamily="2" charset="2"/>
              <a:buChar char="q"/>
            </a:pPr>
            <a:r>
              <a:rPr lang="id-ID" sz="2800" dirty="0" smtClean="0"/>
              <a:t>Membangun kerjasama team dan menampilkan kinerja yang terbaik</a:t>
            </a:r>
          </a:p>
          <a:p>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ln>
            <a:solidFill>
              <a:schemeClr val="accent1"/>
            </a:solidFill>
          </a:ln>
        </p:spPr>
        <p:txBody>
          <a:bodyPr/>
          <a:lstStyle/>
          <a:p>
            <a:r>
              <a:rPr lang="id-ID" b="1" dirty="0" smtClean="0">
                <a:solidFill>
                  <a:srgbClr val="FF0000"/>
                </a:solidFill>
              </a:rPr>
              <a:t>DISKUSI</a:t>
            </a:r>
            <a:endParaRPr lang="id-ID" b="1" dirty="0">
              <a:solidFill>
                <a:srgbClr val="FF0000"/>
              </a:solidFill>
            </a:endParaRPr>
          </a:p>
        </p:txBody>
      </p:sp>
      <p:sp>
        <p:nvSpPr>
          <p:cNvPr id="3" name="Content Placeholder 2"/>
          <p:cNvSpPr>
            <a:spLocks noGrp="1"/>
          </p:cNvSpPr>
          <p:nvPr>
            <p:ph sz="quarter" idx="1"/>
          </p:nvPr>
        </p:nvSpPr>
        <p:spPr>
          <a:xfrm>
            <a:off x="457200" y="1268760"/>
            <a:ext cx="8229600" cy="5040600"/>
          </a:xfrm>
        </p:spPr>
        <p:txBody>
          <a:bodyPr/>
          <a:lstStyle/>
          <a:p>
            <a:pPr marL="514350" indent="-514350">
              <a:buFont typeface="+mj-lt"/>
              <a:buAutoNum type="arabicPeriod"/>
            </a:pPr>
            <a:r>
              <a:rPr lang="id-ID" dirty="0" smtClean="0"/>
              <a:t>Peserta manakah yg biasanya memiliki banyak ide kreatif</a:t>
            </a:r>
          </a:p>
          <a:p>
            <a:pPr marL="514350" indent="-514350">
              <a:buFont typeface="+mj-lt"/>
              <a:buAutoNum type="arabicPeriod"/>
            </a:pPr>
            <a:r>
              <a:rPr lang="id-ID" dirty="0" smtClean="0"/>
              <a:t>Jika ada berbagai ide kreatif di dlm kelompok bagaimana memilih yg terbaik</a:t>
            </a:r>
          </a:p>
          <a:p>
            <a:pPr marL="514350" indent="-514350">
              <a:buFont typeface="+mj-lt"/>
              <a:buAutoNum type="arabicPeriod"/>
            </a:pPr>
            <a:r>
              <a:rPr lang="id-ID" dirty="0" smtClean="0"/>
              <a:t>Apakah seorang pemimpin diperlukan dlm kondisi yg terbentuk secara spontan</a:t>
            </a:r>
          </a:p>
          <a:p>
            <a:pPr marL="514350" indent="-514350">
              <a:buFont typeface="+mj-lt"/>
              <a:buAutoNum type="arabicPeriod"/>
            </a:pPr>
            <a:r>
              <a:rPr lang="id-ID" dirty="0" smtClean="0"/>
              <a:t>Hal apa yg paling efektif untuk dilakukan supaya menghasilkan  karya terbaik     </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id-ID" b="1" dirty="0" smtClean="0">
                <a:solidFill>
                  <a:srgbClr val="FF0000"/>
                </a:solidFill>
              </a:rPr>
              <a:t>PEMBAHASAN</a:t>
            </a:r>
            <a:endParaRPr lang="id-ID" b="1" dirty="0">
              <a:solidFill>
                <a:srgbClr val="FF0000"/>
              </a:solidFill>
            </a:endParaRPr>
          </a:p>
        </p:txBody>
      </p:sp>
      <p:sp>
        <p:nvSpPr>
          <p:cNvPr id="3" name="Content Placeholder 2"/>
          <p:cNvSpPr>
            <a:spLocks noGrp="1"/>
          </p:cNvSpPr>
          <p:nvPr>
            <p:ph sz="quarter" idx="1"/>
          </p:nvPr>
        </p:nvSpPr>
        <p:spPr/>
        <p:txBody>
          <a:bodyPr>
            <a:normAutofit/>
          </a:bodyPr>
          <a:lstStyle/>
          <a:p>
            <a:pPr>
              <a:buFont typeface="Wingdings" pitchFamily="2" charset="2"/>
              <a:buChar char="q"/>
            </a:pPr>
            <a:r>
              <a:rPr lang="id-ID" dirty="0" smtClean="0"/>
              <a:t>Berinteraksi melalui Diskusi /bertukar pendapat adalah cara yg harus dilakukan untuk menghasilkan seefektif mungkin dan terbaik</a:t>
            </a:r>
          </a:p>
          <a:p>
            <a:pPr>
              <a:buFont typeface="Wingdings" pitchFamily="2" charset="2"/>
              <a:buChar char="q"/>
            </a:pPr>
            <a:r>
              <a:rPr lang="id-ID" dirty="0" smtClean="0"/>
              <a:t>Ingat bahwa setiap orang pasti memiliki sisi positif</a:t>
            </a:r>
          </a:p>
          <a:p>
            <a:pPr>
              <a:buFont typeface="Wingdings" pitchFamily="2" charset="2"/>
              <a:buChar char="q"/>
            </a:pPr>
            <a:r>
              <a:rPr lang="id-ID" dirty="0" smtClean="0"/>
              <a:t>Setiap orang harus mau membuka diri untuk menerima saran yg membangun</a:t>
            </a:r>
          </a:p>
          <a:p>
            <a:pPr>
              <a:buFont typeface="Wingdings" pitchFamily="2" charset="2"/>
              <a:buChar char="q"/>
            </a:pPr>
            <a:r>
              <a:rPr lang="id-ID" dirty="0" smtClean="0"/>
              <a:t>Time frame dlm penyelesaian tugas harus ada</a:t>
            </a:r>
          </a:p>
          <a:p>
            <a:pPr>
              <a:buFont typeface="Wingdings" pitchFamily="2" charset="2"/>
              <a:buChar char="q"/>
            </a:pPr>
            <a:r>
              <a:rPr lang="id-ID" dirty="0" smtClean="0"/>
              <a:t>Melalui selling the idea akan terlihat bahwa anggota tsb adalah org yg memiliki inisiatif &amp; kreatif</a:t>
            </a:r>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Dra. Sulis Mariyanti, Psi</a:t>
            </a:r>
          </a:p>
        </p:txBody>
      </p:sp>
      <p:sp>
        <p:nvSpPr>
          <p:cNvPr id="38914" name="Rectangle 2"/>
          <p:cNvSpPr>
            <a:spLocks noGrp="1" noChangeArrowheads="1"/>
          </p:cNvSpPr>
          <p:nvPr>
            <p:ph type="title"/>
          </p:nvPr>
        </p:nvSpPr>
        <p:spPr>
          <a:xfrm>
            <a:off x="457200" y="381000"/>
            <a:ext cx="8229600" cy="569913"/>
          </a:xfrm>
          <a:ln w="3175">
            <a:solidFill>
              <a:schemeClr val="tx1"/>
            </a:solidFill>
          </a:ln>
        </p:spPr>
        <p:txBody>
          <a:bodyPr>
            <a:normAutofit fontScale="90000"/>
          </a:bodyPr>
          <a:lstStyle/>
          <a:p>
            <a:r>
              <a:rPr lang="en-US" sz="3200" b="1" dirty="0">
                <a:solidFill>
                  <a:srgbClr val="FF0000"/>
                </a:solidFill>
                <a:latin typeface="Comic Sans MS" pitchFamily="66" charset="0"/>
              </a:rPr>
              <a:t>CREATIVE THINKING</a:t>
            </a:r>
          </a:p>
        </p:txBody>
      </p:sp>
      <p:sp>
        <p:nvSpPr>
          <p:cNvPr id="38915" name="Rectangle 3"/>
          <p:cNvSpPr>
            <a:spLocks noGrp="1" noChangeArrowheads="1"/>
          </p:cNvSpPr>
          <p:nvPr>
            <p:ph type="body" idx="1"/>
          </p:nvPr>
        </p:nvSpPr>
        <p:spPr>
          <a:xfrm>
            <a:off x="381000" y="1571612"/>
            <a:ext cx="8464550" cy="4981588"/>
          </a:xfrm>
        </p:spPr>
        <p:txBody>
          <a:bodyPr/>
          <a:lstStyle/>
          <a:p>
            <a:r>
              <a:rPr lang="en-US" sz="2600" dirty="0" err="1">
                <a:latin typeface="Comic Sans MS" pitchFamily="66" charset="0"/>
              </a:rPr>
              <a:t>Merupakan</a:t>
            </a:r>
            <a:r>
              <a:rPr lang="en-US" sz="2600" dirty="0">
                <a:latin typeface="Comic Sans MS" pitchFamily="66" charset="0"/>
              </a:rPr>
              <a:t> problem solving, </a:t>
            </a:r>
            <a:r>
              <a:rPr lang="en-US" sz="2600" dirty="0" err="1">
                <a:latin typeface="Comic Sans MS" pitchFamily="66" charset="0"/>
              </a:rPr>
              <a:t>dimana</a:t>
            </a:r>
            <a:r>
              <a:rPr lang="en-US" sz="2600" dirty="0">
                <a:latin typeface="Comic Sans MS" pitchFamily="66" charset="0"/>
              </a:rPr>
              <a:t> rule/ </a:t>
            </a:r>
            <a:r>
              <a:rPr lang="en-US" sz="2600" dirty="0" err="1">
                <a:latin typeface="Comic Sans MS" pitchFamily="66" charset="0"/>
              </a:rPr>
              <a:t>aturan</a:t>
            </a:r>
            <a:r>
              <a:rPr lang="en-US" sz="2600" dirty="0">
                <a:latin typeface="Comic Sans MS" pitchFamily="66" charset="0"/>
              </a:rPr>
              <a:t> </a:t>
            </a:r>
            <a:r>
              <a:rPr lang="en-US" sz="2600" dirty="0" err="1">
                <a:latin typeface="Comic Sans MS" pitchFamily="66" charset="0"/>
              </a:rPr>
              <a:t>sangat</a:t>
            </a:r>
            <a:r>
              <a:rPr lang="en-US" sz="2600" dirty="0">
                <a:latin typeface="Comic Sans MS" pitchFamily="66" charset="0"/>
              </a:rPr>
              <a:t> </a:t>
            </a:r>
            <a:r>
              <a:rPr lang="en-US" sz="2600" dirty="0" err="1">
                <a:latin typeface="Comic Sans MS" pitchFamily="66" charset="0"/>
              </a:rPr>
              <a:t>tidak</a:t>
            </a:r>
            <a:r>
              <a:rPr lang="en-US" sz="2600" dirty="0">
                <a:latin typeface="Comic Sans MS" pitchFamily="66" charset="0"/>
              </a:rPr>
              <a:t> </a:t>
            </a:r>
            <a:r>
              <a:rPr lang="en-US" sz="2600" dirty="0" err="1">
                <a:latin typeface="Comic Sans MS" pitchFamily="66" charset="0"/>
              </a:rPr>
              <a:t>berperan</a:t>
            </a:r>
            <a:r>
              <a:rPr lang="en-US" sz="2600" dirty="0">
                <a:latin typeface="Comic Sans MS" pitchFamily="66" charset="0"/>
              </a:rPr>
              <a:t>.</a:t>
            </a:r>
          </a:p>
          <a:p>
            <a:r>
              <a:rPr lang="en-US" sz="2600" dirty="0" err="1">
                <a:latin typeface="Comic Sans MS" pitchFamily="66" charset="0"/>
              </a:rPr>
              <a:t>Adalah</a:t>
            </a:r>
            <a:r>
              <a:rPr lang="en-US" sz="2600" dirty="0">
                <a:latin typeface="Comic Sans MS" pitchFamily="66" charset="0"/>
              </a:rPr>
              <a:t> </a:t>
            </a:r>
            <a:r>
              <a:rPr lang="en-US" sz="2600" dirty="0" err="1">
                <a:latin typeface="Comic Sans MS" pitchFamily="66" charset="0"/>
              </a:rPr>
              <a:t>kemampuan</a:t>
            </a:r>
            <a:r>
              <a:rPr lang="en-US" sz="2600" dirty="0">
                <a:latin typeface="Comic Sans MS" pitchFamily="66" charset="0"/>
              </a:rPr>
              <a:t> </a:t>
            </a:r>
            <a:r>
              <a:rPr lang="en-US" sz="2600" dirty="0" err="1">
                <a:latin typeface="Comic Sans MS" pitchFamily="66" charset="0"/>
              </a:rPr>
              <a:t>memikirkan</a:t>
            </a:r>
            <a:r>
              <a:rPr lang="en-US" sz="2600" dirty="0">
                <a:latin typeface="Comic Sans MS" pitchFamily="66" charset="0"/>
              </a:rPr>
              <a:t> </a:t>
            </a:r>
            <a:r>
              <a:rPr lang="en-US" sz="2600" dirty="0" err="1">
                <a:latin typeface="Comic Sans MS" pitchFamily="66" charset="0"/>
              </a:rPr>
              <a:t>sesuatu</a:t>
            </a:r>
            <a:r>
              <a:rPr lang="en-US" sz="2600" dirty="0">
                <a:latin typeface="Comic Sans MS" pitchFamily="66" charset="0"/>
              </a:rPr>
              <a:t> </a:t>
            </a:r>
            <a:r>
              <a:rPr lang="en-US" sz="2600" dirty="0" err="1">
                <a:latin typeface="Comic Sans MS" pitchFamily="66" charset="0"/>
              </a:rPr>
              <a:t>yg</a:t>
            </a:r>
            <a:r>
              <a:rPr lang="en-US" sz="2600" dirty="0">
                <a:latin typeface="Comic Sans MS" pitchFamily="66" charset="0"/>
              </a:rPr>
              <a:t> </a:t>
            </a:r>
            <a:r>
              <a:rPr lang="en-US" sz="2600" dirty="0" err="1">
                <a:latin typeface="Comic Sans MS" pitchFamily="66" charset="0"/>
              </a:rPr>
              <a:t>tidak</a:t>
            </a:r>
            <a:r>
              <a:rPr lang="en-US" sz="2600" dirty="0">
                <a:latin typeface="Comic Sans MS" pitchFamily="66" charset="0"/>
              </a:rPr>
              <a:t> </a:t>
            </a:r>
            <a:r>
              <a:rPr lang="en-US" sz="2600" dirty="0" err="1">
                <a:latin typeface="Comic Sans MS" pitchFamily="66" charset="0"/>
              </a:rPr>
              <a:t>pernah</a:t>
            </a:r>
            <a:r>
              <a:rPr lang="en-US" sz="2600" dirty="0">
                <a:latin typeface="Comic Sans MS" pitchFamily="66" charset="0"/>
              </a:rPr>
              <a:t> </a:t>
            </a:r>
            <a:r>
              <a:rPr lang="en-US" sz="2600" dirty="0" err="1">
                <a:latin typeface="Comic Sans MS" pitchFamily="66" charset="0"/>
              </a:rPr>
              <a:t>terpikirkan</a:t>
            </a:r>
            <a:r>
              <a:rPr lang="en-US" sz="2600" dirty="0">
                <a:latin typeface="Comic Sans MS" pitchFamily="66" charset="0"/>
              </a:rPr>
              <a:t> </a:t>
            </a:r>
            <a:r>
              <a:rPr lang="en-US" sz="2600" dirty="0" err="1">
                <a:latin typeface="Comic Sans MS" pitchFamily="66" charset="0"/>
              </a:rPr>
              <a:t>sebelumnya</a:t>
            </a:r>
            <a:r>
              <a:rPr lang="en-US" sz="2600" dirty="0">
                <a:latin typeface="Comic Sans MS" pitchFamily="66" charset="0"/>
              </a:rPr>
              <a:t>, </a:t>
            </a:r>
            <a:r>
              <a:rPr lang="en-US" sz="2600" dirty="0" err="1">
                <a:latin typeface="Comic Sans MS" pitchFamily="66" charset="0"/>
              </a:rPr>
              <a:t>atau</a:t>
            </a:r>
            <a:r>
              <a:rPr lang="en-US" sz="2600" dirty="0">
                <a:latin typeface="Comic Sans MS" pitchFamily="66" charset="0"/>
              </a:rPr>
              <a:t> </a:t>
            </a:r>
            <a:r>
              <a:rPr lang="en-US" sz="2600" dirty="0" err="1">
                <a:latin typeface="Comic Sans MS" pitchFamily="66" charset="0"/>
              </a:rPr>
              <a:t>dengan</a:t>
            </a:r>
            <a:r>
              <a:rPr lang="en-US" sz="2600" dirty="0">
                <a:latin typeface="Comic Sans MS" pitchFamily="66" charset="0"/>
              </a:rPr>
              <a:t> ca- </a:t>
            </a:r>
            <a:r>
              <a:rPr lang="en-US" sz="2600" dirty="0" err="1">
                <a:latin typeface="Comic Sans MS" pitchFamily="66" charset="0"/>
              </a:rPr>
              <a:t>ra-cara</a:t>
            </a:r>
            <a:r>
              <a:rPr lang="en-US" sz="2600" dirty="0">
                <a:latin typeface="Comic Sans MS" pitchFamily="66" charset="0"/>
              </a:rPr>
              <a:t> </a:t>
            </a:r>
            <a:r>
              <a:rPr lang="en-US" sz="2600" dirty="0" err="1">
                <a:latin typeface="Comic Sans MS" pitchFamily="66" charset="0"/>
              </a:rPr>
              <a:t>yg</a:t>
            </a:r>
            <a:r>
              <a:rPr lang="en-US" sz="2600" dirty="0">
                <a:latin typeface="Comic Sans MS" pitchFamily="66" charset="0"/>
              </a:rPr>
              <a:t> </a:t>
            </a:r>
            <a:r>
              <a:rPr lang="en-US" sz="2600" dirty="0" err="1">
                <a:latin typeface="Comic Sans MS" pitchFamily="66" charset="0"/>
              </a:rPr>
              <a:t>tdk</a:t>
            </a:r>
            <a:r>
              <a:rPr lang="en-US" sz="2600" dirty="0">
                <a:latin typeface="Comic Sans MS" pitchFamily="66" charset="0"/>
              </a:rPr>
              <a:t> </a:t>
            </a:r>
            <a:r>
              <a:rPr lang="en-US" sz="2600" dirty="0" err="1">
                <a:latin typeface="Comic Sans MS" pitchFamily="66" charset="0"/>
              </a:rPr>
              <a:t>biasa</a:t>
            </a:r>
            <a:r>
              <a:rPr lang="en-US" sz="2600" dirty="0">
                <a:latin typeface="Comic Sans MS" pitchFamily="66" charset="0"/>
              </a:rPr>
              <a:t> </a:t>
            </a:r>
            <a:r>
              <a:rPr lang="en-US" sz="2600" dirty="0">
                <a:latin typeface="Comic Sans MS" pitchFamily="66" charset="0"/>
                <a:sym typeface="Wingdings" pitchFamily="2" charset="2"/>
              </a:rPr>
              <a:t> </a:t>
            </a:r>
            <a:r>
              <a:rPr lang="en-US" sz="2600" dirty="0" err="1">
                <a:latin typeface="Comic Sans MS" pitchFamily="66" charset="0"/>
                <a:sym typeface="Wingdings" pitchFamily="2" charset="2"/>
              </a:rPr>
              <a:t>untuk</a:t>
            </a:r>
            <a:r>
              <a:rPr lang="en-US" sz="2600" dirty="0">
                <a:latin typeface="Comic Sans MS" pitchFamily="66" charset="0"/>
                <a:sym typeface="Wingdings" pitchFamily="2" charset="2"/>
              </a:rPr>
              <a:t> </a:t>
            </a:r>
            <a:r>
              <a:rPr lang="en-US" sz="2600" dirty="0" err="1">
                <a:latin typeface="Comic Sans MS" pitchFamily="66" charset="0"/>
                <a:sym typeface="Wingdings" pitchFamily="2" charset="2"/>
              </a:rPr>
              <a:t>penyelesaian</a:t>
            </a:r>
            <a:r>
              <a:rPr lang="en-US" sz="2600" dirty="0">
                <a:latin typeface="Comic Sans MS" pitchFamily="66" charset="0"/>
                <a:sym typeface="Wingdings" pitchFamily="2" charset="2"/>
              </a:rPr>
              <a:t> ma- </a:t>
            </a:r>
            <a:r>
              <a:rPr lang="en-US" sz="2600" dirty="0" err="1">
                <a:latin typeface="Comic Sans MS" pitchFamily="66" charset="0"/>
                <a:sym typeface="Wingdings" pitchFamily="2" charset="2"/>
              </a:rPr>
              <a:t>salah</a:t>
            </a:r>
            <a:r>
              <a:rPr lang="en-US" sz="2600" dirty="0">
                <a:latin typeface="Comic Sans MS" pitchFamily="66" charset="0"/>
                <a:sym typeface="Wingdings" pitchFamily="2" charset="2"/>
              </a:rPr>
              <a:t>.</a:t>
            </a:r>
          </a:p>
          <a:p>
            <a:r>
              <a:rPr lang="en-US" sz="2600" dirty="0" err="1">
                <a:latin typeface="Comic Sans MS" pitchFamily="66" charset="0"/>
                <a:sym typeface="Wingdings" pitchFamily="2" charset="2"/>
              </a:rPr>
              <a:t>Mencari</a:t>
            </a:r>
            <a:r>
              <a:rPr lang="en-US" sz="2600" dirty="0">
                <a:latin typeface="Comic Sans MS" pitchFamily="66" charset="0"/>
                <a:sym typeface="Wingdings" pitchFamily="2" charset="2"/>
              </a:rPr>
              <a:t>/</a:t>
            </a:r>
            <a:r>
              <a:rPr lang="en-US" sz="2600" dirty="0" err="1">
                <a:latin typeface="Comic Sans MS" pitchFamily="66" charset="0"/>
                <a:sym typeface="Wingdings" pitchFamily="2" charset="2"/>
              </a:rPr>
              <a:t>menemukan</a:t>
            </a:r>
            <a:r>
              <a:rPr lang="en-US" sz="2600" dirty="0">
                <a:latin typeface="Comic Sans MS" pitchFamily="66" charset="0"/>
                <a:sym typeface="Wingdings" pitchFamily="2" charset="2"/>
              </a:rPr>
              <a:t> </a:t>
            </a:r>
            <a:r>
              <a:rPr lang="en-US" sz="2600" dirty="0" err="1">
                <a:latin typeface="Comic Sans MS" pitchFamily="66" charset="0"/>
                <a:sym typeface="Wingdings" pitchFamily="2" charset="2"/>
              </a:rPr>
              <a:t>hal-hal</a:t>
            </a:r>
            <a:r>
              <a:rPr lang="en-US" sz="2600" dirty="0">
                <a:latin typeface="Comic Sans MS" pitchFamily="66" charset="0"/>
                <a:sym typeface="Wingdings" pitchFamily="2" charset="2"/>
              </a:rPr>
              <a:t> </a:t>
            </a:r>
            <a:r>
              <a:rPr lang="en-US" sz="2600" dirty="0" err="1">
                <a:latin typeface="Comic Sans MS" pitchFamily="66" charset="0"/>
                <a:sym typeface="Wingdings" pitchFamily="2" charset="2"/>
              </a:rPr>
              <a:t>baru</a:t>
            </a:r>
            <a:r>
              <a:rPr lang="en-US" sz="2600" dirty="0">
                <a:latin typeface="Comic Sans MS" pitchFamily="66" charset="0"/>
                <a:sym typeface="Wingdings" pitchFamily="2" charset="2"/>
              </a:rPr>
              <a:t> </a:t>
            </a:r>
            <a:r>
              <a:rPr lang="en-US" sz="2600" dirty="0" err="1">
                <a:latin typeface="Comic Sans MS" pitchFamily="66" charset="0"/>
                <a:sym typeface="Wingdings" pitchFamily="2" charset="2"/>
              </a:rPr>
              <a:t>atau</a:t>
            </a:r>
            <a:r>
              <a:rPr lang="en-US" sz="2600" dirty="0">
                <a:latin typeface="Comic Sans MS" pitchFamily="66" charset="0"/>
                <a:sym typeface="Wingdings" pitchFamily="2" charset="2"/>
              </a:rPr>
              <a:t> </a:t>
            </a:r>
            <a:r>
              <a:rPr lang="en-US" sz="2600" dirty="0" err="1">
                <a:latin typeface="Comic Sans MS" pitchFamily="66" charset="0"/>
                <a:sym typeface="Wingdings" pitchFamily="2" charset="2"/>
              </a:rPr>
              <a:t>mencoba</a:t>
            </a:r>
            <a:r>
              <a:rPr lang="en-US" sz="2600" dirty="0">
                <a:latin typeface="Comic Sans MS" pitchFamily="66" charset="0"/>
                <a:sym typeface="Wingdings" pitchFamily="2" charset="2"/>
              </a:rPr>
              <a:t> </a:t>
            </a:r>
            <a:r>
              <a:rPr lang="en-US" sz="2600" dirty="0" err="1">
                <a:latin typeface="Comic Sans MS" pitchFamily="66" charset="0"/>
                <a:sym typeface="Wingdings" pitchFamily="2" charset="2"/>
              </a:rPr>
              <a:t>menciptakan</a:t>
            </a:r>
            <a:r>
              <a:rPr lang="en-US" sz="2600" dirty="0">
                <a:latin typeface="Comic Sans MS" pitchFamily="66" charset="0"/>
                <a:sym typeface="Wingdings" pitchFamily="2" charset="2"/>
              </a:rPr>
              <a:t> </a:t>
            </a:r>
            <a:r>
              <a:rPr lang="en-US" sz="2600" dirty="0" err="1">
                <a:latin typeface="Comic Sans MS" pitchFamily="66" charset="0"/>
                <a:sym typeface="Wingdings" pitchFamily="2" charset="2"/>
              </a:rPr>
              <a:t>sesuatu</a:t>
            </a:r>
            <a:r>
              <a:rPr lang="en-US" sz="2600" dirty="0">
                <a:latin typeface="Comic Sans MS" pitchFamily="66" charset="0"/>
                <a:sym typeface="Wingdings" pitchFamily="2" charset="2"/>
              </a:rPr>
              <a:t> </a:t>
            </a:r>
            <a:r>
              <a:rPr lang="en-US" sz="2600" dirty="0" err="1">
                <a:latin typeface="Comic Sans MS" pitchFamily="66" charset="0"/>
                <a:sym typeface="Wingdings" pitchFamily="2" charset="2"/>
              </a:rPr>
              <a:t>yg</a:t>
            </a:r>
            <a:r>
              <a:rPr lang="en-US" sz="2600" dirty="0">
                <a:latin typeface="Comic Sans MS" pitchFamily="66" charset="0"/>
                <a:sym typeface="Wingdings" pitchFamily="2" charset="2"/>
              </a:rPr>
              <a:t> </a:t>
            </a:r>
            <a:r>
              <a:rPr lang="en-US" sz="2600" dirty="0" err="1">
                <a:latin typeface="Comic Sans MS" pitchFamily="66" charset="0"/>
                <a:sym typeface="Wingdings" pitchFamily="2" charset="2"/>
              </a:rPr>
              <a:t>unik</a:t>
            </a:r>
            <a:r>
              <a:rPr lang="en-US" sz="2600" dirty="0">
                <a:latin typeface="Comic Sans MS" pitchFamily="66" charset="0"/>
                <a:sym typeface="Wingdings" pitchFamily="2" charset="2"/>
              </a:rPr>
              <a:t>.</a:t>
            </a:r>
          </a:p>
          <a:p>
            <a:r>
              <a:rPr lang="en-US" sz="2600" dirty="0" err="1">
                <a:latin typeface="Comic Sans MS" pitchFamily="66" charset="0"/>
                <a:sym typeface="Wingdings" pitchFamily="2" charset="2"/>
              </a:rPr>
              <a:t>Solusi</a:t>
            </a:r>
            <a:r>
              <a:rPr lang="en-US" sz="2600" dirty="0">
                <a:latin typeface="Comic Sans MS" pitchFamily="66" charset="0"/>
                <a:sym typeface="Wingdings" pitchFamily="2" charset="2"/>
              </a:rPr>
              <a:t> </a:t>
            </a:r>
            <a:r>
              <a:rPr lang="en-US" sz="2600" dirty="0" err="1">
                <a:latin typeface="Comic Sans MS" pitchFamily="66" charset="0"/>
                <a:sym typeface="Wingdings" pitchFamily="2" charset="2"/>
              </a:rPr>
              <a:t>merupakan</a:t>
            </a:r>
            <a:r>
              <a:rPr lang="en-US" sz="2600" dirty="0">
                <a:latin typeface="Comic Sans MS" pitchFamily="66" charset="0"/>
                <a:sym typeface="Wingdings" pitchFamily="2" charset="2"/>
              </a:rPr>
              <a:t> </a:t>
            </a:r>
            <a:r>
              <a:rPr lang="en-US" sz="2600" dirty="0" err="1">
                <a:latin typeface="Comic Sans MS" pitchFamily="66" charset="0"/>
                <a:sym typeface="Wingdings" pitchFamily="2" charset="2"/>
              </a:rPr>
              <a:t>sesuatu</a:t>
            </a:r>
            <a:r>
              <a:rPr lang="en-US" sz="2600" dirty="0">
                <a:latin typeface="Comic Sans MS" pitchFamily="66" charset="0"/>
                <a:sym typeface="Wingdings" pitchFamily="2" charset="2"/>
              </a:rPr>
              <a:t> </a:t>
            </a:r>
            <a:r>
              <a:rPr lang="en-US" sz="2600" dirty="0" err="1">
                <a:latin typeface="Comic Sans MS" pitchFamily="66" charset="0"/>
                <a:sym typeface="Wingdings" pitchFamily="2" charset="2"/>
              </a:rPr>
              <a:t>yg</a:t>
            </a:r>
            <a:r>
              <a:rPr lang="en-US" sz="2600" dirty="0">
                <a:latin typeface="Comic Sans MS" pitchFamily="66" charset="0"/>
                <a:sym typeface="Wingdings" pitchFamily="2" charset="2"/>
              </a:rPr>
              <a:t> </a:t>
            </a:r>
            <a:r>
              <a:rPr lang="en-US" sz="2600" dirty="0" err="1">
                <a:latin typeface="Comic Sans MS" pitchFamily="66" charset="0"/>
                <a:sym typeface="Wingdings" pitchFamily="2" charset="2"/>
              </a:rPr>
              <a:t>baru</a:t>
            </a:r>
            <a:r>
              <a:rPr lang="en-US" sz="2600" dirty="0">
                <a:latin typeface="Comic Sans MS" pitchFamily="66" charset="0"/>
                <a:sym typeface="Wingdings" pitchFamily="2" charset="2"/>
              </a:rPr>
              <a:t> &amp; </a:t>
            </a:r>
            <a:r>
              <a:rPr lang="en-US" sz="2600" dirty="0" err="1">
                <a:latin typeface="Comic Sans MS" pitchFamily="66" charset="0"/>
                <a:sym typeface="Wingdings" pitchFamily="2" charset="2"/>
              </a:rPr>
              <a:t>tdk</a:t>
            </a:r>
            <a:r>
              <a:rPr lang="en-US" sz="2600" dirty="0">
                <a:latin typeface="Comic Sans MS" pitchFamily="66" charset="0"/>
                <a:sym typeface="Wingdings" pitchFamily="2" charset="2"/>
              </a:rPr>
              <a:t> </a:t>
            </a:r>
            <a:r>
              <a:rPr lang="en-US" sz="2600" dirty="0" err="1">
                <a:latin typeface="Comic Sans MS" pitchFamily="66" charset="0"/>
                <a:sym typeface="Wingdings" pitchFamily="2" charset="2"/>
              </a:rPr>
              <a:t>pernah</a:t>
            </a:r>
            <a:r>
              <a:rPr lang="en-US" sz="2600" dirty="0">
                <a:latin typeface="Comic Sans MS" pitchFamily="66" charset="0"/>
                <a:sym typeface="Wingdings" pitchFamily="2" charset="2"/>
              </a:rPr>
              <a:t> </a:t>
            </a:r>
            <a:r>
              <a:rPr lang="en-US" sz="2600" dirty="0" err="1">
                <a:latin typeface="Comic Sans MS" pitchFamily="66" charset="0"/>
                <a:sym typeface="Wingdings" pitchFamily="2" charset="2"/>
              </a:rPr>
              <a:t>terpikirkan</a:t>
            </a:r>
            <a:r>
              <a:rPr lang="en-US" sz="2600" dirty="0">
                <a:latin typeface="Comic Sans MS" pitchFamily="66" charset="0"/>
                <a:sym typeface="Wingdings" pitchFamily="2" charset="2"/>
              </a:rPr>
              <a:t> </a:t>
            </a:r>
            <a:r>
              <a:rPr lang="en-US" sz="2600" dirty="0" err="1">
                <a:latin typeface="Comic Sans MS" pitchFamily="66" charset="0"/>
                <a:sym typeface="Wingdings" pitchFamily="2" charset="2"/>
              </a:rPr>
              <a:t>oleh</a:t>
            </a:r>
            <a:r>
              <a:rPr lang="en-US" sz="2600" dirty="0">
                <a:latin typeface="Comic Sans MS" pitchFamily="66" charset="0"/>
                <a:sym typeface="Wingdings" pitchFamily="2" charset="2"/>
              </a:rPr>
              <a:t> </a:t>
            </a:r>
            <a:r>
              <a:rPr lang="en-US" sz="2600" dirty="0" err="1">
                <a:latin typeface="Comic Sans MS" pitchFamily="66" charset="0"/>
                <a:sym typeface="Wingdings" pitchFamily="2" charset="2"/>
              </a:rPr>
              <a:t>orang</a:t>
            </a:r>
            <a:r>
              <a:rPr lang="en-US" sz="2600" dirty="0">
                <a:latin typeface="Comic Sans MS" pitchFamily="66" charset="0"/>
                <a:sym typeface="Wingdings" pitchFamily="2" charset="2"/>
              </a:rPr>
              <a:t> lain </a:t>
            </a:r>
            <a:r>
              <a:rPr lang="en-US" sz="2600" dirty="0" err="1">
                <a:latin typeface="Comic Sans MS" pitchFamily="66" charset="0"/>
                <a:sym typeface="Wingdings" pitchFamily="2" charset="2"/>
              </a:rPr>
              <a:t>sebelumnya</a:t>
            </a:r>
            <a:r>
              <a:rPr lang="en-US" sz="2600" dirty="0">
                <a:latin typeface="Comic Sans MS" pitchFamily="66" charset="0"/>
                <a:sym typeface="Wingdings" pitchFamily="2" charset="2"/>
              </a:rPr>
              <a:t>.</a:t>
            </a:r>
          </a:p>
          <a:p>
            <a:r>
              <a:rPr lang="en-US" sz="2600" dirty="0" err="1">
                <a:latin typeface="Comic Sans MS" pitchFamily="66" charset="0"/>
                <a:sym typeface="Wingdings" pitchFamily="2" charset="2"/>
              </a:rPr>
              <a:t>Misal</a:t>
            </a:r>
            <a:r>
              <a:rPr lang="en-US" sz="2600" dirty="0">
                <a:latin typeface="Comic Sans MS" pitchFamily="66" charset="0"/>
                <a:sym typeface="Wingdings" pitchFamily="2" charset="2"/>
              </a:rPr>
              <a:t> : </a:t>
            </a:r>
            <a:r>
              <a:rPr lang="en-US" sz="2600" dirty="0" err="1">
                <a:latin typeface="Comic Sans MS" pitchFamily="66" charset="0"/>
                <a:sym typeface="Wingdings" pitchFamily="2" charset="2"/>
              </a:rPr>
              <a:t>Artis</a:t>
            </a:r>
            <a:r>
              <a:rPr lang="en-US" sz="2600" dirty="0">
                <a:latin typeface="Comic Sans MS" pitchFamily="66" charset="0"/>
                <a:sym typeface="Wingdings" pitchFamily="2" charset="2"/>
              </a:rPr>
              <a:t>  </a:t>
            </a:r>
            <a:r>
              <a:rPr lang="en-US" sz="2600" dirty="0" err="1">
                <a:latin typeface="Comic Sans MS" pitchFamily="66" charset="0"/>
                <a:sym typeface="Wingdings" pitchFamily="2" charset="2"/>
              </a:rPr>
              <a:t>mengekspresikan</a:t>
            </a:r>
            <a:r>
              <a:rPr lang="en-US" sz="2600" dirty="0">
                <a:latin typeface="Comic Sans MS" pitchFamily="66" charset="0"/>
                <a:sym typeface="Wingdings" pitchFamily="2" charset="2"/>
              </a:rPr>
              <a:t> </a:t>
            </a:r>
            <a:r>
              <a:rPr lang="en-US" sz="2600" dirty="0" err="1">
                <a:latin typeface="Comic Sans MS" pitchFamily="66" charset="0"/>
                <a:sym typeface="Wingdings" pitchFamily="2" charset="2"/>
              </a:rPr>
              <a:t>ide</a:t>
            </a:r>
            <a:r>
              <a:rPr lang="en-US" sz="2600" dirty="0">
                <a:latin typeface="Comic Sans MS" pitchFamily="66" charset="0"/>
                <a:sym typeface="Wingdings" pitchFamily="2" charset="2"/>
              </a:rPr>
              <a:t>/</a:t>
            </a:r>
            <a:r>
              <a:rPr lang="en-US" sz="2600" dirty="0" err="1">
                <a:latin typeface="Comic Sans MS" pitchFamily="66" charset="0"/>
                <a:sym typeface="Wingdings" pitchFamily="2" charset="2"/>
              </a:rPr>
              <a:t>emosi</a:t>
            </a:r>
            <a:r>
              <a:rPr lang="en-US" sz="2600" dirty="0">
                <a:latin typeface="Comic Sans MS" pitchFamily="66" charset="0"/>
                <a:sym typeface="Wingdings" pitchFamily="2" charset="2"/>
              </a:rPr>
              <a:t>, </a:t>
            </a:r>
            <a:r>
              <a:rPr lang="en-US" sz="2600" dirty="0" err="1">
                <a:latin typeface="Comic Sans MS" pitchFamily="66" charset="0"/>
                <a:sym typeface="Wingdings" pitchFamily="2" charset="2"/>
              </a:rPr>
              <a:t>yg</a:t>
            </a:r>
            <a:r>
              <a:rPr lang="en-US" sz="2600" dirty="0">
                <a:latin typeface="Comic Sans MS" pitchFamily="66" charset="0"/>
                <a:sym typeface="Wingdings" pitchFamily="2" charset="2"/>
              </a:rPr>
              <a:t> </a:t>
            </a:r>
            <a:r>
              <a:rPr lang="en-US" sz="2600" dirty="0" err="1">
                <a:latin typeface="Comic Sans MS" pitchFamily="66" charset="0"/>
                <a:sym typeface="Wingdings" pitchFamily="2" charset="2"/>
              </a:rPr>
              <a:t>menarik</a:t>
            </a:r>
            <a:r>
              <a:rPr lang="en-US" sz="2600" dirty="0">
                <a:latin typeface="Comic Sans MS" pitchFamily="66" charset="0"/>
                <a:sym typeface="Wingdings" pitchFamily="2" charset="2"/>
              </a:rPr>
              <a:t> </a:t>
            </a:r>
            <a:r>
              <a:rPr lang="en-US" sz="2600" dirty="0" err="1">
                <a:latin typeface="Comic Sans MS" pitchFamily="66" charset="0"/>
                <a:sym typeface="Wingdings" pitchFamily="2" charset="2"/>
              </a:rPr>
              <a:t>pemersa</a:t>
            </a:r>
            <a:r>
              <a:rPr lang="en-US" sz="2600" dirty="0">
                <a:latin typeface="Comic Sans MS" pitchFamily="66" charset="0"/>
                <a:sym typeface="Wingdings" pitchFamily="2" charset="2"/>
              </a:rPr>
              <a:t>, </a:t>
            </a:r>
            <a:r>
              <a:rPr lang="en-US" sz="2600" dirty="0" err="1">
                <a:latin typeface="Comic Sans MS" pitchFamily="66" charset="0"/>
                <a:sym typeface="Wingdings" pitchFamily="2" charset="2"/>
              </a:rPr>
              <a:t>dll</a:t>
            </a:r>
            <a:endParaRPr lang="en-US" sz="2600" dirty="0">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Dra. Sulis Mariyanti, Psi</a:t>
            </a:r>
          </a:p>
        </p:txBody>
      </p:sp>
      <p:sp>
        <p:nvSpPr>
          <p:cNvPr id="51202" name="Rectangle 2"/>
          <p:cNvSpPr>
            <a:spLocks noGrp="1" noChangeArrowheads="1"/>
          </p:cNvSpPr>
          <p:nvPr>
            <p:ph type="title"/>
          </p:nvPr>
        </p:nvSpPr>
        <p:spPr>
          <a:xfrm>
            <a:off x="457200" y="381000"/>
            <a:ext cx="8229600" cy="641350"/>
          </a:xfrm>
          <a:ln w="3175">
            <a:solidFill>
              <a:schemeClr val="tx1"/>
            </a:solidFill>
          </a:ln>
        </p:spPr>
        <p:txBody>
          <a:bodyPr/>
          <a:lstStyle/>
          <a:p>
            <a:r>
              <a:rPr lang="en-US" sz="3200" dirty="0">
                <a:solidFill>
                  <a:srgbClr val="FF0000"/>
                </a:solidFill>
                <a:latin typeface="Comic Sans MS" pitchFamily="66" charset="0"/>
              </a:rPr>
              <a:t>PROSES BERPIKIR KREATIF</a:t>
            </a:r>
          </a:p>
        </p:txBody>
      </p:sp>
      <p:sp>
        <p:nvSpPr>
          <p:cNvPr id="51203" name="Rectangle 3"/>
          <p:cNvSpPr>
            <a:spLocks noGrp="1" noChangeArrowheads="1"/>
          </p:cNvSpPr>
          <p:nvPr>
            <p:ph type="body" idx="1"/>
          </p:nvPr>
        </p:nvSpPr>
        <p:spPr>
          <a:xfrm>
            <a:off x="533400" y="1571612"/>
            <a:ext cx="8229600" cy="5057788"/>
          </a:xfrm>
        </p:spPr>
        <p:txBody>
          <a:bodyPr/>
          <a:lstStyle/>
          <a:p>
            <a:pPr>
              <a:lnSpc>
                <a:spcPct val="90000"/>
              </a:lnSpc>
            </a:pPr>
            <a:r>
              <a:rPr lang="en-US" sz="2300" dirty="0" err="1">
                <a:latin typeface="Comic Sans MS" pitchFamily="66" charset="0"/>
              </a:rPr>
              <a:t>Terjadi</a:t>
            </a:r>
            <a:r>
              <a:rPr lang="en-US" sz="2300" dirty="0">
                <a:latin typeface="Comic Sans MS" pitchFamily="66" charset="0"/>
              </a:rPr>
              <a:t> </a:t>
            </a:r>
            <a:r>
              <a:rPr lang="en-US" sz="2300" dirty="0" err="1">
                <a:latin typeface="Comic Sans MS" pitchFamily="66" charset="0"/>
              </a:rPr>
              <a:t>penataan</a:t>
            </a:r>
            <a:r>
              <a:rPr lang="en-US" sz="2300" dirty="0">
                <a:latin typeface="Comic Sans MS" pitchFamily="66" charset="0"/>
              </a:rPr>
              <a:t> (</a:t>
            </a:r>
            <a:r>
              <a:rPr lang="en-US" sz="2300" dirty="0" err="1">
                <a:latin typeface="Comic Sans MS" pitchFamily="66" charset="0"/>
              </a:rPr>
              <a:t>rearangement</a:t>
            </a:r>
            <a:r>
              <a:rPr lang="en-US" sz="2300" dirty="0">
                <a:latin typeface="Comic Sans MS" pitchFamily="66" charset="0"/>
              </a:rPr>
              <a:t>) simbol2 </a:t>
            </a:r>
            <a:r>
              <a:rPr lang="en-US" sz="2300" dirty="0" err="1">
                <a:latin typeface="Comic Sans MS" pitchFamily="66" charset="0"/>
              </a:rPr>
              <a:t>secara</a:t>
            </a:r>
            <a:r>
              <a:rPr lang="en-US" sz="2300" dirty="0">
                <a:latin typeface="Comic Sans MS" pitchFamily="66" charset="0"/>
              </a:rPr>
              <a:t> </a:t>
            </a:r>
            <a:r>
              <a:rPr lang="en-US" sz="2300" dirty="0" err="1">
                <a:latin typeface="Comic Sans MS" pitchFamily="66" charset="0"/>
              </a:rPr>
              <a:t>tidak</a:t>
            </a:r>
            <a:r>
              <a:rPr lang="en-US" sz="2300" dirty="0">
                <a:latin typeface="Comic Sans MS" pitchFamily="66" charset="0"/>
              </a:rPr>
              <a:t> </a:t>
            </a:r>
            <a:r>
              <a:rPr lang="en-US" sz="2300" dirty="0" err="1">
                <a:latin typeface="Comic Sans MS" pitchFamily="66" charset="0"/>
              </a:rPr>
              <a:t>disadari</a:t>
            </a:r>
            <a:endParaRPr lang="en-US" sz="2300" dirty="0">
              <a:latin typeface="Comic Sans MS" pitchFamily="66" charset="0"/>
            </a:endParaRPr>
          </a:p>
          <a:p>
            <a:pPr>
              <a:lnSpc>
                <a:spcPct val="90000"/>
              </a:lnSpc>
            </a:pPr>
            <a:r>
              <a:rPr lang="en-US" sz="2300" dirty="0" err="1">
                <a:latin typeface="Comic Sans MS" pitchFamily="66" charset="0"/>
              </a:rPr>
              <a:t>Awal</a:t>
            </a:r>
            <a:r>
              <a:rPr lang="en-US" sz="2300" dirty="0">
                <a:latin typeface="Comic Sans MS" pitchFamily="66" charset="0"/>
              </a:rPr>
              <a:t> </a:t>
            </a:r>
            <a:r>
              <a:rPr lang="en-US" sz="2300" dirty="0" err="1">
                <a:latin typeface="Comic Sans MS" pitchFamily="66" charset="0"/>
              </a:rPr>
              <a:t>perkembangannya</a:t>
            </a:r>
            <a:r>
              <a:rPr lang="en-US" sz="2300" dirty="0">
                <a:latin typeface="Comic Sans MS" pitchFamily="66" charset="0"/>
              </a:rPr>
              <a:t> </a:t>
            </a:r>
            <a:r>
              <a:rPr lang="en-US" sz="2300" dirty="0" err="1">
                <a:latin typeface="Comic Sans MS" pitchFamily="66" charset="0"/>
              </a:rPr>
              <a:t>lambat</a:t>
            </a:r>
            <a:r>
              <a:rPr lang="en-US" sz="2300" dirty="0">
                <a:latin typeface="Comic Sans MS" pitchFamily="66" charset="0"/>
              </a:rPr>
              <a:t> </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dirangsang</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oleh</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suatu</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situasi</a:t>
            </a:r>
            <a:r>
              <a:rPr lang="en-US" sz="2300" dirty="0">
                <a:latin typeface="Comic Sans MS" pitchFamily="66" charset="0"/>
                <a:sym typeface="Wingdings" pitchFamily="2" charset="2"/>
              </a:rPr>
              <a:t>  </a:t>
            </a:r>
            <a:r>
              <a:rPr lang="en-US" sz="2300" dirty="0" err="1">
                <a:latin typeface="Comic Sans MS" pitchFamily="66" charset="0"/>
                <a:sym typeface="Wingdings" pitchFamily="2" charset="2"/>
              </a:rPr>
              <a:t>tiba-tiba</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ditemukan</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solusi</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secara</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spontan</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dan</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proses</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ini</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disebut</a:t>
            </a:r>
            <a:r>
              <a:rPr lang="en-US" sz="2300" dirty="0">
                <a:latin typeface="Comic Sans MS" pitchFamily="66" charset="0"/>
                <a:sym typeface="Wingdings" pitchFamily="2" charset="2"/>
              </a:rPr>
              <a:t> Insight (A-ha </a:t>
            </a:r>
            <a:r>
              <a:rPr lang="en-US" sz="2300" dirty="0" err="1">
                <a:latin typeface="Comic Sans MS" pitchFamily="66" charset="0"/>
                <a:sym typeface="Wingdings" pitchFamily="2" charset="2"/>
              </a:rPr>
              <a:t>experi-ence</a:t>
            </a:r>
            <a:r>
              <a:rPr lang="en-US" sz="2300" dirty="0">
                <a:latin typeface="Comic Sans MS" pitchFamily="66" charset="0"/>
                <a:sym typeface="Wingdings" pitchFamily="2" charset="2"/>
              </a:rPr>
              <a:t>)</a:t>
            </a:r>
          </a:p>
          <a:p>
            <a:pPr>
              <a:lnSpc>
                <a:spcPct val="90000"/>
              </a:lnSpc>
              <a:buFont typeface="Wingdings" pitchFamily="2" charset="2"/>
              <a:buNone/>
            </a:pPr>
            <a:endParaRPr lang="en-US" sz="2300" dirty="0">
              <a:latin typeface="Comic Sans MS" pitchFamily="66" charset="0"/>
              <a:sym typeface="Wingdings" pitchFamily="2" charset="2"/>
            </a:endParaRPr>
          </a:p>
          <a:p>
            <a:pPr>
              <a:lnSpc>
                <a:spcPct val="90000"/>
              </a:lnSpc>
              <a:buFont typeface="Wingdings" pitchFamily="2" charset="2"/>
              <a:buChar char="q"/>
            </a:pPr>
            <a:r>
              <a:rPr lang="en-US" sz="2300" u="sng" dirty="0" err="1">
                <a:latin typeface="Comic Sans MS" pitchFamily="66" charset="0"/>
                <a:sym typeface="Wingdings" pitchFamily="2" charset="2"/>
              </a:rPr>
              <a:t>Terjadinya</a:t>
            </a:r>
            <a:r>
              <a:rPr lang="en-US" sz="2300" u="sng" dirty="0">
                <a:latin typeface="Comic Sans MS" pitchFamily="66" charset="0"/>
                <a:sym typeface="Wingdings" pitchFamily="2" charset="2"/>
              </a:rPr>
              <a:t> insight</a:t>
            </a:r>
            <a:r>
              <a:rPr lang="en-US" sz="2300" dirty="0">
                <a:latin typeface="Comic Sans MS" pitchFamily="66" charset="0"/>
                <a:sym typeface="Wingdings" pitchFamily="2" charset="2"/>
              </a:rPr>
              <a:t> :</a:t>
            </a:r>
          </a:p>
          <a:p>
            <a:pPr>
              <a:lnSpc>
                <a:spcPct val="90000"/>
              </a:lnSpc>
            </a:pPr>
            <a:r>
              <a:rPr lang="en-US" sz="2300" dirty="0" err="1">
                <a:latin typeface="Comic Sans MS" pitchFamily="66" charset="0"/>
                <a:sym typeface="Wingdings" pitchFamily="2" charset="2"/>
              </a:rPr>
              <a:t>Ada</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situasi</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baru</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yg</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membuahkan</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solusi</a:t>
            </a:r>
            <a:endParaRPr lang="en-US" sz="2300" dirty="0">
              <a:latin typeface="Comic Sans MS" pitchFamily="66" charset="0"/>
              <a:sym typeface="Wingdings" pitchFamily="2" charset="2"/>
            </a:endParaRPr>
          </a:p>
          <a:p>
            <a:pPr>
              <a:lnSpc>
                <a:spcPct val="90000"/>
              </a:lnSpc>
            </a:pPr>
            <a:r>
              <a:rPr lang="en-US" sz="2300" dirty="0" err="1">
                <a:latin typeface="Comic Sans MS" pitchFamily="66" charset="0"/>
                <a:sym typeface="Wingdings" pitchFamily="2" charset="2"/>
              </a:rPr>
              <a:t>Situasi</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tsb</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sama</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sekali</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tidak</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ada</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hubungannya</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dng</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berpikir</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yg</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sedang</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dilakukan</a:t>
            </a:r>
            <a:endParaRPr lang="en-US" sz="2300" dirty="0">
              <a:latin typeface="Comic Sans MS" pitchFamily="66" charset="0"/>
              <a:sym typeface="Wingdings" pitchFamily="2" charset="2"/>
            </a:endParaRPr>
          </a:p>
          <a:p>
            <a:pPr>
              <a:lnSpc>
                <a:spcPct val="90000"/>
              </a:lnSpc>
            </a:pPr>
            <a:r>
              <a:rPr lang="en-US" sz="2300" dirty="0">
                <a:latin typeface="Comic Sans MS" pitchFamily="66" charset="0"/>
                <a:sym typeface="Wingdings" pitchFamily="2" charset="2"/>
              </a:rPr>
              <a:t>INSIGHT </a:t>
            </a:r>
            <a:r>
              <a:rPr lang="en-US" sz="2300" dirty="0" err="1">
                <a:latin typeface="Comic Sans MS" pitchFamily="66" charset="0"/>
                <a:sym typeface="Wingdings" pitchFamily="2" charset="2"/>
              </a:rPr>
              <a:t>terjadi</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karena</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ada</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penataan</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baru</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informasi</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yg</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sudah</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dipelajari</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sebelumnya</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secara</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mendalam</a:t>
            </a:r>
            <a:r>
              <a:rPr lang="en-US" sz="2300" dirty="0">
                <a:latin typeface="Comic Sans MS" pitchFamily="66" charset="0"/>
                <a:sym typeface="Wingdings" pitchFamily="2" charset="2"/>
              </a:rPr>
              <a:t> </a:t>
            </a:r>
            <a:r>
              <a:rPr lang="en-US" sz="2300" dirty="0" err="1">
                <a:latin typeface="Comic Sans MS" pitchFamily="66" charset="0"/>
                <a:sym typeface="Wingdings" pitchFamily="2" charset="2"/>
              </a:rPr>
              <a:t>dari</a:t>
            </a:r>
            <a:r>
              <a:rPr lang="en-US" sz="2300" dirty="0">
                <a:latin typeface="Comic Sans MS" pitchFamily="66" charset="0"/>
                <a:sym typeface="Wingdings" pitchFamily="2" charset="2"/>
              </a:rPr>
              <a:t> bermacam2 </a:t>
            </a:r>
            <a:r>
              <a:rPr lang="en-US" sz="2300" dirty="0" err="1">
                <a:latin typeface="Comic Sans MS" pitchFamily="66" charset="0"/>
                <a:sym typeface="Wingdings" pitchFamily="2" charset="2"/>
              </a:rPr>
              <a:t>masalah</a:t>
            </a:r>
            <a:endParaRPr lang="en-US" sz="2300" dirty="0">
              <a:latin typeface="Comic Sans MS" pitchFamily="66" charset="0"/>
              <a:sym typeface="Wingdings" pitchFamily="2" charset="2"/>
            </a:endParaRPr>
          </a:p>
          <a:p>
            <a:pPr>
              <a:lnSpc>
                <a:spcPct val="90000"/>
              </a:lnSpc>
            </a:pPr>
            <a:endParaRPr lang="en-US" sz="23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err="1"/>
              <a:t>Dra</a:t>
            </a:r>
            <a:r>
              <a:rPr lang="en-US" dirty="0"/>
              <a:t>. </a:t>
            </a:r>
            <a:r>
              <a:rPr lang="en-US" dirty="0" err="1"/>
              <a:t>Sulis</a:t>
            </a:r>
            <a:r>
              <a:rPr lang="en-US" dirty="0"/>
              <a:t> </a:t>
            </a:r>
            <a:r>
              <a:rPr lang="en-US" dirty="0" err="1"/>
              <a:t>Mariyanti</a:t>
            </a:r>
            <a:r>
              <a:rPr lang="en-US" dirty="0"/>
              <a:t>, Psi</a:t>
            </a:r>
          </a:p>
        </p:txBody>
      </p:sp>
      <p:sp>
        <p:nvSpPr>
          <p:cNvPr id="54274" name="Rectangle 2"/>
          <p:cNvSpPr>
            <a:spLocks noGrp="1" noChangeArrowheads="1"/>
          </p:cNvSpPr>
          <p:nvPr>
            <p:ph type="title"/>
          </p:nvPr>
        </p:nvSpPr>
        <p:spPr>
          <a:xfrm>
            <a:off x="457200" y="381000"/>
            <a:ext cx="8229600" cy="690546"/>
          </a:xfrm>
          <a:ln w="3175">
            <a:solidFill>
              <a:schemeClr val="tx1"/>
            </a:solidFill>
          </a:ln>
        </p:spPr>
        <p:txBody>
          <a:bodyPr>
            <a:normAutofit/>
          </a:bodyPr>
          <a:lstStyle/>
          <a:p>
            <a:r>
              <a:rPr lang="en-US" sz="3200" dirty="0">
                <a:solidFill>
                  <a:srgbClr val="FF0000"/>
                </a:solidFill>
                <a:latin typeface="Comic Sans MS" pitchFamily="66" charset="0"/>
              </a:rPr>
              <a:t>GAMBARAN PEMIKIR KREATIF</a:t>
            </a:r>
          </a:p>
        </p:txBody>
      </p:sp>
      <p:sp>
        <p:nvSpPr>
          <p:cNvPr id="54275" name="Rectangle 3"/>
          <p:cNvSpPr>
            <a:spLocks noGrp="1" noChangeArrowheads="1"/>
          </p:cNvSpPr>
          <p:nvPr>
            <p:ph type="body" idx="1"/>
          </p:nvPr>
        </p:nvSpPr>
        <p:spPr>
          <a:xfrm>
            <a:off x="304800" y="1500174"/>
            <a:ext cx="8540750" cy="4786346"/>
          </a:xfrm>
          <a:ln w="3175">
            <a:solidFill>
              <a:schemeClr val="tx1"/>
            </a:solidFill>
          </a:ln>
        </p:spPr>
        <p:txBody>
          <a:bodyPr/>
          <a:lstStyle/>
          <a:p>
            <a:pPr>
              <a:lnSpc>
                <a:spcPct val="80000"/>
              </a:lnSpc>
              <a:buFont typeface="Wingdings" pitchFamily="2" charset="2"/>
              <a:buChar char="q"/>
            </a:pPr>
            <a:r>
              <a:rPr lang="en-US" sz="2000" dirty="0">
                <a:latin typeface="Comic Sans MS" pitchFamily="66" charset="0"/>
              </a:rPr>
              <a:t>ASPEK PROSES BERPIKIRNYA (</a:t>
            </a:r>
            <a:r>
              <a:rPr lang="en-US" sz="2000" dirty="0" err="1">
                <a:latin typeface="Comic Sans MS" pitchFamily="66" charset="0"/>
              </a:rPr>
              <a:t>sangat</a:t>
            </a:r>
            <a:r>
              <a:rPr lang="en-US" sz="2000" dirty="0">
                <a:latin typeface="Comic Sans MS" pitchFamily="66" charset="0"/>
              </a:rPr>
              <a:t> </a:t>
            </a:r>
            <a:r>
              <a:rPr lang="en-US" sz="2000" dirty="0" err="1">
                <a:latin typeface="Comic Sans MS" pitchFamily="66" charset="0"/>
              </a:rPr>
              <a:t>bervariasi</a:t>
            </a:r>
            <a:r>
              <a:rPr lang="en-US" sz="2000" dirty="0">
                <a:latin typeface="Comic Sans MS" pitchFamily="66" charset="0"/>
              </a:rPr>
              <a:t>)</a:t>
            </a:r>
          </a:p>
          <a:p>
            <a:pPr>
              <a:lnSpc>
                <a:spcPct val="80000"/>
              </a:lnSpc>
            </a:pPr>
            <a:r>
              <a:rPr lang="en-US" sz="2000" dirty="0">
                <a:latin typeface="Comic Sans MS" pitchFamily="66" charset="0"/>
              </a:rPr>
              <a:t>Divergent Thinking</a:t>
            </a:r>
          </a:p>
          <a:p>
            <a:pPr>
              <a:lnSpc>
                <a:spcPct val="80000"/>
              </a:lnSpc>
            </a:pPr>
            <a:r>
              <a:rPr lang="en-US" sz="2000" dirty="0">
                <a:latin typeface="Comic Sans MS" pitchFamily="66" charset="0"/>
              </a:rPr>
              <a:t>Convergent Thinking</a:t>
            </a:r>
          </a:p>
          <a:p>
            <a:pPr>
              <a:lnSpc>
                <a:spcPct val="80000"/>
              </a:lnSpc>
            </a:pPr>
            <a:r>
              <a:rPr lang="en-US" sz="2000" dirty="0">
                <a:latin typeface="Comic Sans MS" pitchFamily="66" charset="0"/>
              </a:rPr>
              <a:t>Autistic Thinking</a:t>
            </a:r>
          </a:p>
          <a:p>
            <a:pPr>
              <a:lnSpc>
                <a:spcPct val="80000"/>
              </a:lnSpc>
            </a:pPr>
            <a:r>
              <a:rPr lang="en-US" sz="2000" dirty="0">
                <a:latin typeface="Comic Sans MS" pitchFamily="66" charset="0"/>
              </a:rPr>
              <a:t>Free Association</a:t>
            </a:r>
          </a:p>
          <a:p>
            <a:pPr>
              <a:lnSpc>
                <a:spcPct val="80000"/>
              </a:lnSpc>
            </a:pPr>
            <a:endParaRPr lang="en-US" sz="2000" dirty="0">
              <a:latin typeface="Comic Sans MS" pitchFamily="66" charset="0"/>
            </a:endParaRPr>
          </a:p>
          <a:p>
            <a:pPr>
              <a:lnSpc>
                <a:spcPct val="80000"/>
              </a:lnSpc>
              <a:buFont typeface="Wingdings" pitchFamily="2" charset="2"/>
              <a:buChar char="q"/>
            </a:pPr>
            <a:r>
              <a:rPr lang="en-US" sz="2000" dirty="0">
                <a:latin typeface="Comic Sans MS" pitchFamily="66" charset="0"/>
              </a:rPr>
              <a:t>ASPEK KEPRIBADIANNYA</a:t>
            </a:r>
          </a:p>
          <a:p>
            <a:pPr>
              <a:lnSpc>
                <a:spcPct val="80000"/>
              </a:lnSpc>
            </a:pPr>
            <a:r>
              <a:rPr lang="en-US" sz="2000" dirty="0" err="1">
                <a:latin typeface="Comic Sans MS" pitchFamily="66" charset="0"/>
              </a:rPr>
              <a:t>Umumnya</a:t>
            </a:r>
            <a:r>
              <a:rPr lang="en-US" sz="2000" dirty="0">
                <a:latin typeface="Comic Sans MS" pitchFamily="66" charset="0"/>
              </a:rPr>
              <a:t> </a:t>
            </a:r>
            <a:r>
              <a:rPr lang="en-US" sz="2000" dirty="0" err="1">
                <a:latin typeface="Comic Sans MS" pitchFamily="66" charset="0"/>
              </a:rPr>
              <a:t>memiliki</a:t>
            </a:r>
            <a:r>
              <a:rPr lang="en-US" sz="2000" dirty="0">
                <a:latin typeface="Comic Sans MS" pitchFamily="66" charset="0"/>
              </a:rPr>
              <a:t> </a:t>
            </a:r>
            <a:r>
              <a:rPr lang="en-US" sz="2000" dirty="0" err="1">
                <a:latin typeface="Comic Sans MS" pitchFamily="66" charset="0"/>
              </a:rPr>
              <a:t>kemampuan</a:t>
            </a:r>
            <a:r>
              <a:rPr lang="en-US" sz="2000" dirty="0">
                <a:latin typeface="Comic Sans MS" pitchFamily="66" charset="0"/>
              </a:rPr>
              <a:t> </a:t>
            </a:r>
            <a:r>
              <a:rPr lang="en-US" sz="2000" dirty="0" err="1">
                <a:latin typeface="Comic Sans MS" pitchFamily="66" charset="0"/>
              </a:rPr>
              <a:t>intelektual</a:t>
            </a:r>
            <a:r>
              <a:rPr lang="en-US" sz="2000" dirty="0">
                <a:latin typeface="Comic Sans MS" pitchFamily="66" charset="0"/>
              </a:rPr>
              <a:t> </a:t>
            </a:r>
            <a:r>
              <a:rPr lang="en-US" sz="2000" dirty="0" err="1">
                <a:latin typeface="Comic Sans MS" pitchFamily="66" charset="0"/>
              </a:rPr>
              <a:t>tinggi</a:t>
            </a:r>
            <a:r>
              <a:rPr lang="en-US" sz="2000" dirty="0">
                <a:latin typeface="Comic Sans MS" pitchFamily="66" charset="0"/>
              </a:rPr>
              <a:t> (</a:t>
            </a:r>
            <a:r>
              <a:rPr lang="en-US" sz="2000" dirty="0" err="1">
                <a:latin typeface="Comic Sans MS" pitchFamily="66" charset="0"/>
              </a:rPr>
              <a:t>meski</a:t>
            </a:r>
            <a:r>
              <a:rPr lang="en-US" sz="2000" dirty="0">
                <a:latin typeface="Comic Sans MS" pitchFamily="66" charset="0"/>
              </a:rPr>
              <a:t>- pun </a:t>
            </a:r>
            <a:r>
              <a:rPr lang="en-US" sz="2000" dirty="0" err="1">
                <a:latin typeface="Comic Sans MS" pitchFamily="66" charset="0"/>
              </a:rPr>
              <a:t>tdk</a:t>
            </a:r>
            <a:r>
              <a:rPr lang="en-US" sz="2000" dirty="0">
                <a:latin typeface="Comic Sans MS" pitchFamily="66" charset="0"/>
              </a:rPr>
              <a:t> </a:t>
            </a:r>
            <a:r>
              <a:rPr lang="en-US" sz="2000" dirty="0" err="1">
                <a:latin typeface="Comic Sans MS" pitchFamily="66" charset="0"/>
              </a:rPr>
              <a:t>semuanya</a:t>
            </a:r>
            <a:r>
              <a:rPr lang="en-US" sz="2000" dirty="0">
                <a:latin typeface="Comic Sans MS" pitchFamily="66" charset="0"/>
              </a:rPr>
              <a:t>)</a:t>
            </a:r>
          </a:p>
          <a:p>
            <a:pPr>
              <a:lnSpc>
                <a:spcPct val="80000"/>
              </a:lnSpc>
            </a:pPr>
            <a:r>
              <a:rPr lang="en-US" sz="2000" dirty="0" err="1">
                <a:latin typeface="Comic Sans MS" pitchFamily="66" charset="0"/>
              </a:rPr>
              <a:t>Umumnya</a:t>
            </a:r>
            <a:r>
              <a:rPr lang="en-US" sz="2000" dirty="0">
                <a:latin typeface="Comic Sans MS" pitchFamily="66" charset="0"/>
              </a:rPr>
              <a:t> </a:t>
            </a:r>
            <a:r>
              <a:rPr lang="en-US" sz="2000" dirty="0" err="1">
                <a:latin typeface="Comic Sans MS" pitchFamily="66" charset="0"/>
              </a:rPr>
              <a:t>memiliki</a:t>
            </a:r>
            <a:r>
              <a:rPr lang="en-US" sz="2000" dirty="0">
                <a:latin typeface="Comic Sans MS" pitchFamily="66" charset="0"/>
              </a:rPr>
              <a:t> </a:t>
            </a:r>
            <a:r>
              <a:rPr lang="en-US" sz="2000" dirty="0" err="1">
                <a:latin typeface="Comic Sans MS" pitchFamily="66" charset="0"/>
              </a:rPr>
              <a:t>bakat</a:t>
            </a:r>
            <a:r>
              <a:rPr lang="en-US" sz="2000" dirty="0">
                <a:latin typeface="Comic Sans MS" pitchFamily="66" charset="0"/>
              </a:rPr>
              <a:t> </a:t>
            </a:r>
            <a:r>
              <a:rPr lang="en-US" sz="2000" dirty="0" err="1">
                <a:latin typeface="Comic Sans MS" pitchFamily="66" charset="0"/>
              </a:rPr>
              <a:t>khusus</a:t>
            </a:r>
            <a:r>
              <a:rPr lang="en-US" sz="2000" dirty="0">
                <a:latin typeface="Comic Sans MS" pitchFamily="66" charset="0"/>
              </a:rPr>
              <a:t> (</a:t>
            </a:r>
            <a:r>
              <a:rPr lang="en-US" sz="2000" dirty="0" err="1">
                <a:latin typeface="Comic Sans MS" pitchFamily="66" charset="0"/>
              </a:rPr>
              <a:t>musik,seni,matematik</a:t>
            </a:r>
            <a:r>
              <a:rPr lang="en-US" sz="2000" dirty="0">
                <a:latin typeface="Comic Sans MS" pitchFamily="66" charset="0"/>
              </a:rPr>
              <a:t>)</a:t>
            </a:r>
          </a:p>
          <a:p>
            <a:pPr>
              <a:lnSpc>
                <a:spcPct val="80000"/>
              </a:lnSpc>
            </a:pPr>
            <a:r>
              <a:rPr lang="en-US" sz="2000" dirty="0" err="1">
                <a:latin typeface="Comic Sans MS" pitchFamily="66" charset="0"/>
              </a:rPr>
              <a:t>Umumnya</a:t>
            </a:r>
            <a:r>
              <a:rPr lang="en-US" sz="2000" dirty="0">
                <a:latin typeface="Comic Sans MS" pitchFamily="66" charset="0"/>
              </a:rPr>
              <a:t> </a:t>
            </a:r>
            <a:r>
              <a:rPr lang="en-US" sz="2000" dirty="0" err="1">
                <a:latin typeface="Comic Sans MS" pitchFamily="66" charset="0"/>
              </a:rPr>
              <a:t>memiliki</a:t>
            </a:r>
            <a:r>
              <a:rPr lang="en-US" sz="2000" dirty="0">
                <a:latin typeface="Comic Sans MS" pitchFamily="66" charset="0"/>
              </a:rPr>
              <a:t> </a:t>
            </a:r>
            <a:r>
              <a:rPr lang="en-US" sz="2000" dirty="0" err="1">
                <a:latin typeface="Comic Sans MS" pitchFamily="66" charset="0"/>
              </a:rPr>
              <a:t>motivasi</a:t>
            </a:r>
            <a:r>
              <a:rPr lang="en-US" sz="2000" dirty="0">
                <a:latin typeface="Comic Sans MS" pitchFamily="66" charset="0"/>
              </a:rPr>
              <a:t> </a:t>
            </a:r>
            <a:r>
              <a:rPr lang="en-US" sz="2000" dirty="0" err="1">
                <a:latin typeface="Comic Sans MS" pitchFamily="66" charset="0"/>
              </a:rPr>
              <a:t>kerja</a:t>
            </a:r>
            <a:r>
              <a:rPr lang="en-US" sz="2000" dirty="0">
                <a:latin typeface="Comic Sans MS" pitchFamily="66" charset="0"/>
              </a:rPr>
              <a:t> &amp; </a:t>
            </a:r>
            <a:r>
              <a:rPr lang="en-US" sz="2000" dirty="0" err="1">
                <a:latin typeface="Comic Sans MS" pitchFamily="66" charset="0"/>
              </a:rPr>
              <a:t>daya</a:t>
            </a:r>
            <a:r>
              <a:rPr lang="en-US" sz="2000" dirty="0">
                <a:latin typeface="Comic Sans MS" pitchFamily="66" charset="0"/>
              </a:rPr>
              <a:t> </a:t>
            </a:r>
            <a:r>
              <a:rPr lang="en-US" sz="2000" dirty="0" err="1">
                <a:latin typeface="Comic Sans MS" pitchFamily="66" charset="0"/>
              </a:rPr>
              <a:t>tahan</a:t>
            </a:r>
            <a:r>
              <a:rPr lang="en-US" sz="2000" dirty="0">
                <a:latin typeface="Comic Sans MS" pitchFamily="66" charset="0"/>
              </a:rPr>
              <a:t> (</a:t>
            </a:r>
            <a:r>
              <a:rPr lang="en-US" sz="2000" dirty="0" err="1">
                <a:latin typeface="Comic Sans MS" pitchFamily="66" charset="0"/>
              </a:rPr>
              <a:t>keteku</a:t>
            </a:r>
            <a:r>
              <a:rPr lang="en-US" sz="2000" dirty="0">
                <a:latin typeface="Comic Sans MS" pitchFamily="66" charset="0"/>
              </a:rPr>
              <a:t>- </a:t>
            </a:r>
            <a:r>
              <a:rPr lang="en-US" sz="2000" dirty="0" err="1">
                <a:latin typeface="Comic Sans MS" pitchFamily="66" charset="0"/>
              </a:rPr>
              <a:t>kunan</a:t>
            </a:r>
            <a:r>
              <a:rPr lang="en-US" sz="2000" dirty="0">
                <a:latin typeface="Comic Sans MS" pitchFamily="66" charset="0"/>
              </a:rPr>
              <a:t> </a:t>
            </a:r>
            <a:r>
              <a:rPr lang="en-US" sz="2000" dirty="0" err="1">
                <a:latin typeface="Comic Sans MS" pitchFamily="66" charset="0"/>
              </a:rPr>
              <a:t>yg</a:t>
            </a:r>
            <a:r>
              <a:rPr lang="en-US" sz="2000" dirty="0">
                <a:latin typeface="Comic Sans MS" pitchFamily="66" charset="0"/>
              </a:rPr>
              <a:t> </a:t>
            </a:r>
            <a:r>
              <a:rPr lang="en-US" sz="2000" dirty="0" err="1">
                <a:latin typeface="Comic Sans MS" pitchFamily="66" charset="0"/>
              </a:rPr>
              <a:t>tinggi</a:t>
            </a:r>
            <a:endParaRPr lang="en-US" sz="2000" dirty="0">
              <a:latin typeface="Comic Sans MS" pitchFamily="66" charset="0"/>
            </a:endParaRPr>
          </a:p>
          <a:p>
            <a:pPr>
              <a:lnSpc>
                <a:spcPct val="80000"/>
              </a:lnSpc>
            </a:pPr>
            <a:r>
              <a:rPr lang="en-US" sz="2000" dirty="0" err="1">
                <a:latin typeface="Comic Sans MS" pitchFamily="66" charset="0"/>
              </a:rPr>
              <a:t>Umumnya</a:t>
            </a:r>
            <a:r>
              <a:rPr lang="en-US" sz="2000" dirty="0">
                <a:latin typeface="Comic Sans MS" pitchFamily="66" charset="0"/>
              </a:rPr>
              <a:t> </a:t>
            </a:r>
            <a:r>
              <a:rPr lang="en-US" sz="2000" dirty="0" err="1">
                <a:latin typeface="Comic Sans MS" pitchFamily="66" charset="0"/>
              </a:rPr>
              <a:t>memiliki</a:t>
            </a:r>
            <a:r>
              <a:rPr lang="en-US" sz="2000" dirty="0">
                <a:latin typeface="Comic Sans MS" pitchFamily="66" charset="0"/>
              </a:rPr>
              <a:t> </a:t>
            </a:r>
            <a:r>
              <a:rPr lang="en-US" sz="2000" dirty="0" err="1">
                <a:latin typeface="Comic Sans MS" pitchFamily="66" charset="0"/>
              </a:rPr>
              <a:t>kompleksitas</a:t>
            </a:r>
            <a:r>
              <a:rPr lang="en-US" sz="2000" dirty="0">
                <a:latin typeface="Comic Sans MS" pitchFamily="66" charset="0"/>
              </a:rPr>
              <a:t> </a:t>
            </a:r>
            <a:r>
              <a:rPr lang="en-US" sz="2000" dirty="0" err="1">
                <a:latin typeface="Comic Sans MS" pitchFamily="66" charset="0"/>
              </a:rPr>
              <a:t>kepribadian</a:t>
            </a:r>
            <a:r>
              <a:rPr lang="en-US" sz="2000" dirty="0">
                <a:latin typeface="Comic Sans MS" pitchFamily="66" charset="0"/>
              </a:rPr>
              <a:t> &amp; </a:t>
            </a:r>
            <a:r>
              <a:rPr lang="en-US" sz="2000" dirty="0" err="1">
                <a:latin typeface="Comic Sans MS" pitchFamily="66" charset="0"/>
              </a:rPr>
              <a:t>pada</a:t>
            </a:r>
            <a:r>
              <a:rPr lang="en-US" sz="2000" dirty="0">
                <a:latin typeface="Comic Sans MS" pitchFamily="66" charset="0"/>
              </a:rPr>
              <a:t> de- </a:t>
            </a:r>
            <a:r>
              <a:rPr lang="en-US" sz="2000" dirty="0" err="1">
                <a:latin typeface="Comic Sans MS" pitchFamily="66" charset="0"/>
              </a:rPr>
              <a:t>rajat</a:t>
            </a:r>
            <a:r>
              <a:rPr lang="en-US" sz="2000" dirty="0">
                <a:latin typeface="Comic Sans MS" pitchFamily="66" charset="0"/>
              </a:rPr>
              <a:t> </a:t>
            </a:r>
            <a:r>
              <a:rPr lang="en-US" sz="2000" dirty="0" err="1">
                <a:latin typeface="Comic Sans MS" pitchFamily="66" charset="0"/>
              </a:rPr>
              <a:t>tertentu</a:t>
            </a:r>
            <a:r>
              <a:rPr lang="en-US" sz="2000" dirty="0">
                <a:latin typeface="Comic Sans MS" pitchFamily="66" charset="0"/>
              </a:rPr>
              <a:t> </a:t>
            </a:r>
            <a:r>
              <a:rPr lang="en-US" sz="2000" dirty="0" err="1">
                <a:latin typeface="Comic Sans MS" pitchFamily="66" charset="0"/>
              </a:rPr>
              <a:t>tamapak</a:t>
            </a:r>
            <a:r>
              <a:rPr lang="en-US" sz="2000" dirty="0">
                <a:latin typeface="Comic Sans MS" pitchFamily="66" charset="0"/>
              </a:rPr>
              <a:t> ‘</a:t>
            </a:r>
            <a:r>
              <a:rPr lang="en-US" sz="2000" dirty="0" err="1">
                <a:latin typeface="Comic Sans MS" pitchFamily="66" charset="0"/>
              </a:rPr>
              <a:t>ketidakseimbangan</a:t>
            </a:r>
            <a:r>
              <a:rPr lang="en-US" sz="2000" dirty="0">
                <a:latin typeface="Comic Sans MS" pitchFamily="66" charset="0"/>
              </a:rPr>
              <a:t>’</a:t>
            </a:r>
          </a:p>
          <a:p>
            <a:pPr>
              <a:lnSpc>
                <a:spcPct val="80000"/>
              </a:lnSpc>
            </a:pP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p:cNvSpPr>
            <a:spLocks noGrp="1"/>
          </p:cNvSpPr>
          <p:nvPr>
            <p:ph type="ftr" sz="quarter" idx="11"/>
          </p:nvPr>
        </p:nvSpPr>
        <p:spPr/>
        <p:txBody>
          <a:bodyPr/>
          <a:lstStyle/>
          <a:p>
            <a:r>
              <a:rPr lang="en-US"/>
              <a:t>Dra. Sulis Mariyanti, Psi</a:t>
            </a:r>
          </a:p>
        </p:txBody>
      </p:sp>
      <p:sp>
        <p:nvSpPr>
          <p:cNvPr id="55299" name="Rectangle 3"/>
          <p:cNvSpPr>
            <a:spLocks noGrp="1" noChangeArrowheads="1"/>
          </p:cNvSpPr>
          <p:nvPr>
            <p:ph type="body" idx="1"/>
          </p:nvPr>
        </p:nvSpPr>
        <p:spPr>
          <a:xfrm>
            <a:off x="457200" y="1571612"/>
            <a:ext cx="8388350" cy="4676788"/>
          </a:xfrm>
          <a:ln w="3175">
            <a:solidFill>
              <a:schemeClr val="tx1"/>
            </a:solidFill>
          </a:ln>
        </p:spPr>
        <p:txBody>
          <a:bodyPr>
            <a:normAutofit fontScale="92500"/>
          </a:bodyPr>
          <a:lstStyle/>
          <a:p>
            <a:pPr>
              <a:lnSpc>
                <a:spcPct val="90000"/>
              </a:lnSpc>
            </a:pPr>
            <a:r>
              <a:rPr lang="en-US" sz="2400" dirty="0" err="1">
                <a:latin typeface="Comic Sans MS" pitchFamily="66" charset="0"/>
              </a:rPr>
              <a:t>Umumnya</a:t>
            </a:r>
            <a:r>
              <a:rPr lang="en-US" sz="2400" dirty="0">
                <a:latin typeface="Comic Sans MS" pitchFamily="66" charset="0"/>
              </a:rPr>
              <a:t> </a:t>
            </a:r>
            <a:r>
              <a:rPr lang="en-US" sz="2400" dirty="0" err="1">
                <a:latin typeface="Comic Sans MS" pitchFamily="66" charset="0"/>
              </a:rPr>
              <a:t>memiliki</a:t>
            </a:r>
            <a:r>
              <a:rPr lang="en-US" sz="2400" dirty="0">
                <a:latin typeface="Comic Sans MS" pitchFamily="66" charset="0"/>
              </a:rPr>
              <a:t> </a:t>
            </a:r>
            <a:r>
              <a:rPr lang="en-US" sz="2400" dirty="0" err="1">
                <a:latin typeface="Comic Sans MS" pitchFamily="66" charset="0"/>
              </a:rPr>
              <a:t>wawasan</a:t>
            </a:r>
            <a:r>
              <a:rPr lang="en-US" sz="2400" dirty="0">
                <a:latin typeface="Comic Sans MS" pitchFamily="66" charset="0"/>
              </a:rPr>
              <a:t> </a:t>
            </a:r>
            <a:r>
              <a:rPr lang="en-US" sz="2400" dirty="0" err="1">
                <a:latin typeface="Comic Sans MS" pitchFamily="66" charset="0"/>
              </a:rPr>
              <a:t>pribadi</a:t>
            </a:r>
            <a:r>
              <a:rPr lang="en-US" sz="2400" dirty="0">
                <a:latin typeface="Comic Sans MS" pitchFamily="66" charset="0"/>
              </a:rPr>
              <a:t> </a:t>
            </a:r>
            <a:r>
              <a:rPr lang="en-US" sz="2400" dirty="0" err="1">
                <a:latin typeface="Comic Sans MS" pitchFamily="66" charset="0"/>
              </a:rPr>
              <a:t>yg</a:t>
            </a:r>
            <a:r>
              <a:rPr lang="en-US" sz="2400" dirty="0">
                <a:latin typeface="Comic Sans MS" pitchFamily="66" charset="0"/>
              </a:rPr>
              <a:t> </a:t>
            </a:r>
            <a:r>
              <a:rPr lang="en-US" sz="2400" dirty="0" err="1">
                <a:latin typeface="Comic Sans MS" pitchFamily="66" charset="0"/>
              </a:rPr>
              <a:t>lebih</a:t>
            </a:r>
            <a:r>
              <a:rPr lang="en-US" sz="2400" dirty="0">
                <a:latin typeface="Comic Sans MS" pitchFamily="66" charset="0"/>
              </a:rPr>
              <a:t> </a:t>
            </a:r>
            <a:r>
              <a:rPr lang="en-US" sz="2400" dirty="0" err="1">
                <a:latin typeface="Comic Sans MS" pitchFamily="66" charset="0"/>
              </a:rPr>
              <a:t>luas</a:t>
            </a:r>
            <a:endParaRPr lang="en-US" sz="2400" dirty="0">
              <a:latin typeface="Comic Sans MS" pitchFamily="66" charset="0"/>
            </a:endParaRPr>
          </a:p>
          <a:p>
            <a:pPr>
              <a:lnSpc>
                <a:spcPct val="90000"/>
              </a:lnSpc>
            </a:pPr>
            <a:r>
              <a:rPr lang="en-US" sz="2400" dirty="0" err="1">
                <a:latin typeface="Comic Sans MS" pitchFamily="66" charset="0"/>
              </a:rPr>
              <a:t>Lebih</a:t>
            </a:r>
            <a:r>
              <a:rPr lang="en-US" sz="2400" dirty="0">
                <a:latin typeface="Comic Sans MS" pitchFamily="66" charset="0"/>
              </a:rPr>
              <a:t> independent </a:t>
            </a:r>
            <a:r>
              <a:rPr lang="en-US" sz="2400" dirty="0" err="1">
                <a:latin typeface="Comic Sans MS" pitchFamily="66" charset="0"/>
              </a:rPr>
              <a:t>dalam</a:t>
            </a:r>
            <a:r>
              <a:rPr lang="en-US" sz="2400" dirty="0">
                <a:latin typeface="Comic Sans MS" pitchFamily="66" charset="0"/>
              </a:rPr>
              <a:t> </a:t>
            </a:r>
            <a:r>
              <a:rPr lang="en-US" sz="2400" dirty="0" err="1">
                <a:latin typeface="Comic Sans MS" pitchFamily="66" charset="0"/>
              </a:rPr>
              <a:t>penilaian</a:t>
            </a:r>
            <a:endParaRPr lang="en-US" sz="2400" dirty="0">
              <a:latin typeface="Comic Sans MS" pitchFamily="66" charset="0"/>
            </a:endParaRPr>
          </a:p>
          <a:p>
            <a:pPr>
              <a:lnSpc>
                <a:spcPct val="90000"/>
              </a:lnSpc>
            </a:pPr>
            <a:r>
              <a:rPr lang="en-US" sz="2400" dirty="0" err="1">
                <a:latin typeface="Comic Sans MS" pitchFamily="66" charset="0"/>
              </a:rPr>
              <a:t>Lebih</a:t>
            </a:r>
            <a:r>
              <a:rPr lang="en-US" sz="2400" dirty="0">
                <a:latin typeface="Comic Sans MS" pitchFamily="66" charset="0"/>
              </a:rPr>
              <a:t> ‘self assertive’ </a:t>
            </a:r>
            <a:r>
              <a:rPr lang="en-US" sz="2400" dirty="0" err="1">
                <a:latin typeface="Comic Sans MS" pitchFamily="66" charset="0"/>
              </a:rPr>
              <a:t>dan</a:t>
            </a:r>
            <a:r>
              <a:rPr lang="en-US" sz="2400" dirty="0">
                <a:latin typeface="Comic Sans MS" pitchFamily="66" charset="0"/>
              </a:rPr>
              <a:t> </a:t>
            </a:r>
            <a:r>
              <a:rPr lang="en-US" sz="2400" dirty="0" err="1">
                <a:latin typeface="Comic Sans MS" pitchFamily="66" charset="0"/>
              </a:rPr>
              <a:t>dominan</a:t>
            </a:r>
            <a:endParaRPr lang="en-US" sz="2400" dirty="0">
              <a:latin typeface="Comic Sans MS" pitchFamily="66" charset="0"/>
            </a:endParaRPr>
          </a:p>
          <a:p>
            <a:pPr>
              <a:lnSpc>
                <a:spcPct val="90000"/>
              </a:lnSpc>
            </a:pPr>
            <a:r>
              <a:rPr lang="en-US" sz="2400" dirty="0" err="1">
                <a:latin typeface="Comic Sans MS" pitchFamily="66" charset="0"/>
              </a:rPr>
              <a:t>Tidak</a:t>
            </a:r>
            <a:r>
              <a:rPr lang="en-US" sz="2400" dirty="0">
                <a:latin typeface="Comic Sans MS" pitchFamily="66" charset="0"/>
              </a:rPr>
              <a:t> </a:t>
            </a:r>
            <a:r>
              <a:rPr lang="en-US" sz="2400" dirty="0" err="1">
                <a:latin typeface="Comic Sans MS" pitchFamily="66" charset="0"/>
              </a:rPr>
              <a:t>mau</a:t>
            </a:r>
            <a:r>
              <a:rPr lang="en-US" sz="2400" dirty="0">
                <a:latin typeface="Comic Sans MS" pitchFamily="66" charset="0"/>
              </a:rPr>
              <a:t> </a:t>
            </a:r>
            <a:r>
              <a:rPr lang="en-US" sz="2400" dirty="0" err="1">
                <a:latin typeface="Comic Sans MS" pitchFamily="66" charset="0"/>
              </a:rPr>
              <a:t>membatasi</a:t>
            </a:r>
            <a:r>
              <a:rPr lang="en-US" sz="2400" dirty="0">
                <a:latin typeface="Comic Sans MS" pitchFamily="66" charset="0"/>
              </a:rPr>
              <a:t> </a:t>
            </a:r>
            <a:r>
              <a:rPr lang="en-US" sz="2400" dirty="0" err="1">
                <a:latin typeface="Comic Sans MS" pitchFamily="66" charset="0"/>
              </a:rPr>
              <a:t>diri</a:t>
            </a:r>
            <a:r>
              <a:rPr lang="en-US" sz="2400" dirty="0">
                <a:latin typeface="Comic Sans MS" pitchFamily="66" charset="0"/>
              </a:rPr>
              <a:t> </a:t>
            </a:r>
            <a:r>
              <a:rPr lang="en-US" sz="2400" dirty="0" err="1">
                <a:latin typeface="Comic Sans MS" pitchFamily="66" charset="0"/>
              </a:rPr>
              <a:t>sebagai</a:t>
            </a:r>
            <a:r>
              <a:rPr lang="en-US" sz="2400" dirty="0">
                <a:latin typeface="Comic Sans MS" pitchFamily="66" charset="0"/>
              </a:rPr>
              <a:t> </a:t>
            </a:r>
            <a:r>
              <a:rPr lang="en-US" sz="2400" dirty="0" err="1">
                <a:latin typeface="Comic Sans MS" pitchFamily="66" charset="0"/>
              </a:rPr>
              <a:t>usaha</a:t>
            </a:r>
            <a:r>
              <a:rPr lang="en-US" sz="2400" dirty="0">
                <a:latin typeface="Comic Sans MS" pitchFamily="66" charset="0"/>
              </a:rPr>
              <a:t> </a:t>
            </a:r>
            <a:r>
              <a:rPr lang="en-US" sz="2400" dirty="0" err="1">
                <a:latin typeface="Comic Sans MS" pitchFamily="66" charset="0"/>
              </a:rPr>
              <a:t>untuk</a:t>
            </a:r>
            <a:r>
              <a:rPr lang="en-US" sz="2400" dirty="0">
                <a:latin typeface="Comic Sans MS" pitchFamily="66" charset="0"/>
              </a:rPr>
              <a:t> </a:t>
            </a:r>
            <a:r>
              <a:rPr lang="en-US" sz="2400" dirty="0" err="1">
                <a:latin typeface="Comic Sans MS" pitchFamily="66" charset="0"/>
              </a:rPr>
              <a:t>berpikir</a:t>
            </a:r>
            <a:r>
              <a:rPr lang="en-US" sz="2400" dirty="0">
                <a:latin typeface="Comic Sans MS" pitchFamily="66" charset="0"/>
              </a:rPr>
              <a:t> ‘</a:t>
            </a:r>
            <a:r>
              <a:rPr lang="en-US" sz="2400" dirty="0" err="1">
                <a:latin typeface="Comic Sans MS" pitchFamily="66" charset="0"/>
              </a:rPr>
              <a:t>impulsif</a:t>
            </a:r>
            <a:r>
              <a:rPr lang="en-US" sz="2400" dirty="0">
                <a:latin typeface="Comic Sans MS" pitchFamily="66" charset="0"/>
              </a:rPr>
              <a:t>’</a:t>
            </a:r>
          </a:p>
          <a:p>
            <a:pPr>
              <a:lnSpc>
                <a:spcPct val="90000"/>
              </a:lnSpc>
            </a:pPr>
            <a:endParaRPr lang="en-US" sz="2400" dirty="0">
              <a:latin typeface="Comic Sans MS" pitchFamily="66" charset="0"/>
            </a:endParaRPr>
          </a:p>
          <a:p>
            <a:pPr>
              <a:lnSpc>
                <a:spcPct val="90000"/>
              </a:lnSpc>
              <a:buFont typeface="Wingdings" pitchFamily="2" charset="2"/>
              <a:buChar char="q"/>
            </a:pPr>
            <a:r>
              <a:rPr lang="en-US" sz="2400" dirty="0" err="1">
                <a:latin typeface="Comic Sans MS" pitchFamily="66" charset="0"/>
              </a:rPr>
              <a:t>Menurut</a:t>
            </a:r>
            <a:r>
              <a:rPr lang="en-US" sz="2400" dirty="0">
                <a:latin typeface="Comic Sans MS" pitchFamily="66" charset="0"/>
              </a:rPr>
              <a:t> WELSH (1975) </a:t>
            </a:r>
            <a:r>
              <a:rPr lang="en-US" sz="2400" dirty="0" err="1">
                <a:latin typeface="Comic Sans MS" pitchFamily="66" charset="0"/>
              </a:rPr>
              <a:t>bahwa</a:t>
            </a:r>
            <a:r>
              <a:rPr lang="en-US" sz="2400" dirty="0">
                <a:latin typeface="Comic Sans MS" pitchFamily="66" charset="0"/>
              </a:rPr>
              <a:t> </a:t>
            </a:r>
            <a:r>
              <a:rPr lang="en-US" sz="2400" dirty="0" err="1">
                <a:latin typeface="Comic Sans MS" pitchFamily="66" charset="0"/>
              </a:rPr>
              <a:t>pemikir</a:t>
            </a:r>
            <a:r>
              <a:rPr lang="en-US" sz="2400" dirty="0">
                <a:latin typeface="Comic Sans MS" pitchFamily="66" charset="0"/>
              </a:rPr>
              <a:t> </a:t>
            </a:r>
            <a:r>
              <a:rPr lang="en-US" sz="2400" dirty="0" err="1">
                <a:latin typeface="Comic Sans MS" pitchFamily="66" charset="0"/>
              </a:rPr>
              <a:t>kreatif</a:t>
            </a:r>
            <a:r>
              <a:rPr lang="en-US" sz="2400" dirty="0">
                <a:latin typeface="Comic Sans MS" pitchFamily="66" charset="0"/>
              </a:rPr>
              <a:t> </a:t>
            </a:r>
          </a:p>
          <a:p>
            <a:pPr>
              <a:lnSpc>
                <a:spcPct val="90000"/>
              </a:lnSpc>
            </a:pPr>
            <a:r>
              <a:rPr lang="en-US" sz="2400" dirty="0" err="1">
                <a:latin typeface="Comic Sans MS" pitchFamily="66" charset="0"/>
              </a:rPr>
              <a:t>Memiliki</a:t>
            </a:r>
            <a:r>
              <a:rPr lang="en-US" sz="2400" dirty="0">
                <a:latin typeface="Comic Sans MS" pitchFamily="66" charset="0"/>
              </a:rPr>
              <a:t> ORIGENCE </a:t>
            </a:r>
            <a:r>
              <a:rPr lang="en-US" sz="2400" dirty="0" err="1">
                <a:latin typeface="Comic Sans MS" pitchFamily="66" charset="0"/>
              </a:rPr>
              <a:t>yg</a:t>
            </a:r>
            <a:r>
              <a:rPr lang="en-US" sz="2400" dirty="0">
                <a:latin typeface="Comic Sans MS" pitchFamily="66" charset="0"/>
              </a:rPr>
              <a:t> </a:t>
            </a:r>
            <a:r>
              <a:rPr lang="en-US" sz="2400" dirty="0" err="1">
                <a:latin typeface="Comic Sans MS" pitchFamily="66" charset="0"/>
              </a:rPr>
              <a:t>tinggi</a:t>
            </a:r>
            <a:endParaRPr lang="en-US" sz="2400" dirty="0">
              <a:latin typeface="Comic Sans MS" pitchFamily="66" charset="0"/>
            </a:endParaRPr>
          </a:p>
          <a:p>
            <a:pPr>
              <a:lnSpc>
                <a:spcPct val="90000"/>
              </a:lnSpc>
            </a:pPr>
            <a:r>
              <a:rPr lang="en-US" sz="2400" dirty="0" err="1">
                <a:latin typeface="Comic Sans MS" pitchFamily="66" charset="0"/>
              </a:rPr>
              <a:t>Menghindari</a:t>
            </a:r>
            <a:r>
              <a:rPr lang="en-US" sz="2400" dirty="0">
                <a:latin typeface="Comic Sans MS" pitchFamily="66" charset="0"/>
              </a:rPr>
              <a:t> </a:t>
            </a:r>
            <a:r>
              <a:rPr lang="en-US" sz="2400" dirty="0" err="1">
                <a:latin typeface="Comic Sans MS" pitchFamily="66" charset="0"/>
              </a:rPr>
              <a:t>pendekatan</a:t>
            </a:r>
            <a:r>
              <a:rPr lang="en-US" sz="2400" dirty="0">
                <a:latin typeface="Comic Sans MS" pitchFamily="66" charset="0"/>
              </a:rPr>
              <a:t> </a:t>
            </a:r>
            <a:r>
              <a:rPr lang="en-US" sz="2400" dirty="0" err="1">
                <a:latin typeface="Comic Sans MS" pitchFamily="66" charset="0"/>
              </a:rPr>
              <a:t>konvensional</a:t>
            </a:r>
            <a:endParaRPr lang="en-US" sz="2400" dirty="0">
              <a:latin typeface="Comic Sans MS" pitchFamily="66" charset="0"/>
            </a:endParaRPr>
          </a:p>
          <a:p>
            <a:pPr>
              <a:lnSpc>
                <a:spcPct val="90000"/>
              </a:lnSpc>
            </a:pPr>
            <a:r>
              <a:rPr lang="en-US" sz="2400" dirty="0" err="1">
                <a:latin typeface="Comic Sans MS" pitchFamily="66" charset="0"/>
              </a:rPr>
              <a:t>Memilih</a:t>
            </a:r>
            <a:r>
              <a:rPr lang="en-US" sz="2400" dirty="0">
                <a:latin typeface="Comic Sans MS" pitchFamily="66" charset="0"/>
              </a:rPr>
              <a:t> </a:t>
            </a:r>
            <a:r>
              <a:rPr lang="en-US" sz="2400" dirty="0" err="1">
                <a:latin typeface="Comic Sans MS" pitchFamily="66" charset="0"/>
              </a:rPr>
              <a:t>cara</a:t>
            </a:r>
            <a:r>
              <a:rPr lang="en-US" sz="2400" dirty="0">
                <a:latin typeface="Comic Sans MS" pitchFamily="66" charset="0"/>
              </a:rPr>
              <a:t> </a:t>
            </a:r>
            <a:r>
              <a:rPr lang="en-US" sz="2400" dirty="0" err="1">
                <a:latin typeface="Comic Sans MS" pitchFamily="66" charset="0"/>
              </a:rPr>
              <a:t>sendiri</a:t>
            </a:r>
            <a:r>
              <a:rPr lang="en-US" sz="2400" dirty="0">
                <a:latin typeface="Comic Sans MS" pitchFamily="66" charset="0"/>
              </a:rPr>
              <a:t> </a:t>
            </a:r>
            <a:r>
              <a:rPr lang="en-US" sz="2400" dirty="0" err="1">
                <a:latin typeface="Comic Sans MS" pitchFamily="66" charset="0"/>
              </a:rPr>
              <a:t>walaupun</a:t>
            </a:r>
            <a:r>
              <a:rPr lang="en-US" sz="2400" dirty="0">
                <a:latin typeface="Comic Sans MS" pitchFamily="66" charset="0"/>
              </a:rPr>
              <a:t> </a:t>
            </a:r>
            <a:r>
              <a:rPr lang="en-US" sz="2400" dirty="0" err="1">
                <a:latin typeface="Comic Sans MS" pitchFamily="66" charset="0"/>
              </a:rPr>
              <a:t>tidak</a:t>
            </a:r>
            <a:r>
              <a:rPr lang="en-US" sz="2400" dirty="0">
                <a:latin typeface="Comic Sans MS" pitchFamily="66" charset="0"/>
              </a:rPr>
              <a:t> </a:t>
            </a:r>
            <a:r>
              <a:rPr lang="en-US" sz="2400" dirty="0" err="1">
                <a:latin typeface="Comic Sans MS" pitchFamily="66" charset="0"/>
              </a:rPr>
              <a:t>populer</a:t>
            </a:r>
            <a:r>
              <a:rPr lang="en-US" sz="2400" dirty="0">
                <a:latin typeface="Comic Sans MS" pitchFamily="66" charset="0"/>
              </a:rPr>
              <a:t> / </a:t>
            </a:r>
            <a:r>
              <a:rPr lang="en-US" sz="2400" dirty="0" err="1">
                <a:latin typeface="Comic Sans MS" pitchFamily="66" charset="0"/>
              </a:rPr>
              <a:t>tdk</a:t>
            </a:r>
            <a:r>
              <a:rPr lang="en-US" sz="2400" dirty="0">
                <a:latin typeface="Comic Sans MS" pitchFamily="66" charset="0"/>
              </a:rPr>
              <a:t> </a:t>
            </a:r>
            <a:r>
              <a:rPr lang="en-US" sz="2400" dirty="0" err="1">
                <a:latin typeface="Comic Sans MS" pitchFamily="66" charset="0"/>
              </a:rPr>
              <a:t>ssuai</a:t>
            </a:r>
            <a:r>
              <a:rPr lang="en-US" sz="2400" dirty="0">
                <a:latin typeface="Comic Sans MS" pitchFamily="66" charset="0"/>
              </a:rPr>
              <a:t> </a:t>
            </a:r>
            <a:r>
              <a:rPr lang="en-US" sz="2400" dirty="0" err="1">
                <a:latin typeface="Comic Sans MS" pitchFamily="66" charset="0"/>
              </a:rPr>
              <a:t>dng</a:t>
            </a:r>
            <a:r>
              <a:rPr lang="en-US" sz="2400" dirty="0">
                <a:latin typeface="Comic Sans MS" pitchFamily="66" charset="0"/>
              </a:rPr>
              <a:t> </a:t>
            </a:r>
            <a:r>
              <a:rPr lang="en-US" sz="2400" dirty="0" err="1">
                <a:latin typeface="Comic Sans MS" pitchFamily="66" charset="0"/>
              </a:rPr>
              <a:t>kebiasaan</a:t>
            </a:r>
            <a:r>
              <a:rPr lang="en-US" sz="2400" dirty="0">
                <a:latin typeface="Comic Sans MS" pitchFamily="66" charset="0"/>
              </a:rPr>
              <a:t> &amp; </a:t>
            </a:r>
            <a:r>
              <a:rPr lang="en-US" sz="2400" dirty="0" err="1">
                <a:latin typeface="Comic Sans MS" pitchFamily="66" charset="0"/>
              </a:rPr>
              <a:t>melawan</a:t>
            </a:r>
            <a:r>
              <a:rPr lang="en-US" sz="2400" dirty="0">
                <a:latin typeface="Comic Sans MS" pitchFamily="66" charset="0"/>
              </a:rPr>
              <a:t> </a:t>
            </a:r>
            <a:r>
              <a:rPr lang="en-US" sz="2400" dirty="0" err="1">
                <a:latin typeface="Comic Sans MS" pitchFamily="66" charset="0"/>
              </a:rPr>
              <a:t>arus</a:t>
            </a:r>
            <a:endParaRPr lang="en-US" sz="2400" dirty="0">
              <a:latin typeface="Comic Sans MS" pitchFamily="66" charset="0"/>
            </a:endParaRPr>
          </a:p>
          <a:p>
            <a:pPr>
              <a:lnSpc>
                <a:spcPct val="90000"/>
              </a:lnSpc>
            </a:pPr>
            <a:r>
              <a:rPr lang="en-US" sz="2400" dirty="0">
                <a:latin typeface="Comic Sans MS" pitchFamily="66" charset="0"/>
              </a:rPr>
              <a:t> </a:t>
            </a:r>
            <a:r>
              <a:rPr lang="en-US" sz="2400" dirty="0" err="1">
                <a:latin typeface="Comic Sans MS" pitchFamily="66" charset="0"/>
              </a:rPr>
              <a:t>Biasanya</a:t>
            </a:r>
            <a:r>
              <a:rPr lang="en-US" sz="2400" dirty="0">
                <a:latin typeface="Comic Sans MS" pitchFamily="66" charset="0"/>
              </a:rPr>
              <a:t> </a:t>
            </a:r>
            <a:r>
              <a:rPr lang="en-US" sz="2400" dirty="0" err="1">
                <a:latin typeface="Comic Sans MS" pitchFamily="66" charset="0"/>
              </a:rPr>
              <a:t>berminat</a:t>
            </a:r>
            <a:r>
              <a:rPr lang="en-US" sz="2400" dirty="0">
                <a:latin typeface="Comic Sans MS" pitchFamily="66" charset="0"/>
              </a:rPr>
              <a:t> </a:t>
            </a:r>
            <a:r>
              <a:rPr lang="en-US" sz="2400" dirty="0" err="1">
                <a:latin typeface="Comic Sans MS" pitchFamily="66" charset="0"/>
              </a:rPr>
              <a:t>pada</a:t>
            </a:r>
            <a:r>
              <a:rPr lang="en-US" sz="2400" dirty="0">
                <a:latin typeface="Comic Sans MS" pitchFamily="66" charset="0"/>
              </a:rPr>
              <a:t> </a:t>
            </a:r>
            <a:r>
              <a:rPr lang="en-US" sz="2400" dirty="0" err="1">
                <a:latin typeface="Comic Sans MS" pitchFamily="66" charset="0"/>
              </a:rPr>
              <a:t>bidang</a:t>
            </a:r>
            <a:r>
              <a:rPr lang="en-US" sz="2400" dirty="0">
                <a:latin typeface="Comic Sans MS" pitchFamily="66" charset="0"/>
              </a:rPr>
              <a:t> </a:t>
            </a:r>
            <a:r>
              <a:rPr lang="en-US" sz="2400" dirty="0" err="1">
                <a:latin typeface="Comic Sans MS" pitchFamily="66" charset="0"/>
              </a:rPr>
              <a:t>artistik,ilmu</a:t>
            </a:r>
            <a:r>
              <a:rPr lang="en-US" sz="2400" dirty="0">
                <a:latin typeface="Comic Sans MS" pitchFamily="66" charset="0"/>
              </a:rPr>
              <a:t> &amp; </a:t>
            </a:r>
            <a:r>
              <a:rPr lang="en-US" sz="2400" dirty="0" err="1">
                <a:latin typeface="Comic Sans MS" pitchFamily="66" charset="0"/>
              </a:rPr>
              <a:t>estetika</a:t>
            </a:r>
            <a:r>
              <a:rPr lang="en-US" sz="2400" dirty="0">
                <a:latin typeface="Comic Sans MS" pitchFamily="66" charset="0"/>
              </a:rPr>
              <a:t> </a:t>
            </a:r>
            <a:r>
              <a:rPr lang="en-US" sz="2400" dirty="0" err="1">
                <a:latin typeface="Comic Sans MS" pitchFamily="66" charset="0"/>
              </a:rPr>
              <a:t>yg</a:t>
            </a:r>
            <a:r>
              <a:rPr lang="en-US" sz="2400" dirty="0">
                <a:latin typeface="Comic Sans MS" pitchFamily="66" charset="0"/>
              </a:rPr>
              <a:t> </a:t>
            </a:r>
            <a:r>
              <a:rPr lang="en-US" sz="2400" dirty="0" err="1">
                <a:latin typeface="Comic Sans MS" pitchFamily="66" charset="0"/>
              </a:rPr>
              <a:t>lbh</a:t>
            </a:r>
            <a:r>
              <a:rPr lang="en-US" sz="2400" dirty="0">
                <a:latin typeface="Comic Sans MS" pitchFamily="66" charset="0"/>
              </a:rPr>
              <a:t> </a:t>
            </a:r>
            <a:r>
              <a:rPr lang="en-US" sz="2400" dirty="0" err="1">
                <a:latin typeface="Comic Sans MS" pitchFamily="66" charset="0"/>
              </a:rPr>
              <a:t>memungkinkan</a:t>
            </a:r>
            <a:r>
              <a:rPr lang="en-US" sz="2400" dirty="0">
                <a:latin typeface="Comic Sans MS" pitchFamily="66" charset="0"/>
              </a:rPr>
              <a:t> </a:t>
            </a:r>
            <a:r>
              <a:rPr lang="en-US" sz="2400" dirty="0" err="1">
                <a:latin typeface="Comic Sans MS" pitchFamily="66" charset="0"/>
              </a:rPr>
              <a:t>untuk</a:t>
            </a:r>
            <a:r>
              <a:rPr lang="en-US" sz="2400" dirty="0">
                <a:latin typeface="Comic Sans MS" pitchFamily="66" charset="0"/>
              </a:rPr>
              <a:t> </a:t>
            </a:r>
            <a:r>
              <a:rPr lang="en-US" sz="2400" dirty="0" err="1">
                <a:latin typeface="Comic Sans MS" pitchFamily="66" charset="0"/>
              </a:rPr>
              <a:t>berekspresi</a:t>
            </a:r>
            <a:r>
              <a:rPr lang="en-US" sz="2400" dirty="0">
                <a:latin typeface="Comic Sans MS" pitchFamily="66" charset="0"/>
              </a:rPr>
              <a:t> </a:t>
            </a:r>
            <a:r>
              <a:rPr lang="en-US" sz="2400" dirty="0" err="1">
                <a:latin typeface="Comic Sans MS" pitchFamily="66" charset="0"/>
              </a:rPr>
              <a:t>secara</a:t>
            </a:r>
            <a:r>
              <a:rPr lang="en-US" sz="2400" dirty="0">
                <a:latin typeface="Comic Sans MS" pitchFamily="66" charset="0"/>
              </a:rPr>
              <a:t> individual </a:t>
            </a:r>
          </a:p>
          <a:p>
            <a:pPr>
              <a:lnSpc>
                <a:spcPct val="90000"/>
              </a:lnSpc>
            </a:pPr>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2014</TotalTime>
  <Words>509</Words>
  <Application>Microsoft Office PowerPoint</Application>
  <PresentationFormat>On-screen Show (4:3)</PresentationFormat>
  <Paragraphs>62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SELLING THE IDEA Oleh : Sulis Mariyanti</vt:lpstr>
      <vt:lpstr>GAME</vt:lpstr>
      <vt:lpstr>TUJUAN</vt:lpstr>
      <vt:lpstr>DISKUSI</vt:lpstr>
      <vt:lpstr>PEMBAHASAN</vt:lpstr>
      <vt:lpstr>CREATIVE THINKING</vt:lpstr>
      <vt:lpstr>PROSES BERPIKIR KREATIF</vt:lpstr>
      <vt:lpstr>GAMBARAN PEMIKIR KREATIF</vt:lpstr>
      <vt:lpstr>Slide 9</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SELLING THE IDEA Oleh : Sulis Mariyanti</dc:title>
  <dc:creator>Jack</dc:creator>
  <cp:lastModifiedBy>anin</cp:lastModifiedBy>
  <cp:revision>14</cp:revision>
  <dcterms:created xsi:type="dcterms:W3CDTF">2013-04-16T04:50:46Z</dcterms:created>
  <dcterms:modified xsi:type="dcterms:W3CDTF">2014-07-11T09:46:38Z</dcterms:modified>
</cp:coreProperties>
</file>