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24"/>
  </p:notesMasterIdLst>
  <p:sldIdLst>
    <p:sldId id="306" r:id="rId2"/>
    <p:sldId id="305" r:id="rId3"/>
    <p:sldId id="312" r:id="rId4"/>
    <p:sldId id="313" r:id="rId5"/>
    <p:sldId id="323" r:id="rId6"/>
    <p:sldId id="314" r:id="rId7"/>
    <p:sldId id="315" r:id="rId8"/>
    <p:sldId id="316" r:id="rId9"/>
    <p:sldId id="317" r:id="rId10"/>
    <p:sldId id="324" r:id="rId11"/>
    <p:sldId id="318" r:id="rId12"/>
    <p:sldId id="319" r:id="rId13"/>
    <p:sldId id="321" r:id="rId14"/>
    <p:sldId id="322" r:id="rId15"/>
    <p:sldId id="320" r:id="rId16"/>
    <p:sldId id="272" r:id="rId17"/>
    <p:sldId id="275" r:id="rId18"/>
    <p:sldId id="276" r:id="rId19"/>
    <p:sldId id="309" r:id="rId20"/>
    <p:sldId id="310" r:id="rId21"/>
    <p:sldId id="277" r:id="rId22"/>
    <p:sldId id="281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E4BEDC"/>
    <a:srgbClr val="B54B9E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510" autoAdjust="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11CBDEA-611F-4AF6-8B47-4FEA6A763C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96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432AB8C-298B-4C4B-9336-A179EDE89826}" type="slidenum">
              <a:rPr lang="id-ID" smtClean="0">
                <a:solidFill>
                  <a:srgbClr val="000000"/>
                </a:solidFill>
              </a:rPr>
              <a:pPr/>
              <a:t>2</a:t>
            </a:fld>
            <a:endParaRPr lang="id-ID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95C6-7791-448A-92F9-4B3F90319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9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7B6D-7E45-43D7-99B5-62B9615E77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2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BF5B-4E64-4016-B571-7059BC0BB5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10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29622E4-B9C0-496F-B3DA-BA7E24A0C02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22B6-20B2-441C-9937-C4838FA55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04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9EC4-B1D2-4243-B58D-C75D93ABA3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21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707C-08E1-4220-A8AD-2941D98BF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86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64FB-1745-49EE-BD9B-23A712659C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8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6381-BDD8-4BA4-9F6E-C7C235D84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5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B2EA9-EB3F-4700-ACF2-706AFE8746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57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F7A9-440B-44DC-89BA-0AFA268C03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2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FB95D-746D-4B53-968F-AEE94A4BF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2AED4-F748-40A1-8E8D-A4D1DC9B0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03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76200" y="17463"/>
            <a:ext cx="9144000" cy="684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3505200" y="3470982"/>
            <a:ext cx="56388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dirty="0" err="1" smtClean="0">
                <a:solidFill>
                  <a:srgbClr val="FFFFFF"/>
                </a:solidFill>
              </a:rPr>
              <a:t>Faktor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</a:rPr>
              <a:t>situasional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</a:rPr>
              <a:t>dan</a:t>
            </a:r>
            <a:r>
              <a:rPr lang="en-US" b="1" dirty="0" smtClean="0">
                <a:solidFill>
                  <a:srgbClr val="FFFFFF"/>
                </a:solidFill>
              </a:rPr>
              <a:t> personal yang </a:t>
            </a:r>
            <a:r>
              <a:rPr lang="en-US" b="1" dirty="0" err="1" smtClean="0">
                <a:solidFill>
                  <a:srgbClr val="FFFFFF"/>
                </a:solidFill>
              </a:rPr>
              <a:t>mempengaruhi</a:t>
            </a:r>
            <a:r>
              <a:rPr lang="en-US" b="1" dirty="0" smtClean="0">
                <a:solidFill>
                  <a:srgbClr val="FFFFFF"/>
                </a:solidFill>
              </a:rPr>
              <a:t> , </a:t>
            </a:r>
            <a:r>
              <a:rPr lang="en-US" b="1" dirty="0" err="1" smtClean="0">
                <a:solidFill>
                  <a:srgbClr val="FFFFFF"/>
                </a:solidFill>
              </a:rPr>
              <a:t>pembentukan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</a:rPr>
              <a:t>kesan</a:t>
            </a:r>
            <a:r>
              <a:rPr lang="en-US" b="1" dirty="0" smtClean="0">
                <a:solidFill>
                  <a:srgbClr val="FFFFFF"/>
                </a:solidFill>
              </a:rPr>
              <a:t>, </a:t>
            </a:r>
            <a:r>
              <a:rPr lang="en-US" b="1" dirty="0" err="1" smtClean="0">
                <a:solidFill>
                  <a:srgbClr val="FFFFFF"/>
                </a:solidFill>
              </a:rPr>
              <a:t>konsep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</a:rPr>
              <a:t>diri</a:t>
            </a:r>
            <a:endParaRPr lang="en-US" b="1" dirty="0" smtClean="0">
              <a:solidFill>
                <a:srgbClr val="FFFFFF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rgbClr val="FFFFFF"/>
                </a:solidFill>
              </a:rPr>
              <a:t>PERTEMUAN </a:t>
            </a:r>
            <a:r>
              <a:rPr lang="id-ID" b="1" dirty="0" smtClean="0">
                <a:solidFill>
                  <a:srgbClr val="FFFFFF"/>
                </a:solidFill>
              </a:rPr>
              <a:t> </a:t>
            </a:r>
            <a:r>
              <a:rPr lang="id-ID" b="1" dirty="0">
                <a:solidFill>
                  <a:srgbClr val="FFFFFF"/>
                </a:solidFill>
              </a:rPr>
              <a:t>ke </a:t>
            </a:r>
            <a:r>
              <a:rPr lang="en-US" b="1" dirty="0" smtClean="0">
                <a:solidFill>
                  <a:srgbClr val="FFFFFF"/>
                </a:solidFill>
              </a:rPr>
              <a:t>5</a:t>
            </a:r>
            <a:endParaRPr lang="en-US" b="1" dirty="0">
              <a:solidFill>
                <a:srgbClr val="FFFFFF"/>
              </a:solidFill>
            </a:endParaRPr>
          </a:p>
          <a:p>
            <a:pPr algn="ctr" eaLnBrk="1" hangingPunct="1"/>
            <a:r>
              <a:rPr lang="id-ID" b="1" dirty="0">
                <a:solidFill>
                  <a:srgbClr val="FFFFFF"/>
                </a:solidFill>
              </a:rPr>
              <a:t>Dra SAFITRI M M.Si</a:t>
            </a:r>
          </a:p>
          <a:p>
            <a:pPr algn="ctr" eaLnBrk="1" hangingPunct="1"/>
            <a:r>
              <a:rPr lang="en-US" b="1" dirty="0">
                <a:solidFill>
                  <a:srgbClr val="FFFFFF"/>
                </a:solidFill>
              </a:rPr>
              <a:t>FAKULTAS</a:t>
            </a:r>
            <a:r>
              <a:rPr lang="id-ID" b="1" dirty="0">
                <a:solidFill>
                  <a:srgbClr val="FFFFFF"/>
                </a:solidFill>
              </a:rPr>
              <a:t> PSIKOLOGI</a:t>
            </a:r>
            <a:endParaRPr lang="en-US" b="1" dirty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1953"/>
            <a:ext cx="2971800" cy="20708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76600" y="1293037"/>
            <a:ext cx="5593198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err="1"/>
              <a:t>Sistem</a:t>
            </a:r>
            <a:r>
              <a:rPr lang="en-US" sz="4800" dirty="0"/>
              <a:t> </a:t>
            </a:r>
            <a:r>
              <a:rPr lang="en-US" sz="4800" dirty="0" err="1"/>
              <a:t>Komunikasi</a:t>
            </a:r>
            <a:r>
              <a:rPr lang="en-US" sz="4800" dirty="0"/>
              <a:t> </a:t>
            </a:r>
            <a:endParaRPr lang="en-US" sz="4800" dirty="0" smtClean="0"/>
          </a:p>
          <a:p>
            <a:pPr algn="ctr"/>
            <a:r>
              <a:rPr lang="en-US" sz="4800" dirty="0" smtClean="0"/>
              <a:t>Interpersonal</a:t>
            </a:r>
            <a:r>
              <a:rPr lang="id-ID" sz="4800" dirty="0" smtClean="0">
                <a:solidFill>
                  <a:srgbClr val="FF0000"/>
                </a:solidFill>
              </a:rPr>
              <a:t> </a:t>
            </a:r>
            <a:endParaRPr lang="id-ID" sz="4800" dirty="0">
              <a:solidFill>
                <a:srgbClr val="FF0000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7185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Proses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 Impression Management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Kecermatan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interpersonal </a:t>
            </a:r>
            <a:r>
              <a:rPr lang="en-US" dirty="0" err="1"/>
              <a:t>dimudahkan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petunjuk-petunjuk</a:t>
            </a:r>
            <a:r>
              <a:rPr lang="en-US" dirty="0"/>
              <a:t> verbal </a:t>
            </a:r>
            <a:r>
              <a:rPr lang="en-US" dirty="0" err="1"/>
              <a:t>dan</a:t>
            </a:r>
            <a:r>
              <a:rPr lang="en-US" dirty="0"/>
              <a:t> non verbal,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dipersulit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/>
              <a:t>personal </a:t>
            </a:r>
            <a:r>
              <a:rPr lang="en-US" dirty="0" err="1"/>
              <a:t>penangkap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persona stimuli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petunjuk-petunjuk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kesan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 smtClean="0"/>
              <a:t>penangkap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Erving </a:t>
            </a:r>
            <a:r>
              <a:rPr lang="en-US" dirty="0" err="1"/>
              <a:t>Goffman</a:t>
            </a:r>
            <a:r>
              <a:rPr lang="en-US" dirty="0"/>
              <a:t> 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6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mtClean="0"/>
              <a:t>Daya Tarik Fisik</a:t>
            </a:r>
          </a:p>
        </p:txBody>
      </p:sp>
      <p:sp>
        <p:nvSpPr>
          <p:cNvPr id="35843" name="Content Placeholder 1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/>
              <a:t>Kombinasi karakteristik yang dievaluasi sebagai cantik atau tampan pada ujung yang paling ekstrim dan tidak menarik pada ujung yang lainnya (Baron dan Byrne, 2004)</a:t>
            </a:r>
          </a:p>
          <a:p>
            <a:pPr eaLnBrk="1" hangingPunct="1">
              <a:defRPr/>
            </a:pPr>
            <a:r>
              <a:rPr lang="id-ID" dirty="0" smtClean="0"/>
              <a:t>Seorang guru akan lebih banyak memiliki ekspektasi (</a:t>
            </a:r>
            <a:r>
              <a:rPr lang="id-ID" i="1" dirty="0" smtClean="0"/>
              <a:t>expectation</a:t>
            </a:r>
            <a:r>
              <a:rPr lang="id-ID" dirty="0" smtClean="0"/>
              <a:t>) terhadap peserta didik yang dipersepsi memiliki daya tarik fisik. </a:t>
            </a:r>
          </a:p>
          <a:p>
            <a:pPr eaLnBrk="1" hangingPunct="1">
              <a:defRPr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103583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en-US" sz="5400" dirty="0" err="1" smtClean="0"/>
              <a:t>Adakah</a:t>
            </a:r>
            <a:r>
              <a:rPr lang="en-US" sz="5400" dirty="0" smtClean="0"/>
              <a:t> </a:t>
            </a:r>
            <a:r>
              <a:rPr lang="en-US" sz="5400" dirty="0" err="1" smtClean="0"/>
              <a:t>Pengaruh</a:t>
            </a:r>
            <a:r>
              <a:rPr lang="en-US" sz="5400" dirty="0" smtClean="0"/>
              <a:t> </a:t>
            </a:r>
          </a:p>
          <a:p>
            <a:pPr algn="ctr">
              <a:buFontTx/>
              <a:buNone/>
              <a:defRPr/>
            </a:pPr>
            <a:r>
              <a:rPr lang="en-US" sz="5400" dirty="0" err="1" smtClean="0"/>
              <a:t>Persepsi</a:t>
            </a:r>
            <a:r>
              <a:rPr lang="en-US" sz="5400" dirty="0" smtClean="0"/>
              <a:t> Interpersonal</a:t>
            </a:r>
          </a:p>
          <a:p>
            <a:pPr algn="ctr">
              <a:buFontTx/>
              <a:buNone/>
              <a:defRPr/>
            </a:pPr>
            <a:r>
              <a:rPr lang="en-US" sz="5400" dirty="0" err="1" smtClean="0"/>
              <a:t>Pada</a:t>
            </a:r>
            <a:r>
              <a:rPr lang="en-US" sz="5400" dirty="0" smtClean="0"/>
              <a:t> </a:t>
            </a:r>
          </a:p>
          <a:p>
            <a:pPr algn="ctr">
              <a:buFontTx/>
              <a:buNone/>
              <a:defRPr/>
            </a:pPr>
            <a:r>
              <a:rPr lang="en-US" sz="5400" dirty="0" err="1" smtClean="0"/>
              <a:t>Komunikasi</a:t>
            </a:r>
            <a:r>
              <a:rPr lang="en-US" sz="5400" dirty="0" smtClean="0"/>
              <a:t> Interpersonal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4887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Faktanya</a:t>
            </a:r>
            <a:r>
              <a:rPr lang="en-US" dirty="0" smtClean="0"/>
              <a:t>……..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cermat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Kegagalan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komunikasi</a:t>
            </a:r>
            <a:r>
              <a:rPr lang="en-US" dirty="0" smtClean="0">
                <a:sym typeface="Wingdings" pitchFamily="2" charset="2"/>
              </a:rPr>
              <a:t> ( </a:t>
            </a:r>
            <a:r>
              <a:rPr lang="en-US" dirty="0" err="1" smtClean="0">
                <a:sym typeface="Wingdings" pitchFamily="2" charset="2"/>
              </a:rPr>
              <a:t>commnunication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    breakdowns)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2. </a:t>
            </a:r>
            <a:r>
              <a:rPr lang="en-US" dirty="0" err="1" smtClean="0">
                <a:sym typeface="Wingdings" pitchFamily="2" charset="2"/>
              </a:rPr>
              <a:t>Persepsi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bersifat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subjektif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cenderung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</a:t>
            </a:r>
            <a:r>
              <a:rPr lang="en-US" dirty="0" err="1" smtClean="0">
                <a:sym typeface="Wingdings" pitchFamily="2" charset="2"/>
              </a:rPr>
              <a:t>keliru</a:t>
            </a: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3. </a:t>
            </a:r>
            <a:r>
              <a:rPr lang="en-US" dirty="0" err="1" smtClean="0">
                <a:sym typeface="Wingdings" pitchFamily="2" charset="2"/>
              </a:rPr>
              <a:t>Persepsi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orang lain </a:t>
            </a:r>
            <a:r>
              <a:rPr lang="en-US" dirty="0" err="1" smtClean="0">
                <a:sym typeface="Wingdings" pitchFamily="2" charset="2"/>
              </a:rPr>
              <a:t>cenderung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stabil</a:t>
            </a:r>
            <a:r>
              <a:rPr lang="en-US" dirty="0" smtClean="0">
                <a:sym typeface="Wingdings" pitchFamily="2" charset="2"/>
              </a:rPr>
              <a:t>,    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</a:t>
            </a:r>
            <a:r>
              <a:rPr lang="en-US" dirty="0" err="1" smtClean="0">
                <a:sym typeface="Wingdings" pitchFamily="2" charset="2"/>
              </a:rPr>
              <a:t>sedangkan</a:t>
            </a:r>
            <a:r>
              <a:rPr lang="en-US" dirty="0" smtClean="0">
                <a:sym typeface="Wingdings" pitchFamily="2" charset="2"/>
              </a:rPr>
              <a:t> persona stimuli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manusia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yang </a:t>
            </a:r>
            <a:r>
              <a:rPr lang="en-US" dirty="0" err="1" smtClean="0">
                <a:sym typeface="Wingdings" pitchFamily="2" charset="2"/>
              </a:rPr>
              <a:t>selalu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berubah</a:t>
            </a: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4. Orang </a:t>
            </a:r>
            <a:r>
              <a:rPr lang="en-US" dirty="0" err="1" smtClean="0">
                <a:sym typeface="Wingdings" pitchFamily="2" charset="2"/>
              </a:rPr>
              <a:t>berperilaku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sesuai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persepsi</a:t>
            </a:r>
            <a:r>
              <a:rPr lang="en-US" dirty="0" smtClean="0">
                <a:sym typeface="Wingdings" pitchFamily="2" charset="2"/>
              </a:rPr>
              <a:t> orang 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lain </a:t>
            </a:r>
            <a:r>
              <a:rPr lang="en-US" dirty="0" err="1" smtClean="0">
                <a:sym typeface="Wingdings" pitchFamily="2" charset="2"/>
              </a:rPr>
              <a:t>terhadap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dirinya</a:t>
            </a:r>
            <a:r>
              <a:rPr lang="en-US" dirty="0" smtClean="0">
                <a:sym typeface="Wingdings" pitchFamily="2" charset="2"/>
              </a:rPr>
              <a:t>  fulfilling prophecy ( </a:t>
            </a:r>
            <a:r>
              <a:rPr lang="en-US" dirty="0" err="1" smtClean="0">
                <a:sym typeface="Wingdings" pitchFamily="2" charset="2"/>
              </a:rPr>
              <a:t>ramalan</a:t>
            </a: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yang </a:t>
            </a:r>
            <a:r>
              <a:rPr lang="en-US" dirty="0" err="1" smtClean="0">
                <a:sym typeface="Wingdings" pitchFamily="2" charset="2"/>
              </a:rPr>
              <a:t>dipenuhi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sendiri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87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KONSEP DIRI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544266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391400" cy="838200"/>
          </a:xfrm>
        </p:spPr>
        <p:txBody>
          <a:bodyPr/>
          <a:lstStyle/>
          <a:p>
            <a:r>
              <a:rPr lang="en-US" dirty="0" smtClean="0"/>
              <a:t>          KONSEP DIRI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   </a:t>
            </a:r>
            <a:r>
              <a:rPr lang="id-ID" dirty="0" smtClean="0"/>
              <a:t>Self ( diri ) adalah segala sesuatu yang dapat dikatakan orang tentang dirinya senidri, bukan hanya tentang tubuh, keadaan psikisnya sendiri, melainkan tentang anak, istri/suami, rumah, pekerjaan,nenek moyang, teman, milik dll</a:t>
            </a:r>
          </a:p>
          <a:p>
            <a:pPr>
              <a:buFont typeface="Wingdings" pitchFamily="2" charset="2"/>
              <a:buNone/>
            </a:pPr>
            <a:r>
              <a:rPr lang="id-ID" dirty="0" smtClean="0"/>
              <a:t>   ( William James)</a:t>
            </a:r>
          </a:p>
        </p:txBody>
      </p:sp>
    </p:spTree>
    <p:extLst>
      <p:ext uri="{BB962C8B-B14F-4D97-AF65-F5344CB8AC3E}">
        <p14:creationId xmlns:p14="http://schemas.microsoft.com/office/powerpoint/2010/main" val="201801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066800"/>
            <a:ext cx="73914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KONSEP </a:t>
            </a:r>
            <a:r>
              <a:rPr lang="en-US" dirty="0" smtClean="0"/>
              <a:t>DIRI ( </a:t>
            </a:r>
            <a:r>
              <a:rPr lang="en-US" dirty="0" err="1" smtClean="0"/>
              <a:t>Deaux</a:t>
            </a:r>
            <a:r>
              <a:rPr lang="en-US" dirty="0" smtClean="0"/>
              <a:t>, Dane &amp; </a:t>
            </a:r>
            <a:r>
              <a:rPr lang="en-US" dirty="0" err="1" smtClean="0"/>
              <a:t>Wrihtsman</a:t>
            </a:r>
            <a:r>
              <a:rPr lang="en-US" dirty="0" smtClean="0"/>
              <a:t>, 1993)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5908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  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,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bakat</a:t>
            </a:r>
            <a:r>
              <a:rPr lang="en-US" dirty="0" smtClean="0"/>
              <a:t>, </a:t>
            </a:r>
            <a:r>
              <a:rPr lang="en-US" dirty="0" err="1" smtClean="0"/>
              <a:t>minat</a:t>
            </a:r>
            <a:r>
              <a:rPr lang="en-US" dirty="0" smtClean="0"/>
              <a:t>, </a:t>
            </a:r>
            <a:r>
              <a:rPr lang="en-US" dirty="0" err="1" smtClean="0"/>
              <a:t>kemampuan</a:t>
            </a:r>
            <a:r>
              <a:rPr lang="en-US" dirty="0" smtClean="0"/>
              <a:t>, </a:t>
            </a:r>
            <a:r>
              <a:rPr lang="en-US" dirty="0" err="1" smtClean="0"/>
              <a:t>penampilan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457200"/>
            <a:ext cx="7239000" cy="1371600"/>
          </a:xfrm>
        </p:spPr>
        <p:txBody>
          <a:bodyPr/>
          <a:lstStyle/>
          <a:p>
            <a:r>
              <a:rPr lang="id-ID" sz="4000"/>
              <a:t>Pengertian Konsep diri meliputi: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d-ID"/>
              <a:t>Siapa saya menurut pikiran saya</a:t>
            </a:r>
          </a:p>
          <a:p>
            <a:pPr>
              <a:buFontTx/>
              <a:buChar char="-"/>
            </a:pPr>
            <a:r>
              <a:rPr lang="id-ID"/>
              <a:t>Dalam posisi mana saya berada</a:t>
            </a:r>
          </a:p>
          <a:p>
            <a:pPr>
              <a:buFontTx/>
              <a:buChar char="-"/>
            </a:pPr>
            <a:r>
              <a:rPr lang="id-ID"/>
              <a:t>Apa yang boleh dan tidak saya lakukan</a:t>
            </a:r>
          </a:p>
          <a:p>
            <a:pPr>
              <a:buFontTx/>
              <a:buChar char="-"/>
            </a:pPr>
            <a:endParaRPr lang="id-ID"/>
          </a:p>
          <a:p>
            <a:pPr>
              <a:buFontTx/>
              <a:buNone/>
            </a:pPr>
            <a:r>
              <a:rPr lang="id-ID">
                <a:sym typeface="Wingdings" pitchFamily="2" charset="2"/>
              </a:rPr>
              <a:t></a:t>
            </a:r>
            <a:r>
              <a:rPr lang="id-ID"/>
              <a:t>Konsep diri  negatif</a:t>
            </a:r>
          </a:p>
          <a:p>
            <a:pPr>
              <a:buFontTx/>
              <a:buNone/>
            </a:pPr>
            <a:r>
              <a:rPr lang="id-ID"/>
              <a:t>    Konsep diri positif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457200"/>
            <a:ext cx="7239000" cy="1371600"/>
          </a:xfrm>
        </p:spPr>
        <p:txBody>
          <a:bodyPr/>
          <a:lstStyle/>
          <a:p>
            <a:r>
              <a:rPr lang="id-ID"/>
              <a:t>Contoh konsep diri negatif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d-ID" dirty="0"/>
              <a:t>Sulit menerima kritik dari orang lain</a:t>
            </a:r>
          </a:p>
          <a:p>
            <a:pPr>
              <a:buFontTx/>
              <a:buChar char="-"/>
            </a:pPr>
            <a:r>
              <a:rPr lang="id-ID" dirty="0"/>
              <a:t>Sulit berbicara dengan orang lain</a:t>
            </a:r>
          </a:p>
          <a:p>
            <a:pPr>
              <a:buFontTx/>
              <a:buChar char="-"/>
            </a:pPr>
            <a:r>
              <a:rPr lang="id-ID" dirty="0"/>
              <a:t>Sulit mengakui bahwa dirinya salah</a:t>
            </a:r>
          </a:p>
          <a:p>
            <a:pPr>
              <a:buFontTx/>
              <a:buChar char="-"/>
            </a:pPr>
            <a:r>
              <a:rPr lang="id-ID" dirty="0"/>
              <a:t>Kurang mampu mengungkapkan perasaan dengan cara wajar</a:t>
            </a:r>
          </a:p>
          <a:p>
            <a:pPr>
              <a:buFontTx/>
              <a:buChar char="-"/>
            </a:pPr>
            <a:r>
              <a:rPr lang="id-ID" dirty="0"/>
              <a:t>Cenderung untuk menunjukkan sikap mengasingkan diri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457200"/>
            <a:ext cx="7239000" cy="1371600"/>
          </a:xfrm>
        </p:spPr>
        <p:txBody>
          <a:bodyPr/>
          <a:lstStyle/>
          <a:p>
            <a:r>
              <a:rPr lang="id-ID" dirty="0"/>
              <a:t>Contoh konsep diri </a:t>
            </a:r>
            <a:r>
              <a:rPr lang="en-US" dirty="0" err="1" smtClean="0"/>
              <a:t>positif</a:t>
            </a:r>
            <a:endParaRPr lang="id-ID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setara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orang lain </a:t>
            </a:r>
          </a:p>
          <a:p>
            <a:pPr>
              <a:buFontTx/>
              <a:buChar char="-"/>
            </a:pPr>
            <a:r>
              <a:rPr lang="en-US" dirty="0" smtClean="0"/>
              <a:t>Yakin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pujian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rasa </a:t>
            </a:r>
            <a:r>
              <a:rPr lang="en-US" dirty="0" err="1" smtClean="0"/>
              <a:t>malu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orang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, </a:t>
            </a:r>
            <a:r>
              <a:rPr lang="en-US" dirty="0" err="1" smtClean="0"/>
              <a:t>keinginan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di </a:t>
            </a:r>
            <a:r>
              <a:rPr lang="en-US" dirty="0" err="1" smtClean="0"/>
              <a:t>setujui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</a:p>
          <a:p>
            <a:pPr>
              <a:buFontTx/>
              <a:buChar char="-"/>
            </a:pP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2797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1676400" y="2057400"/>
            <a:ext cx="60960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>
                <a:latin typeface="Comic Sans MS" pitchFamily="66" charset="0"/>
              </a:rPr>
              <a:t>Mahasiswa</a:t>
            </a:r>
            <a:r>
              <a:rPr lang="id-ID" dirty="0" smtClean="0">
                <a:latin typeface="Comic Sans MS" pitchFamily="66" charset="0"/>
              </a:rPr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situasional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personal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interpersonal , proses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,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endParaRPr lang="en-US" dirty="0"/>
          </a:p>
        </p:txBody>
      </p:sp>
      <p:sp>
        <p:nvSpPr>
          <p:cNvPr id="5" name="Title 5"/>
          <p:cNvSpPr txBox="1">
            <a:spLocks/>
          </p:cNvSpPr>
          <p:nvPr/>
        </p:nvSpPr>
        <p:spPr bwMode="auto">
          <a:xfrm>
            <a:off x="533400" y="9144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>
                <a:cs typeface="Arial" charset="0"/>
              </a:rPr>
              <a:t>KEMAMPUAN AKHIR YANG DIHARAPKAN</a:t>
            </a:r>
          </a:p>
        </p:txBody>
      </p:sp>
    </p:spTree>
    <p:extLst>
      <p:ext uri="{BB962C8B-B14F-4D97-AF65-F5344CB8AC3E}">
        <p14:creationId xmlns:p14="http://schemas.microsoft.com/office/powerpoint/2010/main" val="31795388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err="1" smtClean="0"/>
              <a:t>Faktor</a:t>
            </a:r>
            <a:r>
              <a:rPr lang="en-US" sz="4000" dirty="0" smtClean="0"/>
              <a:t> Yang </a:t>
            </a:r>
            <a:r>
              <a:rPr lang="en-US" sz="4000" dirty="0" err="1" smtClean="0"/>
              <a:t>Mempengaruhi</a:t>
            </a:r>
            <a:r>
              <a:rPr lang="en-US" sz="4000" dirty="0" smtClean="0"/>
              <a:t> </a:t>
            </a:r>
            <a:r>
              <a:rPr lang="en-US" sz="4000" dirty="0" err="1" smtClean="0"/>
              <a:t>Konsep</a:t>
            </a:r>
            <a:r>
              <a:rPr lang="en-US" sz="4000" dirty="0" smtClean="0"/>
              <a:t> </a:t>
            </a:r>
            <a:r>
              <a:rPr lang="en-US" sz="4000" dirty="0" err="1" smtClean="0"/>
              <a:t>Diri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( Hurlock)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4038600" cy="4221163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err="1"/>
              <a:t>B</a:t>
            </a:r>
            <a:r>
              <a:rPr lang="en-US" dirty="0" err="1" smtClean="0"/>
              <a:t>entuk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Cacat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Pakaian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julukan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Inteligensi</a:t>
            </a:r>
            <a:r>
              <a:rPr lang="en-US" dirty="0" smtClean="0"/>
              <a:t> </a:t>
            </a:r>
            <a:r>
              <a:rPr lang="en-US" dirty="0" err="1" smtClean="0"/>
              <a:t>kecerdasan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Taraf</a:t>
            </a:r>
            <a:r>
              <a:rPr lang="en-US" dirty="0" smtClean="0"/>
              <a:t> </a:t>
            </a:r>
            <a:r>
              <a:rPr lang="en-US" dirty="0" err="1" smtClean="0"/>
              <a:t>aspirasi</a:t>
            </a:r>
            <a:r>
              <a:rPr lang="en-US" dirty="0" smtClean="0"/>
              <a:t>/</a:t>
            </a:r>
            <a:r>
              <a:rPr lang="en-US" dirty="0" err="1" smtClean="0"/>
              <a:t>cita-cita</a:t>
            </a:r>
            <a:r>
              <a:rPr lang="en-US" dirty="0" smtClean="0"/>
              <a:t>,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1905000"/>
            <a:ext cx="3921073" cy="4093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3200" dirty="0" err="1" smtClean="0">
                <a:latin typeface="Calibri" pitchFamily="34" charset="0"/>
              </a:rPr>
              <a:t>Emosi</a:t>
            </a:r>
            <a:endParaRPr lang="en-US" sz="3200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3200" dirty="0" err="1">
                <a:latin typeface="Calibri" pitchFamily="34" charset="0"/>
              </a:rPr>
              <a:t>J</a:t>
            </a:r>
            <a:r>
              <a:rPr lang="en-US" sz="3200" dirty="0" err="1" smtClean="0">
                <a:latin typeface="Calibri" pitchFamily="34" charset="0"/>
              </a:rPr>
              <a:t>enis</a:t>
            </a:r>
            <a:r>
              <a:rPr lang="en-US" sz="3200" dirty="0" smtClean="0">
                <a:latin typeface="Calibri" pitchFamily="34" charset="0"/>
              </a:rPr>
              <a:t>/</a:t>
            </a:r>
            <a:r>
              <a:rPr lang="en-US" sz="3200" dirty="0" err="1" smtClean="0">
                <a:latin typeface="Calibri" pitchFamily="34" charset="0"/>
              </a:rPr>
              <a:t>gengsi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sekolah</a:t>
            </a:r>
            <a:endParaRPr lang="en-US" sz="3200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3200" dirty="0">
                <a:latin typeface="Calibri" pitchFamily="34" charset="0"/>
              </a:rPr>
              <a:t>S</a:t>
            </a:r>
            <a:r>
              <a:rPr lang="en-US" sz="3200" dirty="0" smtClean="0">
                <a:latin typeface="Calibri" pitchFamily="34" charset="0"/>
              </a:rPr>
              <a:t>tatus </a:t>
            </a:r>
            <a:r>
              <a:rPr lang="en-US" sz="3200" dirty="0" err="1" smtClean="0">
                <a:latin typeface="Calibri" pitchFamily="34" charset="0"/>
              </a:rPr>
              <a:t>sosial</a:t>
            </a:r>
            <a:endParaRPr lang="en-US" sz="3200" dirty="0" smtClean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3200" dirty="0" err="1">
                <a:latin typeface="Calibri" pitchFamily="34" charset="0"/>
              </a:rPr>
              <a:t>E</a:t>
            </a:r>
            <a:r>
              <a:rPr lang="en-US" sz="3200" dirty="0" err="1" smtClean="0">
                <a:latin typeface="Calibri" pitchFamily="34" charset="0"/>
              </a:rPr>
              <a:t>konomi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</a:rPr>
              <a:t>keluarga</a:t>
            </a:r>
            <a:r>
              <a:rPr lang="en-US" sz="3200" dirty="0">
                <a:latin typeface="Calibri" pitchFamily="34" charset="0"/>
              </a:rPr>
              <a:t>,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3200" dirty="0" err="1">
                <a:latin typeface="Calibri" pitchFamily="34" charset="0"/>
              </a:rPr>
              <a:t>T</a:t>
            </a:r>
            <a:r>
              <a:rPr lang="en-US" sz="3200" dirty="0" err="1" smtClean="0">
                <a:latin typeface="Calibri" pitchFamily="34" charset="0"/>
              </a:rPr>
              <a:t>eman</a:t>
            </a:r>
            <a:r>
              <a:rPr lang="en-US" sz="3200" dirty="0" smtClean="0">
                <a:latin typeface="Calibri" pitchFamily="34" charset="0"/>
              </a:rPr>
              <a:t>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3200" dirty="0" err="1">
                <a:latin typeface="Calibri" pitchFamily="34" charset="0"/>
              </a:rPr>
              <a:t>T</a:t>
            </a:r>
            <a:r>
              <a:rPr lang="en-US" sz="3200" dirty="0" err="1" smtClean="0">
                <a:latin typeface="Calibri" pitchFamily="34" charset="0"/>
              </a:rPr>
              <a:t>okoh</a:t>
            </a:r>
            <a:r>
              <a:rPr lang="en-US" sz="3200" dirty="0" smtClean="0">
                <a:latin typeface="Calibri" pitchFamily="34" charset="0"/>
              </a:rPr>
              <a:t>/orang yang</a:t>
            </a:r>
          </a:p>
          <a:p>
            <a:r>
              <a:rPr lang="en-US" sz="3200" dirty="0">
                <a:latin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</a:rPr>
              <a:t>   </a:t>
            </a:r>
            <a:r>
              <a:rPr lang="en-US" sz="3200" dirty="0" err="1">
                <a:latin typeface="Calibri" pitchFamily="34" charset="0"/>
              </a:rPr>
              <a:t>berpengaruh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397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457200"/>
            <a:ext cx="6858000" cy="1371600"/>
          </a:xfrm>
        </p:spPr>
        <p:txBody>
          <a:bodyPr>
            <a:normAutofit fontScale="90000"/>
          </a:bodyPr>
          <a:lstStyle/>
          <a:p>
            <a:r>
              <a:rPr lang="id-ID"/>
              <a:t>Faktor yang mempengaruhi konsep diri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2438400"/>
            <a:ext cx="5486400" cy="3276600"/>
          </a:xfrm>
        </p:spPr>
        <p:txBody>
          <a:bodyPr/>
          <a:lstStyle/>
          <a:p>
            <a:r>
              <a:rPr lang="id-ID" sz="4000"/>
              <a:t>Orang lain</a:t>
            </a:r>
          </a:p>
          <a:p>
            <a:r>
              <a:rPr lang="id-ID" sz="4000"/>
              <a:t>Kelompok acuan </a:t>
            </a:r>
          </a:p>
          <a:p>
            <a:pPr>
              <a:buFont typeface="Wingdings" pitchFamily="2" charset="2"/>
              <a:buNone/>
            </a:pPr>
            <a:r>
              <a:rPr lang="id-ID" sz="4000"/>
              <a:t>  ( reference group)</a:t>
            </a:r>
          </a:p>
          <a:p>
            <a:pPr>
              <a:buFont typeface="Wingdings" pitchFamily="2" charset="2"/>
              <a:buNone/>
            </a:pPr>
            <a:endParaRPr lang="id-ID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7391400" cy="838200"/>
          </a:xfrm>
        </p:spPr>
        <p:txBody>
          <a:bodyPr/>
          <a:lstStyle/>
          <a:p>
            <a:r>
              <a:rPr lang="id-ID"/>
              <a:t>Bagaimana PeDe Tumbuh 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557338"/>
            <a:ext cx="8362950" cy="48958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   </a:t>
            </a:r>
            <a:r>
              <a:rPr lang="id-ID" sz="1600"/>
              <a:t>                                                                   </a:t>
            </a:r>
            <a:r>
              <a:rPr lang="en-US" sz="1600"/>
              <a:t>   </a:t>
            </a:r>
            <a:r>
              <a:rPr lang="id-ID" sz="1600"/>
              <a:t> </a:t>
            </a:r>
            <a:r>
              <a:rPr lang="id-ID" sz="2000" b="1">
                <a:latin typeface="BaaBookHmk" pitchFamily="2" charset="0"/>
              </a:rPr>
              <a:t>PeDe</a:t>
            </a:r>
            <a:endParaRPr lang="en-US" sz="2000" b="1">
              <a:latin typeface="BaaBookHmk" pitchFamily="2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latin typeface="BaaBookHmk" pitchFamily="2" charset="0"/>
              </a:rPr>
              <a:t>                                                                              </a:t>
            </a:r>
            <a:r>
              <a:rPr lang="id-ID" sz="1600">
                <a:latin typeface="BernhardFashionHmk" pitchFamily="2" charset="0"/>
                <a:cs typeface="Aharoni" pitchFamily="2" charset="-79"/>
              </a:rPr>
              <a:t>bgmn kita merasa diri kita</a:t>
            </a: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id-ID" sz="1600">
                <a:latin typeface="BernhardFashionHmk" pitchFamily="2" charset="0"/>
                <a:cs typeface="Aharoni" pitchFamily="2" charset="-79"/>
              </a:rPr>
              <a:t>(self confident</a:t>
            </a:r>
            <a:r>
              <a:rPr lang="id-ID" sz="1200">
                <a:latin typeface="BernhardFashionHmk" pitchFamily="2" charset="0"/>
                <a:cs typeface="Aharoni" pitchFamily="2" charset="-79"/>
              </a:rPr>
              <a:t>)</a:t>
            </a: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endParaRPr lang="id-ID" sz="1200">
              <a:latin typeface="BernhardFashionHmk" pitchFamily="2" charset="0"/>
              <a:cs typeface="Aharoni" pitchFamily="2" charset="-79"/>
            </a:endParaRP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endParaRPr lang="id-ID" sz="1200">
              <a:latin typeface="BernhardFashionHmk" pitchFamily="2" charset="0"/>
              <a:cs typeface="Aharoni" pitchFamily="2" charset="-79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1600">
                <a:latin typeface="BaaBookHmk" pitchFamily="2" charset="0"/>
              </a:rPr>
              <a:t>                                                                     </a:t>
            </a:r>
            <a:r>
              <a:rPr lang="id-ID" sz="2000" b="1">
                <a:latin typeface="BaaBookHmk" pitchFamily="2" charset="0"/>
              </a:rPr>
              <a:t>Harga diri</a:t>
            </a: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id-ID" sz="2000">
                <a:latin typeface="BaaBookHmk" pitchFamily="2" charset="0"/>
              </a:rPr>
              <a:t>                 </a:t>
            </a:r>
            <a:r>
              <a:rPr lang="id-ID" sz="1600">
                <a:latin typeface="BernhardFashionHmk" pitchFamily="2" charset="0"/>
              </a:rPr>
              <a:t>bgmn kita menghargai diri                          </a:t>
            </a: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id-ID" sz="1600">
                <a:latin typeface="BernhardFashionHmk" pitchFamily="2" charset="0"/>
              </a:rPr>
              <a:t>                                                   (self esteem</a:t>
            </a:r>
            <a:r>
              <a:rPr lang="id-ID" sz="1200">
                <a:latin typeface="BernhardFashionHmk" pitchFamily="2" charset="0"/>
              </a:rPr>
              <a:t>)</a:t>
            </a: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endParaRPr lang="id-ID" sz="1200">
              <a:latin typeface="BernhardFashionHmk" pitchFamily="2" charset="0"/>
            </a:endParaRP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endParaRPr lang="id-ID" sz="1200">
              <a:latin typeface="BernhardFashionHmk" pitchFamily="2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1600">
                <a:latin typeface="BaaBookHmk" pitchFamily="2" charset="0"/>
              </a:rPr>
              <a:t>                                                                      </a:t>
            </a:r>
            <a:r>
              <a:rPr lang="id-ID" sz="2000" b="1">
                <a:latin typeface="BaaBookHmk" pitchFamily="2" charset="0"/>
              </a:rPr>
              <a:t>Gambaran diri</a:t>
            </a: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id-ID" sz="1600">
                <a:latin typeface="BaaBookHmk" pitchFamily="2" charset="0"/>
              </a:rPr>
              <a:t>Bgmn kita melihat diri</a:t>
            </a:r>
            <a:endParaRPr lang="en-US" sz="1600">
              <a:latin typeface="BaaBookHmk" pitchFamily="2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BaaBookHmk" pitchFamily="2" charset="0"/>
              </a:rPr>
              <a:t>                                                                                                                   </a:t>
            </a:r>
            <a:r>
              <a:rPr lang="id-ID" sz="1600">
                <a:latin typeface="BaaBookHmk" pitchFamily="2" charset="0"/>
              </a:rPr>
              <a:t>(self image)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id-ID" sz="1600">
              <a:latin typeface="BaaBookHmk" pitchFamily="2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1600">
                <a:latin typeface="BaaBookHmk" pitchFamily="2" charset="0"/>
              </a:rPr>
              <a:t>                                                                                                                  </a:t>
            </a:r>
            <a:endParaRPr lang="id-ID" sz="1200">
              <a:latin typeface="BaaBookHmk" pitchFamily="2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d-ID" sz="1200">
              <a:latin typeface="BaaBookHmk" pitchFamily="2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2000" b="1">
                <a:latin typeface="BaaBookHmk" pitchFamily="2" charset="0"/>
              </a:rPr>
              <a:t>Pengalaman Gagal &amp; </a:t>
            </a:r>
            <a:endParaRPr lang="en-US" sz="2000" b="1">
              <a:latin typeface="BaaBookHmk" pitchFamily="2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2000" b="1">
                <a:latin typeface="BaaBookHmk" pitchFamily="2" charset="0"/>
              </a:rPr>
              <a:t>berhasil</a:t>
            </a:r>
            <a:r>
              <a:rPr lang="id-ID" sz="1600">
                <a:latin typeface="BaaBookHmk" pitchFamily="2" charset="0"/>
              </a:rPr>
              <a:t>                            </a:t>
            </a:r>
            <a:r>
              <a:rPr lang="en-US" sz="1600">
                <a:latin typeface="BaaBookHmk" pitchFamily="2" charset="0"/>
              </a:rPr>
              <a:t>                       </a:t>
            </a:r>
            <a:r>
              <a:rPr lang="id-ID" sz="2000" b="1">
                <a:latin typeface="BaaBookHmk" pitchFamily="2" charset="0"/>
              </a:rPr>
              <a:t>Konsep Diri</a:t>
            </a:r>
            <a:r>
              <a:rPr lang="en-US" sz="2000" b="1">
                <a:latin typeface="BaaBookHmk" pitchFamily="2" charset="0"/>
              </a:rPr>
              <a:t>           </a:t>
            </a:r>
            <a:r>
              <a:rPr lang="id-ID" sz="2000">
                <a:latin typeface="BaaBookHmk" pitchFamily="2" charset="0"/>
              </a:rPr>
              <a:t>Negatif&amp; Positif</a:t>
            </a:r>
          </a:p>
        </p:txBody>
      </p:sp>
      <p:pic>
        <p:nvPicPr>
          <p:cNvPr id="39944" name="Picture 8" descr="j035032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187450" y="2190750"/>
            <a:ext cx="2593975" cy="2720975"/>
          </a:xfrm>
          <a:noFill/>
          <a:ln/>
        </p:spPr>
      </p:pic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3352800" y="5715000"/>
            <a:ext cx="936625" cy="360363"/>
          </a:xfrm>
          <a:prstGeom prst="rightArrow">
            <a:avLst>
              <a:gd name="adj1" fmla="val 50000"/>
              <a:gd name="adj2" fmla="val 649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5105400" y="4724400"/>
            <a:ext cx="360363" cy="647700"/>
          </a:xfrm>
          <a:prstGeom prst="upArrow">
            <a:avLst>
              <a:gd name="adj1" fmla="val 50000"/>
              <a:gd name="adj2" fmla="val 449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5105400" y="3276600"/>
            <a:ext cx="360363" cy="647700"/>
          </a:xfrm>
          <a:prstGeom prst="upArrow">
            <a:avLst>
              <a:gd name="adj1" fmla="val 50000"/>
              <a:gd name="adj2" fmla="val 449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AutoShape 7"/>
          <p:cNvSpPr>
            <a:spLocks noChangeArrowheads="1"/>
          </p:cNvSpPr>
          <p:nvPr/>
        </p:nvSpPr>
        <p:spPr bwMode="auto">
          <a:xfrm>
            <a:off x="5105400" y="1905000"/>
            <a:ext cx="360363" cy="647700"/>
          </a:xfrm>
          <a:prstGeom prst="upArrow">
            <a:avLst>
              <a:gd name="adj1" fmla="val 50000"/>
              <a:gd name="adj2" fmla="val 449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 descr="cab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18075" y="1524000"/>
            <a:ext cx="4225925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2" descr="wanitakerudung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524000"/>
            <a:ext cx="4038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1110456" y="685800"/>
            <a:ext cx="76152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dirty="0" err="1"/>
              <a:t>Apa</a:t>
            </a:r>
            <a:r>
              <a:rPr lang="en-US" sz="4400" dirty="0"/>
              <a:t> </a:t>
            </a:r>
            <a:r>
              <a:rPr lang="en-US" sz="4400" dirty="0" err="1"/>
              <a:t>pendapat</a:t>
            </a:r>
            <a:r>
              <a:rPr lang="en-US" sz="4400" dirty="0"/>
              <a:t> </a:t>
            </a:r>
            <a:r>
              <a:rPr lang="en-US" sz="4400" dirty="0" err="1"/>
              <a:t>Teman-teman</a:t>
            </a:r>
            <a:r>
              <a:rPr lang="en-US" sz="4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9993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826293" y="786563"/>
            <a:ext cx="76152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dirty="0" err="1"/>
              <a:t>Apa</a:t>
            </a:r>
            <a:r>
              <a:rPr lang="en-US" sz="4400" dirty="0"/>
              <a:t> </a:t>
            </a:r>
            <a:r>
              <a:rPr lang="en-US" sz="4400" dirty="0" err="1"/>
              <a:t>pendapat</a:t>
            </a:r>
            <a:r>
              <a:rPr lang="en-US" sz="4400" dirty="0"/>
              <a:t> </a:t>
            </a:r>
            <a:r>
              <a:rPr lang="en-US" sz="4400" dirty="0" err="1"/>
              <a:t>Teman-teman</a:t>
            </a:r>
            <a:r>
              <a:rPr lang="en-US" sz="4400" dirty="0"/>
              <a:t>?</a:t>
            </a:r>
          </a:p>
        </p:txBody>
      </p:sp>
      <p:pic>
        <p:nvPicPr>
          <p:cNvPr id="9219" name="Picture 4" descr="hafiz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875" y="1905000"/>
            <a:ext cx="796607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016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Interpersonal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,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hubungan-hubungan</a:t>
            </a:r>
            <a:r>
              <a:rPr lang="en-US" dirty="0"/>
              <a:t> yang </a:t>
            </a:r>
            <a:r>
              <a:rPr lang="en-US" dirty="0" err="1"/>
              <a:t>diperolah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menyimpulkan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menafsirkan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kata lain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stimuli </a:t>
            </a:r>
            <a:r>
              <a:rPr lang="en-US" dirty="0" err="1"/>
              <a:t>inderawi</a:t>
            </a:r>
            <a:r>
              <a:rPr lang="en-US" dirty="0"/>
              <a:t> (sensory stimuli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Interpersonal,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factor personal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situasional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komunikasi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592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dirty="0" err="1" smtClean="0"/>
              <a:t>Perbedaan</a:t>
            </a:r>
            <a:r>
              <a:rPr lang="en-US" sz="3600" dirty="0" smtClean="0"/>
              <a:t> </a:t>
            </a:r>
            <a:r>
              <a:rPr lang="en-US" sz="3600" dirty="0" err="1" smtClean="0"/>
              <a:t>persepsi</a:t>
            </a:r>
            <a:r>
              <a:rPr lang="en-US" sz="3600" dirty="0" smtClean="0"/>
              <a:t> </a:t>
            </a:r>
            <a:r>
              <a:rPr lang="en-US" sz="3600" dirty="0" err="1" smtClean="0"/>
              <a:t>objek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persepsi</a:t>
            </a:r>
            <a:r>
              <a:rPr lang="en-US" sz="3600" dirty="0" smtClean="0"/>
              <a:t> interpersonal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en-US" dirty="0" smtClean="0"/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smtClean="0"/>
              <a:t>Stimuli </a:t>
            </a:r>
            <a:r>
              <a:rPr lang="en-US" dirty="0" err="1" smtClean="0"/>
              <a:t>ditangkap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indera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benda2 </a:t>
            </a:r>
            <a:r>
              <a:rPr lang="en-US" dirty="0" err="1" smtClean="0"/>
              <a:t>fisik</a:t>
            </a:r>
            <a:endParaRPr lang="en-US" dirty="0" smtClean="0"/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err="1" smtClean="0"/>
              <a:t>Menanggapi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en-US" dirty="0" smtClean="0"/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bereaksi</a:t>
            </a:r>
            <a:endParaRPr lang="en-US" dirty="0" smtClean="0"/>
          </a:p>
          <a:p>
            <a:pPr marL="514350" indent="-514350" eaLnBrk="1" hangingPunct="1">
              <a:buFontTx/>
              <a:buNone/>
              <a:defRPr/>
            </a:pPr>
            <a:endParaRPr lang="en-US" dirty="0" smtClean="0"/>
          </a:p>
          <a:p>
            <a:pPr marL="514350" indent="-514350" eaLnBrk="1" hangingPunct="1">
              <a:buFontTx/>
              <a:buNone/>
              <a:defRPr/>
            </a:pPr>
            <a:r>
              <a:rPr lang="en-US" dirty="0" smtClean="0"/>
              <a:t>4.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InterpersonaL</a:t>
            </a:r>
            <a:endParaRPr lang="en-US" dirty="0" smtClean="0"/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smtClean="0"/>
              <a:t>Stimuli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lambang2 verbal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endParaRPr lang="en-US" dirty="0" smtClean="0"/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endParaRPr lang="en-US" dirty="0" smtClean="0"/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smtClean="0"/>
              <a:t>Faktor2 </a:t>
            </a:r>
            <a:r>
              <a:rPr lang="en-US" dirty="0" err="1" smtClean="0"/>
              <a:t>persoanal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hub dg org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bs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endParaRPr lang="en-US" dirty="0" smtClean="0"/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836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 smtClean="0"/>
              <a:t>Pengaruh</a:t>
            </a:r>
            <a:r>
              <a:rPr lang="en-US" dirty="0" smtClean="0"/>
              <a:t> Faktor2 </a:t>
            </a:r>
            <a:r>
              <a:rPr lang="en-US" dirty="0" err="1" smtClean="0"/>
              <a:t>Situasional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Interpersonal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fontScale="92500" lnSpcReduction="10000"/>
          </a:bodyPr>
          <a:lstStyle/>
          <a:p>
            <a:pPr marL="514350" indent="-514350" eaLnBrk="1" hangingPunct="1">
              <a:buFont typeface="Wingdings" pitchFamily="2" charset="2"/>
              <a:buAutoNum type="arabicPeriod"/>
              <a:defRPr/>
            </a:pPr>
            <a:r>
              <a:rPr lang="en-US" dirty="0" err="1" smtClean="0"/>
              <a:t>Deskripsi</a:t>
            </a:r>
            <a:r>
              <a:rPr lang="en-US" dirty="0" smtClean="0"/>
              <a:t> verbal</a:t>
            </a:r>
          </a:p>
          <a:p>
            <a:pPr marL="514350" indent="-514350" eaLnBrk="1" hangingPunct="1">
              <a:buFont typeface="Wingdings" pitchFamily="2" charset="2"/>
              <a:buAutoNum type="arabicPeriod"/>
              <a:defRPr/>
            </a:pP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proksemik</a:t>
            </a:r>
            <a:r>
              <a:rPr lang="en-US" dirty="0" smtClean="0"/>
              <a:t> (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: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,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jarak</a:t>
            </a:r>
            <a:r>
              <a:rPr lang="en-US" dirty="0" smtClean="0"/>
              <a:t> personal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akrab</a:t>
            </a:r>
            <a:r>
              <a:rPr lang="en-US" dirty="0" smtClean="0"/>
              <a:t>)</a:t>
            </a:r>
          </a:p>
          <a:p>
            <a:pPr marL="514350" indent="-514350" eaLnBrk="1" hangingPunct="1">
              <a:buFont typeface="Wingdings" pitchFamily="2" charset="2"/>
              <a:buAutoNum type="arabicPeriod"/>
              <a:defRPr/>
            </a:pP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kinesik</a:t>
            </a:r>
            <a:endParaRPr lang="en-US" dirty="0" smtClean="0"/>
          </a:p>
          <a:p>
            <a:pPr marL="514350" indent="-514350" eaLnBrk="1" hangingPunct="1">
              <a:buFont typeface="Wingdings" pitchFamily="2" charset="2"/>
              <a:buAutoNum type="arabicPeriod"/>
              <a:defRPr/>
            </a:pP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wajah</a:t>
            </a:r>
            <a:endParaRPr lang="en-US" dirty="0" smtClean="0"/>
          </a:p>
          <a:p>
            <a:pPr marL="514350" indent="-514350" eaLnBrk="1" hangingPunct="1">
              <a:buFont typeface="Wingdings" pitchFamily="2" charset="2"/>
              <a:buAutoNum type="arabicPeriod"/>
              <a:defRPr/>
            </a:pP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paralinguistik</a:t>
            </a:r>
            <a:endParaRPr lang="en-US" dirty="0" smtClean="0"/>
          </a:p>
          <a:p>
            <a:pPr marL="514350" indent="-514350" eaLnBrk="1" hangingPunct="1">
              <a:buFont typeface="Wingdings" pitchFamily="2" charset="2"/>
              <a:buAutoNum type="arabicPeriod"/>
              <a:defRPr/>
            </a:pP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artifaktual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80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 smtClean="0"/>
              <a:t>Pengaruh</a:t>
            </a:r>
            <a:r>
              <a:rPr lang="en-US" dirty="0" smtClean="0"/>
              <a:t> Faktor2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Interpersonal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81200" y="2590800"/>
            <a:ext cx="5943600" cy="3154969"/>
          </a:xfrm>
        </p:spPr>
        <p:txBody>
          <a:bodyPr/>
          <a:lstStyle/>
          <a:p>
            <a:pPr marL="514350" indent="-514350" eaLnBrk="1" hangingPunct="1">
              <a:buFont typeface="Wingdings" pitchFamily="2" charset="2"/>
              <a:buAutoNum type="arabicPeriod"/>
              <a:defRPr/>
            </a:pPr>
            <a:r>
              <a:rPr lang="en-US" dirty="0" err="1" smtClean="0"/>
              <a:t>Pengalaman</a:t>
            </a:r>
            <a:endParaRPr lang="en-US" dirty="0" smtClean="0"/>
          </a:p>
          <a:p>
            <a:pPr marL="514350" indent="-514350" eaLnBrk="1" hangingPunct="1">
              <a:buFont typeface="Wingdings" pitchFamily="2" charset="2"/>
              <a:buAutoNum type="arabicPeriod"/>
              <a:defRPr/>
            </a:pPr>
            <a:r>
              <a:rPr lang="en-US" dirty="0" err="1" smtClean="0"/>
              <a:t>Motivasi</a:t>
            </a:r>
            <a:endParaRPr lang="en-US" dirty="0" smtClean="0"/>
          </a:p>
          <a:p>
            <a:pPr marL="514350" indent="-514350" eaLnBrk="1" hangingPunct="1">
              <a:buFont typeface="Wingdings" pitchFamily="2" charset="2"/>
              <a:buAutoNum type="arabicPeriod"/>
              <a:defRPr/>
            </a:pPr>
            <a:r>
              <a:rPr lang="en-US" dirty="0" err="1" smtClean="0"/>
              <a:t>Kepribadian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231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828800"/>
            <a:ext cx="5715000" cy="45259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/>
              <a:t>1. Stereotyping</a:t>
            </a:r>
          </a:p>
          <a:p>
            <a:pPr marL="0" indent="0">
              <a:buNone/>
              <a:defRPr/>
            </a:pPr>
            <a:r>
              <a:rPr lang="en-US" dirty="0" smtClean="0"/>
              <a:t>2. Implicit Personality Theory , </a:t>
            </a:r>
            <a:r>
              <a:rPr lang="en-US" dirty="0" err="1" smtClean="0"/>
              <a:t>konsepsi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ssuatu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3. </a:t>
            </a:r>
            <a:r>
              <a:rPr lang="en-US" dirty="0" err="1" smtClean="0"/>
              <a:t>Atribusi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46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</TotalTime>
  <Words>676</Words>
  <Application>Microsoft Office PowerPoint</Application>
  <PresentationFormat>On-screen Show (4:3)</PresentationFormat>
  <Paragraphs>126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Definisi Persepsi Interpersonal </vt:lpstr>
      <vt:lpstr>Perbedaan persepsi objek dan persepsi interpersonal</vt:lpstr>
      <vt:lpstr>Pengaruh Faktor2 Situasional pada persepsi Interpersonal</vt:lpstr>
      <vt:lpstr>Pengaruh Faktor2  pada persepsi Interpersonal</vt:lpstr>
      <vt:lpstr>Proses Pembentukan Kesan</vt:lpstr>
      <vt:lpstr>Proses Pengelolaan Pesan  ( Impression Management )</vt:lpstr>
      <vt:lpstr>Daya Tarik Fisik</vt:lpstr>
      <vt:lpstr>PowerPoint Presentation</vt:lpstr>
      <vt:lpstr>Faktanya……..</vt:lpstr>
      <vt:lpstr>KONSEP DIRI</vt:lpstr>
      <vt:lpstr>          KONSEP DIRI</vt:lpstr>
      <vt:lpstr>          KONSEP DIRI ( Deaux, Dane &amp; Wrihtsman, 1993)</vt:lpstr>
      <vt:lpstr>Pengertian Konsep diri meliputi:</vt:lpstr>
      <vt:lpstr>Contoh konsep diri negatif</vt:lpstr>
      <vt:lpstr>Contoh konsep diri positif</vt:lpstr>
      <vt:lpstr> Faktor Yang Mempengaruhi Konsep Diri  ( Hurlock)</vt:lpstr>
      <vt:lpstr>Faktor yang mempengaruhi konsep diri</vt:lpstr>
      <vt:lpstr>Bagaimana PeDe Tumbuh ?</vt:lpstr>
    </vt:vector>
  </TitlesOfParts>
  <Company>Universitas INDONUSA ESa Unggul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DIRI</dc:title>
  <dc:creator>humas</dc:creator>
  <cp:lastModifiedBy>Staff</cp:lastModifiedBy>
  <cp:revision>39</cp:revision>
  <dcterms:created xsi:type="dcterms:W3CDTF">2007-11-11T02:17:08Z</dcterms:created>
  <dcterms:modified xsi:type="dcterms:W3CDTF">2019-03-27T11:02:00Z</dcterms:modified>
</cp:coreProperties>
</file>