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sldIdLst>
    <p:sldId id="306" r:id="rId2"/>
    <p:sldId id="305" r:id="rId3"/>
    <p:sldId id="339" r:id="rId4"/>
    <p:sldId id="323" r:id="rId5"/>
    <p:sldId id="324" r:id="rId6"/>
    <p:sldId id="338" r:id="rId7"/>
    <p:sldId id="340" r:id="rId8"/>
    <p:sldId id="341" r:id="rId9"/>
    <p:sldId id="330" r:id="rId10"/>
    <p:sldId id="342" r:id="rId11"/>
    <p:sldId id="343" r:id="rId12"/>
    <p:sldId id="34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4BEDC"/>
    <a:srgbClr val="B54B9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10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1CBDEA-611F-4AF6-8B47-4FEA6A76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32AB8C-298B-4C4B-9336-A179EDE89826}" type="slidenum">
              <a:rPr lang="id-ID" smtClean="0">
                <a:solidFill>
                  <a:srgbClr val="000000"/>
                </a:solidFill>
              </a:rPr>
              <a:pPr/>
              <a:t>2</a:t>
            </a:fld>
            <a:endParaRPr lang="id-ID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95C6-7791-448A-92F9-4B3F90319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9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7B6D-7E45-43D7-99B5-62B9615E7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2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BF5B-4E64-4016-B571-7059BC0BB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22B6-20B2-441C-9937-C4838FA55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0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EC4-B1D2-4243-B58D-C75D93ABA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2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707C-08E1-4220-A8AD-2941D98BF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64FB-1745-49EE-BD9B-23A712659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6381-BDD8-4BA4-9F6E-C7C235D84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EA9-EB3F-4700-ACF2-706AFE874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F7A9-440B-44DC-89BA-0AFA268C0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2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B95D-746D-4B53-968F-AEE94A4B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AED4-F748-40A1-8E8D-A4D1DC9B0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76200" y="174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505200" y="3470982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 err="1" smtClean="0">
                <a:solidFill>
                  <a:srgbClr val="FFFFFF"/>
                </a:solidFill>
              </a:rPr>
              <a:t>Atraksi</a:t>
            </a:r>
            <a:r>
              <a:rPr lang="en-US" b="1" dirty="0" smtClean="0">
                <a:solidFill>
                  <a:srgbClr val="FFFFFF"/>
                </a:solidFill>
              </a:rPr>
              <a:t> Interpersonal</a:t>
            </a:r>
          </a:p>
          <a:p>
            <a:pPr algn="ctr" eaLnBrk="1" hangingPunct="1"/>
            <a:r>
              <a:rPr lang="en-US" b="1" dirty="0" smtClean="0">
                <a:solidFill>
                  <a:srgbClr val="FFFFFF"/>
                </a:solidFill>
              </a:rPr>
              <a:t>PERTEMUAN </a:t>
            </a:r>
            <a:r>
              <a:rPr lang="id-ID" b="1" dirty="0" smtClean="0">
                <a:solidFill>
                  <a:srgbClr val="FFFFFF"/>
                </a:solidFill>
              </a:rPr>
              <a:t> </a:t>
            </a:r>
            <a:r>
              <a:rPr lang="id-ID" b="1" dirty="0">
                <a:solidFill>
                  <a:srgbClr val="FFFFFF"/>
                </a:solidFill>
              </a:rPr>
              <a:t>ke </a:t>
            </a:r>
            <a:r>
              <a:rPr lang="en-US" b="1" dirty="0">
                <a:solidFill>
                  <a:srgbClr val="FFFFFF"/>
                </a:solidFill>
              </a:rPr>
              <a:t>6</a:t>
            </a:r>
          </a:p>
          <a:p>
            <a:pPr algn="ctr" eaLnBrk="1" hangingPunct="1"/>
            <a:r>
              <a:rPr lang="id-ID" b="1" dirty="0">
                <a:solidFill>
                  <a:srgbClr val="FFFFFF"/>
                </a:solidFill>
              </a:rPr>
              <a:t>Dra SAFITRI M M.Si</a:t>
            </a:r>
          </a:p>
          <a:p>
            <a:pPr algn="ctr" eaLnBrk="1" hangingPunct="1"/>
            <a:r>
              <a:rPr lang="en-US" b="1" dirty="0">
                <a:solidFill>
                  <a:srgbClr val="FFFFFF"/>
                </a:solidFill>
              </a:rPr>
              <a:t>FAKULTAS</a:t>
            </a:r>
            <a:r>
              <a:rPr lang="id-ID" b="1" dirty="0">
                <a:solidFill>
                  <a:srgbClr val="FFFFFF"/>
                </a:solidFill>
              </a:rPr>
              <a:t> PSIKOLOGI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953"/>
            <a:ext cx="2971800" cy="20708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1293037"/>
            <a:ext cx="559319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Komunikasi</a:t>
            </a:r>
            <a:r>
              <a:rPr lang="en-US" sz="4800" dirty="0"/>
              <a:t> </a:t>
            </a:r>
            <a:endParaRPr lang="en-US" sz="4800" dirty="0" smtClean="0"/>
          </a:p>
          <a:p>
            <a:pPr algn="ctr"/>
            <a:r>
              <a:rPr lang="en-US" sz="4800" dirty="0" smtClean="0"/>
              <a:t>Interpersonal</a:t>
            </a:r>
            <a:r>
              <a:rPr lang="id-ID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(2)</a:t>
            </a:r>
            <a:endParaRPr lang="id-ID" sz="48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18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TEORI </a:t>
            </a:r>
            <a:r>
              <a:rPr lang="en-US" b="1" dirty="0" smtClean="0"/>
              <a:t>LIKING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1722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Reinforcement Theory : </a:t>
            </a:r>
            <a:r>
              <a:rPr lang="en-US" dirty="0" err="1"/>
              <a:t>asosiatif</a:t>
            </a:r>
            <a:r>
              <a:rPr lang="en-US" dirty="0"/>
              <a:t>, instrumental,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/>
              <a:t>Equity theory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b="1" dirty="0"/>
              <a:t>Exchange </a:t>
            </a:r>
            <a:r>
              <a:rPr lang="en-US" b="1" dirty="0" smtClean="0"/>
              <a:t>theory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/>
              <a:t>Gain-loss theory</a:t>
            </a:r>
            <a:endParaRPr lang="en-US" dirty="0"/>
          </a:p>
          <a:p>
            <a:pPr marL="0" lvl="0" indent="0">
              <a:buNone/>
            </a:pPr>
            <a:endParaRPr lang="en-US" b="1" dirty="0" smtClean="0"/>
          </a:p>
          <a:p>
            <a:pPr marL="514350" lvl="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1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.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Atraksi</a:t>
            </a:r>
            <a:r>
              <a:rPr lang="en-US" b="1" dirty="0"/>
              <a:t> Interpersonal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895600"/>
            <a:ext cx="57912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6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AutoShape 13"/>
          <p:cNvSpPr>
            <a:spLocks noGrp="1" noChangeArrowheads="1"/>
          </p:cNvSpPr>
          <p:nvPr>
            <p:ph idx="1"/>
          </p:nvPr>
        </p:nvSpPr>
        <p:spPr>
          <a:xfrm>
            <a:off x="2484438" y="1628775"/>
            <a:ext cx="5111750" cy="3589338"/>
          </a:xfrm>
          <a:prstGeom prst="star16">
            <a:avLst>
              <a:gd name="adj" fmla="val 37500"/>
            </a:avLst>
          </a:prstGeom>
          <a:solidFill>
            <a:srgbClr val="FF3300">
              <a:alpha val="89018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 smtClean="0">
                <a:latin typeface="Comic Sans MS" pitchFamily="66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35584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2057400"/>
            <a:ext cx="6096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latin typeface="Comic Sans MS" pitchFamily="66" charset="0"/>
              </a:rPr>
              <a:t>Mahasiswa</a:t>
            </a:r>
            <a:r>
              <a:rPr lang="id-ID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interpersonal attraction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533400" y="914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cs typeface="Arial" charset="0"/>
              </a:rPr>
              <a:t>KEMAMPUAN AKHIR YANG DIHARAPKAN</a:t>
            </a:r>
          </a:p>
        </p:txBody>
      </p:sp>
    </p:spTree>
    <p:extLst>
      <p:ext uri="{BB962C8B-B14F-4D97-AF65-F5344CB8AC3E}">
        <p14:creationId xmlns:p14="http://schemas.microsoft.com/office/powerpoint/2010/main" val="3179538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mewancarai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mahsiswa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 (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lain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 (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meke</a:t>
            </a:r>
            <a:r>
              <a:rPr lang="en-US" dirty="0"/>
              <a:t> up yang </a:t>
            </a:r>
            <a:r>
              <a:rPr lang="en-US" dirty="0" err="1"/>
              <a:t>berhasil</a:t>
            </a:r>
            <a:r>
              <a:rPr lang="en-US" dirty="0"/>
              <a:t>).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Ada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jelek</a:t>
            </a:r>
            <a:r>
              <a:rPr lang="en-US" dirty="0"/>
              <a:t>.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diberikannya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subjek-subjek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menyenanginya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membencinya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jelek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8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hubungan-hubungan</a:t>
            </a:r>
            <a:r>
              <a:rPr lang="en-US" dirty="0"/>
              <a:t> yang </a:t>
            </a:r>
            <a:r>
              <a:rPr lang="en-US" dirty="0" err="1"/>
              <a:t>diperolah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stimuli </a:t>
            </a:r>
            <a:r>
              <a:rPr lang="en-US" dirty="0" err="1"/>
              <a:t>inderawi</a:t>
            </a:r>
            <a:r>
              <a:rPr lang="en-US" dirty="0"/>
              <a:t> (sensory stimuli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Interpersonal,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factor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9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Interpersonal Attraction</a:t>
            </a:r>
            <a:r>
              <a:rPr lang="en-US">
                <a:solidFill>
                  <a:srgbClr val="6594DA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Atraksi</a:t>
            </a:r>
            <a:r>
              <a:rPr lang="en-US" dirty="0" smtClean="0"/>
              <a:t> </a:t>
            </a:r>
            <a:r>
              <a:rPr lang="en-US" dirty="0"/>
              <a:t>interpersonal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kesukaan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lain,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Makin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Atraksi</a:t>
            </a:r>
            <a:r>
              <a:rPr lang="en-US" dirty="0" smtClean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personal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262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Faktor-faktor</a:t>
            </a:r>
            <a:r>
              <a:rPr lang="en-US" b="1" dirty="0" smtClean="0"/>
              <a:t> Personal  </a:t>
            </a:r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/>
              <a:t>timbulnya</a:t>
            </a:r>
            <a:r>
              <a:rPr lang="en-US" b="1" dirty="0"/>
              <a:t> </a:t>
            </a:r>
            <a:r>
              <a:rPr lang="en-US" b="1" dirty="0" err="1" smtClean="0"/>
              <a:t>atraksi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1.</a:t>
            </a:r>
            <a:r>
              <a:rPr lang="en-US" b="1" dirty="0"/>
              <a:t> </a:t>
            </a:r>
            <a:r>
              <a:rPr lang="en-US" b="1" dirty="0" err="1"/>
              <a:t>Kesamaan</a:t>
            </a:r>
            <a:r>
              <a:rPr lang="en-US" b="1" dirty="0"/>
              <a:t> </a:t>
            </a: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smtClean="0"/>
              <a:t>persona</a:t>
            </a:r>
            <a:r>
              <a:rPr lang="en-US" dirty="0" smtClean="0"/>
              <a:t>l : </a:t>
            </a:r>
            <a:r>
              <a:rPr lang="en-US" dirty="0" err="1"/>
              <a:t>nilai-nilai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/status </a:t>
            </a:r>
            <a:r>
              <a:rPr lang="en-US" dirty="0" err="1"/>
              <a:t>sosisal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agama</a:t>
            </a:r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dirty="0" err="1"/>
              <a:t>Tekanan</a:t>
            </a:r>
            <a:r>
              <a:rPr lang="en-US" b="1" dirty="0"/>
              <a:t> </a:t>
            </a:r>
            <a:r>
              <a:rPr lang="en-US" b="1" dirty="0" err="1"/>
              <a:t>emosional</a:t>
            </a:r>
            <a:r>
              <a:rPr lang="en-US" b="1" dirty="0"/>
              <a:t> (</a:t>
            </a:r>
            <a:r>
              <a:rPr lang="en-US" b="1" dirty="0" err="1"/>
              <a:t>stres</a:t>
            </a:r>
            <a:r>
              <a:rPr lang="en-US" b="1" dirty="0"/>
              <a:t>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yang </a:t>
            </a:r>
            <a:r>
              <a:rPr lang="en-US" b="1" dirty="0" err="1"/>
              <a:t>rendah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en-US" b="1" dirty="0" err="1"/>
              <a:t>Isolasi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2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 dirty="0" err="1"/>
              <a:t>Faktor-faktor</a:t>
            </a:r>
            <a:r>
              <a:rPr lang="en-US" b="1" dirty="0"/>
              <a:t> </a:t>
            </a:r>
            <a:r>
              <a:rPr lang="en-US" b="1" dirty="0" err="1"/>
              <a:t>situasional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6705600" cy="37338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b="1" dirty="0" err="1">
                <a:hlinkClick r:id="rId2" action="ppaction://hlinksldjump"/>
              </a:rPr>
              <a:t>Daya</a:t>
            </a:r>
            <a:r>
              <a:rPr lang="en-US" b="1" dirty="0">
                <a:hlinkClick r:id="rId2" action="ppaction://hlinksldjump"/>
              </a:rPr>
              <a:t> </a:t>
            </a:r>
            <a:r>
              <a:rPr lang="en-US" b="1" dirty="0" err="1">
                <a:hlinkClick r:id="rId2" action="ppaction://hlinksldjump"/>
              </a:rPr>
              <a:t>tarik</a:t>
            </a:r>
            <a:r>
              <a:rPr lang="en-US" b="1" dirty="0">
                <a:hlinkClick r:id="rId2" action="ppaction://hlinksldjump"/>
              </a:rPr>
              <a:t> </a:t>
            </a:r>
            <a:r>
              <a:rPr lang="en-US" b="1" dirty="0" err="1">
                <a:hlinkClick r:id="rId2" action="ppaction://hlinksldjump"/>
              </a:rPr>
              <a:t>fisik</a:t>
            </a:r>
            <a:r>
              <a:rPr lang="en-US" b="1" dirty="0">
                <a:hlinkClick r:id="rId2" action="ppaction://hlinksldjump"/>
              </a:rPr>
              <a:t> (physical </a:t>
            </a:r>
            <a:r>
              <a:rPr lang="en-US" b="1" dirty="0"/>
              <a:t>attractiveness)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dirty="0" err="1"/>
              <a:t>Ganjaran</a:t>
            </a:r>
            <a:r>
              <a:rPr lang="en-US" b="1" dirty="0"/>
              <a:t> (reward)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Familiarity :</a:t>
            </a:r>
            <a:r>
              <a:rPr lang="id-ID" dirty="0"/>
              <a:t> keakraban, ketidakterasingan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4. </a:t>
            </a:r>
            <a:r>
              <a:rPr lang="en-US" b="1" dirty="0" err="1"/>
              <a:t>Kedekatan</a:t>
            </a:r>
            <a:r>
              <a:rPr lang="en-US" b="1" dirty="0"/>
              <a:t> (proximity)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smtClean="0"/>
              <a:t>closeness</a:t>
            </a:r>
          </a:p>
          <a:p>
            <a:pPr marL="0" lvl="0" indent="0">
              <a:buNone/>
            </a:pPr>
            <a:r>
              <a:rPr lang="en-US" b="1" dirty="0" smtClean="0"/>
              <a:t>5. </a:t>
            </a:r>
            <a:r>
              <a:rPr lang="en-US" b="1" dirty="0" err="1">
                <a:hlinkClick r:id="rId3" action="ppaction://hlinksldjump"/>
              </a:rPr>
              <a:t>Kemampuan</a:t>
            </a:r>
            <a:r>
              <a:rPr lang="en-US" b="1" dirty="0">
                <a:hlinkClick r:id="rId3" action="ppaction://hlinksldjump"/>
              </a:rPr>
              <a:t> (competence)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0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id-ID"/>
              <a:t>Daya Tarik Fisik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d-ID"/>
              <a:t>Kombinasi karakteristik yang dievaluasi sebagai cantik atau tampan pada ujung yang paling ekstrim dan tidak menarik pada ujung yang lainnya (Baron dan Byrne, 2004)</a:t>
            </a:r>
          </a:p>
          <a:p>
            <a:r>
              <a:rPr lang="id-ID"/>
              <a:t>Seorang guru akan lebih banyak memiliki ekspektasi (</a:t>
            </a:r>
            <a:r>
              <a:rPr lang="id-ID" i="1"/>
              <a:t>expectation</a:t>
            </a:r>
            <a:r>
              <a:rPr lang="id-ID"/>
              <a:t>) terhadap peserta didik yang dipersepsi memiliki daya tarik fisik. 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68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600200"/>
            <a:ext cx="6477000" cy="4525963"/>
          </a:xfrm>
        </p:spPr>
        <p:txBody>
          <a:bodyPr>
            <a:normAutofit/>
          </a:bodyPr>
          <a:lstStyle/>
          <a:p>
            <a:pPr marL="265113" indent="-265113">
              <a:lnSpc>
                <a:spcPct val="90000"/>
              </a:lnSpc>
            </a:pPr>
            <a:endParaRPr lang="en-US" sz="2600" dirty="0"/>
          </a:p>
          <a:p>
            <a:pPr marL="265113" indent="-265113">
              <a:lnSpc>
                <a:spcPct val="90000"/>
              </a:lnSpc>
            </a:pPr>
            <a:r>
              <a:rPr lang="id-ID" sz="2600" dirty="0" smtClean="0"/>
              <a:t>Daya </a:t>
            </a:r>
            <a:r>
              <a:rPr lang="id-ID" sz="2600" dirty="0"/>
              <a:t>tarik fisik jg mulai dirasakan sejak masa anak-anak. </a:t>
            </a:r>
          </a:p>
          <a:p>
            <a:pPr marL="265113" indent="-265113">
              <a:lnSpc>
                <a:spcPct val="90000"/>
              </a:lnSpc>
            </a:pPr>
            <a:r>
              <a:rPr lang="id-ID" sz="2600" dirty="0"/>
              <a:t>Anak yg menarik secara fisik dipersepsi popular, bersifat sosial, mudah untuk diasuh (Casey, 1996; Karraker, 1990; Longlois, 1983; Martinek, 1981</a:t>
            </a:r>
            <a:r>
              <a:rPr lang="id-ID" sz="2600" dirty="0" smtClean="0"/>
              <a:t>)</a:t>
            </a:r>
            <a:endParaRPr lang="en-US" sz="2600" dirty="0" smtClean="0"/>
          </a:p>
          <a:p>
            <a:pPr marL="265113" indent="-265113">
              <a:lnSpc>
                <a:spcPct val="80000"/>
              </a:lnSpc>
            </a:pPr>
            <a:r>
              <a:rPr lang="id-ID" sz="2800" dirty="0"/>
              <a:t>Keadaan fisik merupakan informasi awal ketika berinteraksi.</a:t>
            </a:r>
          </a:p>
          <a:p>
            <a:pPr marL="265113" indent="-265113">
              <a:lnSpc>
                <a:spcPct val="80000"/>
              </a:lnSpc>
            </a:pPr>
            <a:r>
              <a:rPr lang="id-ID" sz="2800" dirty="0"/>
              <a:t>Individu kemudian mulai memperhatikan keadaan fisik </a:t>
            </a:r>
            <a:r>
              <a:rPr lang="id-ID" sz="2800" dirty="0">
                <a:hlinkClick r:id="rId2" action="ppaction://hlinksldjump"/>
              </a:rPr>
              <a:t>(Mc Arthur, 1982).</a:t>
            </a:r>
            <a:endParaRPr lang="id-ID" sz="2800" dirty="0"/>
          </a:p>
          <a:p>
            <a:pPr marL="265113" indent="-265113">
              <a:lnSpc>
                <a:spcPct val="90000"/>
              </a:lnSpc>
            </a:pPr>
            <a:endParaRPr lang="id-ID" sz="2600" dirty="0"/>
          </a:p>
          <a:p>
            <a:pPr marL="265113" indent="-265113">
              <a:lnSpc>
                <a:spcPct val="90000"/>
              </a:lnSpc>
            </a:pPr>
            <a:endParaRPr lang="id-ID" sz="2600" dirty="0"/>
          </a:p>
          <a:p>
            <a:pPr marL="265113" indent="-265113">
              <a:lnSpc>
                <a:spcPct val="9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3083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436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Simak penelitian ini….</vt:lpstr>
      <vt:lpstr>Definisi Persepsi Interpersonal </vt:lpstr>
      <vt:lpstr>Interpersonal Attraction </vt:lpstr>
      <vt:lpstr>Faktor-faktor Personal  penyebab timbulnya atraksi</vt:lpstr>
      <vt:lpstr>Faktor-faktor situasional</vt:lpstr>
      <vt:lpstr>Daya Tarik Fisik</vt:lpstr>
      <vt:lpstr>PowerPoint Presentation</vt:lpstr>
      <vt:lpstr>TEORI LIKING</vt:lpstr>
      <vt:lpstr>. Pengaruh Atraksi Interpersonal pada Komunikasi Interpersonal</vt:lpstr>
      <vt:lpstr>PowerPoint Presentation</vt:lpstr>
    </vt:vector>
  </TitlesOfParts>
  <Company>Universitas INDONUSA 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DIRI</dc:title>
  <dc:creator>humas</dc:creator>
  <cp:lastModifiedBy>Staff</cp:lastModifiedBy>
  <cp:revision>44</cp:revision>
  <dcterms:created xsi:type="dcterms:W3CDTF">2007-11-11T02:17:08Z</dcterms:created>
  <dcterms:modified xsi:type="dcterms:W3CDTF">2019-04-05T11:06:43Z</dcterms:modified>
</cp:coreProperties>
</file>