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F8D9E8-5B79-4627-8FC2-E30CF85EA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0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885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885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88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7885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885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88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886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6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6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6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6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886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887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7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7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887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220FE7-F58E-4A87-83B0-4F31C44FCD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887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CBF87-5EFF-4B13-BE57-FD3A3EB0B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04E6B-18D6-4CB7-A34D-0639CB3B8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43C07C-7AD2-4A4F-9B56-74FBB547A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BEF7D-1A96-4EE4-87D2-BE5973AD9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2EA9E-A9D2-491F-B28A-A653E8FF6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1CD0-E239-42AE-9E0F-D87DE743B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04791-D5BD-41BD-B5A7-362B2F443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00B9C-B0B3-4EBA-A0DA-D9AC1FF5D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0C509-59F4-4B42-A123-0577987DC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9DF46-81B8-4338-9654-7C277B694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73C96-53D4-4B6F-B19D-0E52E627F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782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782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7783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783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7783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783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783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783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784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784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784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784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78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Shelly Adelina, Psikologi Gender</a:t>
            </a:r>
          </a:p>
        </p:txBody>
      </p:sp>
      <p:sp>
        <p:nvSpPr>
          <p:cNvPr id="778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C87E86-9424-4E3D-9D2F-FFCA89DC22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149F711-2AEF-4345-83A3-3984080A3FAB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/>
              <a:t>SEKS &amp; GENDER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B998-19E0-4A4C-AFCA-B53068032AF5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IMPLIKASI PEMBAKUAN PERAN GENDER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Perbedaan gender tidak masalah jika tidak melahirkan ketidakadilan gender (</a:t>
            </a:r>
            <a:r>
              <a:rPr lang="en-US" i="1"/>
              <a:t>gender inequalities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Ketidakadilan gender merupakan </a:t>
            </a:r>
            <a:r>
              <a:rPr lang="en-US" b="1"/>
              <a:t>sistem</a:t>
            </a:r>
            <a:r>
              <a:rPr lang="en-US"/>
              <a:t> dan </a:t>
            </a:r>
            <a:r>
              <a:rPr lang="en-US" b="1"/>
              <a:t>struktur</a:t>
            </a:r>
            <a:r>
              <a:rPr lang="en-US"/>
              <a:t> yg menyebabkan perempuan dan laki2 menjadi korban</a:t>
            </a:r>
          </a:p>
          <a:p>
            <a:pPr>
              <a:lnSpc>
                <a:spcPct val="90000"/>
              </a:lnSpc>
            </a:pPr>
            <a:r>
              <a:rPr lang="en-US"/>
              <a:t>Ketidakadilan gender termanifestasikan dlm berbagai bentuk dan ketidakadilan sbb: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3280-801A-47F5-A73C-CFB359213BE6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IMPLIKASI PEMBAKUAN PERAN GENDER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Marginalisasi atau peminggiran hak-hak</a:t>
            </a:r>
          </a:p>
          <a:p>
            <a:r>
              <a:rPr lang="en-US"/>
              <a:t>Subordinasi atau perendahan posisi-status dan peran- dalam keputusan yang bersifat politis</a:t>
            </a:r>
          </a:p>
          <a:p>
            <a:r>
              <a:rPr lang="en-US"/>
              <a:t>Stereotip atau pelabelan negatif</a:t>
            </a:r>
          </a:p>
          <a:p>
            <a:r>
              <a:rPr lang="en-US"/>
              <a:t>Tindak kekerasan</a:t>
            </a:r>
          </a:p>
          <a:p>
            <a:r>
              <a:rPr lang="en-US"/>
              <a:t>Beban kerja lebih banyak (</a:t>
            </a:r>
            <a:r>
              <a:rPr lang="en-US" i="1"/>
              <a:t>multiple</a:t>
            </a:r>
            <a:r>
              <a:rPr lang="en-US"/>
              <a:t> </a:t>
            </a:r>
            <a:r>
              <a:rPr lang="en-US" i="1"/>
              <a:t>burden</a:t>
            </a:r>
            <a:r>
              <a:rPr lang="en-US"/>
              <a:t>) dan lebih panjang waktunya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C8E1-3C6C-4318-91A4-A72D5EBCCB47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Perbedaan Seks dan Gender</a:t>
            </a:r>
            <a:br>
              <a:rPr lang="en-US" sz="4000" b="1"/>
            </a:br>
            <a:r>
              <a:rPr lang="en-US" sz="4000" b="1"/>
              <a:t>dalam tabel</a:t>
            </a:r>
          </a:p>
        </p:txBody>
      </p:sp>
      <p:graphicFrame>
        <p:nvGraphicFramePr>
          <p:cNvPr id="22610" name="Group 82"/>
          <p:cNvGraphicFramePr>
            <a:graphicFrameLocks noGrp="1"/>
          </p:cNvGraphicFramePr>
          <p:nvPr>
            <p:ph type="tbl" idx="1"/>
          </p:nvPr>
        </p:nvGraphicFramePr>
        <p:xfrm>
          <a:off x="457200" y="1717675"/>
          <a:ext cx="8229600" cy="438245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KARAKTERISTIK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Sumber pembeda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Manusia/masyarakat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Unsur pembeda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Biologis (alat reproduksi)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Tingkah laku (kebudayaan)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Kodrati, tertentu, tidak dapat dipertukarkan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Harkat, martabat, dapat dipertukarkan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Dampak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Terjadi nilai2: kenikmatan, kedamaian, keadilan, saling menguntungkan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Tercipta norma2: ketentuan ttg pantas/tidak pantas, sering merugikan satu pihak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Ke-berlaku-an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Sepanjang masa, di mana saja, tidak mengenal kelas-ras-etnis-kebangsaan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Dapat berubah dlm masa, musiman, dan berbeda antarkelas-ras-etnis-bangsa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2B281-C348-435A-9272-0B65066B7B0D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APA ITU </a:t>
            </a:r>
            <a:r>
              <a:rPr lang="en-US" sz="6600"/>
              <a:t>SEKS</a:t>
            </a:r>
            <a:r>
              <a:rPr lang="en-US" sz="5600"/>
              <a:t> ?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4500" dirty="0"/>
          </a:p>
          <a:p>
            <a:pPr algn="ctr"/>
            <a:r>
              <a:rPr lang="id-ID" sz="4500" dirty="0"/>
              <a:t>Jenis kelamin lelaki-perempuan</a:t>
            </a:r>
          </a:p>
          <a:p>
            <a:pPr algn="ctr"/>
            <a:r>
              <a:rPr lang="en-US" sz="4500" dirty="0" err="1"/>
              <a:t>Kodrat</a:t>
            </a:r>
            <a:r>
              <a:rPr lang="en-US" sz="4500" dirty="0"/>
              <a:t> – </a:t>
            </a:r>
            <a:r>
              <a:rPr lang="en-US" sz="4500" dirty="0" err="1"/>
              <a:t>bukan</a:t>
            </a:r>
            <a:r>
              <a:rPr lang="en-US" sz="4500" dirty="0"/>
              <a:t> </a:t>
            </a:r>
            <a:r>
              <a:rPr lang="en-US" sz="4500" dirty="0" err="1"/>
              <a:t>kodrat</a:t>
            </a:r>
            <a:r>
              <a:rPr lang="en-US" sz="4500" dirty="0"/>
              <a:t> ?</a:t>
            </a:r>
          </a:p>
          <a:p>
            <a:pPr algn="ctr"/>
            <a:r>
              <a:rPr lang="en-US" sz="4500" dirty="0" err="1"/>
              <a:t>Fungsi</a:t>
            </a:r>
            <a:r>
              <a:rPr lang="en-US" sz="4500" dirty="0"/>
              <a:t> </a:t>
            </a:r>
            <a:r>
              <a:rPr lang="en-US" sz="4500" dirty="0" err="1"/>
              <a:t>seks</a:t>
            </a:r>
            <a:r>
              <a:rPr lang="en-US" sz="4500" dirty="0"/>
              <a:t>/</a:t>
            </a:r>
            <a:r>
              <a:rPr lang="en-US" sz="4500" dirty="0" err="1"/>
              <a:t>jenis</a:t>
            </a:r>
            <a:r>
              <a:rPr lang="en-US" sz="4500" dirty="0"/>
              <a:t> </a:t>
            </a:r>
            <a:r>
              <a:rPr lang="en-US" sz="4500" dirty="0" err="1"/>
              <a:t>kelamin</a:t>
            </a:r>
            <a:endParaRPr lang="en-US" sz="4500" dirty="0"/>
          </a:p>
          <a:p>
            <a:pPr algn="ctr">
              <a:buNone/>
            </a:pPr>
            <a:endParaRPr lang="en-US" sz="4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81DC-628F-42EF-ACE3-C674D2088593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 ITU </a:t>
            </a:r>
            <a:r>
              <a:rPr lang="en-US" sz="5400"/>
              <a:t>GENDER</a:t>
            </a:r>
            <a:r>
              <a:rPr lang="en-US"/>
              <a:t> 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700"/>
              <a:t>Kodratkah ?</a:t>
            </a:r>
          </a:p>
          <a:p>
            <a:r>
              <a:rPr lang="en-US" sz="3700"/>
              <a:t>Peran </a:t>
            </a:r>
          </a:p>
          <a:p>
            <a:r>
              <a:rPr lang="en-US" sz="3700"/>
              <a:t>Relasi</a:t>
            </a:r>
          </a:p>
          <a:p>
            <a:r>
              <a:rPr lang="en-US" sz="3700"/>
              <a:t>Konstruksi sosial</a:t>
            </a:r>
          </a:p>
          <a:p>
            <a:r>
              <a:rPr lang="en-US" sz="3700"/>
              <a:t>Konstruksi dari penafsiran agama</a:t>
            </a:r>
          </a:p>
          <a:p>
            <a:r>
              <a:rPr lang="en-US" sz="3700"/>
              <a:t>Dapatkah dipertukarkan antara lelaki dan perempuan?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C595-1E88-481C-B8FE-0050C98EC50F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PERBEDAAN SEKS &amp; GENDER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700"/>
              <a:t>Aan Oakley (sosiolog): ada perbedaan istilah</a:t>
            </a:r>
          </a:p>
          <a:p>
            <a:pPr>
              <a:lnSpc>
                <a:spcPct val="90000"/>
              </a:lnSpc>
            </a:pPr>
            <a:r>
              <a:rPr lang="en-US" sz="3700"/>
              <a:t>Istilah gender telah umum digunakan dlm literatur studi perempuan. Namun </a:t>
            </a:r>
            <a:r>
              <a:rPr lang="en-US" sz="3700" b="1" u="sng"/>
              <a:t>pemahaman dan perbedaan antara gender</a:t>
            </a:r>
            <a:r>
              <a:rPr lang="en-US" sz="3700" u="sng"/>
              <a:t> </a:t>
            </a:r>
            <a:r>
              <a:rPr lang="en-US" sz="3700" b="1" u="sng"/>
              <a:t>dan</a:t>
            </a:r>
            <a:r>
              <a:rPr lang="en-US" sz="3700" u="sng"/>
              <a:t> </a:t>
            </a:r>
            <a:r>
              <a:rPr lang="en-US" sz="3700" b="1" u="sng"/>
              <a:t>seks</a:t>
            </a:r>
            <a:r>
              <a:rPr lang="en-US" sz="3700"/>
              <a:t> </a:t>
            </a:r>
            <a:r>
              <a:rPr lang="en-US" sz="3700" b="1" u="sng"/>
              <a:t>sering</a:t>
            </a:r>
            <a:r>
              <a:rPr lang="en-US" sz="3700"/>
              <a:t> </a:t>
            </a:r>
            <a:r>
              <a:rPr lang="en-US" sz="3700" b="1" u="sng"/>
              <a:t>menimbulkan</a:t>
            </a:r>
            <a:r>
              <a:rPr lang="en-US" sz="3700"/>
              <a:t> </a:t>
            </a:r>
            <a:r>
              <a:rPr lang="en-US" sz="3700" b="1" u="sng"/>
              <a:t>persoalan</a:t>
            </a:r>
            <a:r>
              <a:rPr lang="en-US" sz="37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892A-001B-4374-8AF9-B657DCF81DB5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PERBEDAAN SEKS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/>
              <a:t>Perbedaan atas ciri-ciri biologis, khususnya yg menyangkut prokreasi (indung telur, rahim, vagina, menstruasi, hamil, melahirkan, menyusui) pada perempuan, (sperma,penis) pada laki-laki.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400"/>
          </a:p>
          <a:p>
            <a:pPr>
              <a:lnSpc>
                <a:spcPct val="90000"/>
              </a:lnSpc>
            </a:pPr>
            <a:r>
              <a:rPr lang="en-US" sz="3400"/>
              <a:t>Tidak dapat dipertukarkan fungsi dan keberadaannya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CC84-2E94-4BF5-A30F-5EC2E22CE308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PERBEDAAN GENDER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Perbedaan </a:t>
            </a:r>
            <a:r>
              <a:rPr lang="en-US" sz="2800" b="1"/>
              <a:t>peran</a:t>
            </a:r>
            <a:r>
              <a:rPr lang="en-US" sz="2800"/>
              <a:t> atau </a:t>
            </a:r>
            <a:r>
              <a:rPr lang="en-US" sz="2800" b="1"/>
              <a:t>konstruksi (sesuatu yang “dibangun” atau “dibentuk”) </a:t>
            </a:r>
            <a:r>
              <a:rPr lang="en-US" sz="2800"/>
              <a:t>secara sosial dan budaya antara laki-laki dan perempan.</a:t>
            </a:r>
          </a:p>
          <a:p>
            <a:r>
              <a:rPr lang="en-US" sz="2800"/>
              <a:t>Bisa dipertukarkan fungsi dan keberadaannya</a:t>
            </a:r>
          </a:p>
          <a:p>
            <a:r>
              <a:rPr lang="en-US" sz="2800"/>
              <a:t>Tidak kodrati</a:t>
            </a:r>
          </a:p>
          <a:p>
            <a:r>
              <a:rPr lang="en-US" sz="2800"/>
              <a:t>Bisa berubah dari waktu ke waktu sesuai tempat/lingkungan, kelas sosial yg beda, dsb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4DCAB-34F5-4FAE-8BE1-8E9EB56835D7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5000"/>
              <a:t>PERBEDAAN GENDER sering berpangkal pada PERBEDAAN SEKS </a:t>
            </a:r>
          </a:p>
          <a:p>
            <a:pPr algn="ctr">
              <a:buFontTx/>
              <a:buNone/>
            </a:pPr>
            <a:r>
              <a:rPr lang="en-US" sz="5000"/>
              <a:t>(Betulkah begitu seharusnya?)</a:t>
            </a:r>
          </a:p>
          <a:p>
            <a:pPr algn="ctr"/>
            <a:endParaRPr lang="en-US" sz="5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CE80D-7951-4FA5-987E-E4494CDB21BD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/>
              <a:t>GENDER DIFFERENCES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Terjadi melalui proses sangat panjang</a:t>
            </a:r>
          </a:p>
          <a:p>
            <a:pPr>
              <a:lnSpc>
                <a:spcPct val="90000"/>
              </a:lnSpc>
            </a:pPr>
            <a:r>
              <a:rPr lang="en-US"/>
              <a:t>Dibentuk/dikonstruksi</a:t>
            </a:r>
          </a:p>
          <a:p>
            <a:pPr>
              <a:lnSpc>
                <a:spcPct val="90000"/>
              </a:lnSpc>
            </a:pPr>
            <a:r>
              <a:rPr lang="en-US"/>
              <a:t>Disosialisasikan, diinternalisasikan, diperkuat/dikukuhkan, dilestarikan</a:t>
            </a:r>
          </a:p>
          <a:p>
            <a:pPr>
              <a:lnSpc>
                <a:spcPct val="90000"/>
              </a:lnSpc>
            </a:pPr>
            <a:r>
              <a:rPr lang="en-US"/>
              <a:t>Dianggap sebagai kodrat laki2 dan perempuan</a:t>
            </a:r>
          </a:p>
          <a:p>
            <a:pPr>
              <a:lnSpc>
                <a:spcPct val="90000"/>
              </a:lnSpc>
            </a:pPr>
            <a:r>
              <a:rPr lang="en-US"/>
              <a:t>Berlangsung evolusional, memengaruhi psikologis dan biologis masing2 jenis kelamin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7A26-167E-45EC-8295-F97850A0A71C}" type="slidenum">
              <a:rPr lang="en-US"/>
              <a:pPr/>
              <a:t>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GENDER DIFFERENCES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Laki2 harus bersifat kuat dan agresif, maka ia terkonstruksi dan termotivasi menjadi selalu lebih kuat dan lebih agresif.</a:t>
            </a:r>
          </a:p>
          <a:p>
            <a:pPr>
              <a:lnSpc>
                <a:spcPct val="90000"/>
              </a:lnSpc>
            </a:pPr>
            <a:r>
              <a:rPr lang="en-US"/>
              <a:t>Perempuan harus lemah lembut, maka ia sejak kecil terpengaruh secara emosi, visi, dan biologis.</a:t>
            </a:r>
          </a:p>
          <a:p>
            <a:pPr>
              <a:lnSpc>
                <a:spcPct val="90000"/>
              </a:lnSpc>
            </a:pPr>
            <a:r>
              <a:rPr lang="en-US"/>
              <a:t>Setiap sifat melekat pada jenis kelamin tertentu, selama bisa dipertukarkan maka bukan kodrat –konstruksi masyarakat.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91</TotalTime>
  <Words>434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 Top</vt:lpstr>
      <vt:lpstr>SEKS &amp; GENDER</vt:lpstr>
      <vt:lpstr>APA ITU SEKS ?</vt:lpstr>
      <vt:lpstr>APA ITU GENDER ?</vt:lpstr>
      <vt:lpstr>PERBEDAAN SEKS &amp; GENDER</vt:lpstr>
      <vt:lpstr>PERBEDAAN SEKS</vt:lpstr>
      <vt:lpstr>PERBEDAAN GENDER</vt:lpstr>
      <vt:lpstr>PowerPoint Presentation</vt:lpstr>
      <vt:lpstr>GENDER DIFFERENCES</vt:lpstr>
      <vt:lpstr>GENDER DIFFERENCES</vt:lpstr>
      <vt:lpstr>IMPLIKASI PEMBAKUAN PERAN GENDER</vt:lpstr>
      <vt:lpstr>IMPLIKASI PEMBAKUAN PERAN GENDER</vt:lpstr>
      <vt:lpstr>Perbedaan Seks dan Gender dalam tabel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 &amp; GENDER</dc:title>
  <dc:creator>shelly adelina</dc:creator>
  <cp:lastModifiedBy>May</cp:lastModifiedBy>
  <cp:revision>19</cp:revision>
  <dcterms:created xsi:type="dcterms:W3CDTF">2008-07-12T19:05:12Z</dcterms:created>
  <dcterms:modified xsi:type="dcterms:W3CDTF">2015-06-16T09:55:05Z</dcterms:modified>
</cp:coreProperties>
</file>