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64" r:id="rId4"/>
    <p:sldId id="296" r:id="rId5"/>
    <p:sldId id="297" r:id="rId6"/>
    <p:sldId id="298" r:id="rId7"/>
    <p:sldId id="300" r:id="rId8"/>
    <p:sldId id="301" r:id="rId9"/>
    <p:sldId id="265" r:id="rId10"/>
    <p:sldId id="309" r:id="rId11"/>
    <p:sldId id="284" r:id="rId12"/>
    <p:sldId id="287" r:id="rId13"/>
    <p:sldId id="288" r:id="rId14"/>
    <p:sldId id="289" r:id="rId15"/>
    <p:sldId id="306" r:id="rId16"/>
    <p:sldId id="267" r:id="rId17"/>
    <p:sldId id="268" r:id="rId18"/>
    <p:sldId id="302" r:id="rId19"/>
    <p:sldId id="303" r:id="rId20"/>
    <p:sldId id="304" r:id="rId21"/>
    <p:sldId id="305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85C7-6B78-4897-8C5E-487B6E0AEC32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D3B0-3995-41CF-B4D0-972622FD3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2BB6-B60B-4BF3-9F79-2F1C04F7421F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72F2-824B-4E5B-B19E-78E755624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468-2CB8-48B4-B505-0615E9D8D1EB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1FFA-389C-4261-BD02-CFB792231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F824-82CB-4602-A62D-B4B7CBC50104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F96D-DF63-484C-9588-837F65360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021F-7830-418D-AD7D-01BF62A39F70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3D41-708A-4E9A-AAD2-8C208ED7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1D0-BC28-4DB9-BCB3-BF0D1A9856A8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D51A-1C6B-4B17-9C4E-4EA68D4C5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BDD-9B48-4938-9465-AE4301A45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D39F-E3E4-4569-8B4F-9D0789BEEE4C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20BB-9CE6-44EA-85E9-F010F2A09D85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4DEC-7284-40CA-BA51-0C4ED013E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B574-AB1C-4032-8212-7E9D9671B72B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6558-D662-4DC7-BBF2-7A1F546D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6186-C4B8-408B-9D96-12EA192D630F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6FE6-40E0-4F21-8EC8-1057D51F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B0FB-2FF3-4631-8796-924B64C0F2F6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12D0-D5A2-4CC5-BD75-424930A39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B360B6-83F9-41F5-AE94-C57F2F2AE9BE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1FE9B3-8B04-4AD6-BB30-3D775EDF8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8" r:id="rId3"/>
    <p:sldLayoutId id="2147483800" r:id="rId4"/>
    <p:sldLayoutId id="2147483809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66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smtClean="0">
                <a:solidFill>
                  <a:srgbClr val="7030A0"/>
                </a:solidFill>
                <a:latin typeface="Goudy Stout" pitchFamily="18" charset="0"/>
              </a:rPr>
              <a:t>GENDER  </a:t>
            </a:r>
            <a:br>
              <a:rPr sz="6000" b="1" smtClean="0">
                <a:solidFill>
                  <a:srgbClr val="7030A0"/>
                </a:solidFill>
                <a:latin typeface="Goudy Stout" pitchFamily="18" charset="0"/>
              </a:rPr>
            </a:br>
            <a:r>
              <a:rPr sz="6000" b="1" smtClean="0">
                <a:solidFill>
                  <a:srgbClr val="7030A0"/>
                </a:solidFill>
                <a:latin typeface="Goudy Stout" pitchFamily="18" charset="0"/>
              </a:rPr>
              <a:t>&amp;  </a:t>
            </a:r>
            <a:br>
              <a:rPr sz="6000" b="1" smtClean="0">
                <a:solidFill>
                  <a:srgbClr val="7030A0"/>
                </a:solidFill>
                <a:latin typeface="Goudy Stout" pitchFamily="18" charset="0"/>
              </a:rPr>
            </a:br>
            <a:r>
              <a:rPr sz="6000" b="1" smtClean="0">
                <a:solidFill>
                  <a:srgbClr val="7030A0"/>
                </a:solidFill>
                <a:latin typeface="Goudy Stout" pitchFamily="18" charset="0"/>
              </a:rPr>
              <a:t>MEDIA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C 0.00937 0.01829 -0.00347 -0.00463 0.00816 0.01088 C 0.01823 0.02454 0.00364 0.01088 0.01597 0.02153 C 0.0217 0.03172 0.02778 0.04028 0.03542 0.04746 C 0.03507 0.04954 0.03264 0.05232 0.03368 0.05394 C 0.0375 0.0588 0.04358 0.05811 0.04844 0.06042 C 0.05694 0.05787 0.0658 0.05926 0.07413 0.05602 C 0.07795 0.0544 0.08021 0.04815 0.08385 0.04537 C 0.09496 0.03704 0.10382 0.02454 0.11458 0.01528 C 0.13003 -0.01273 0.11059 0.02037 0.12413 0.00232 C 0.13055 -0.00625 0.13455 -0.01597 0.14201 -0.02361 C 0.14566 -0.04375 0.13976 -0.01828 0.1533 -0.04513 C 0.15903 -0.05671 0.16892 -0.05949 0.17587 -0.06875 C 0.18785 -0.08472 0.1993 -0.08958 0.21458 -0.09675 C 0.23385 -0.09583 0.25573 -0.10509 0.27257 -0.09236 C 0.27448 -0.09074 0.27552 -0.08773 0.27743 -0.08588 C 0.27934 -0.08402 0.28177 -0.0831 0.28385 -0.08171 C 0.29462 -0.0618 0.3092 -0.04583 0.31944 -0.02569 C 0.32309 -0.00601 0.31771 -0.02638 0.32587 -0.01273 C 0.32847 -0.00833 0.32882 -0.00254 0.33073 0.00232 C 0.33229 0.01551 0.33524 0.02801 0.33715 0.04098 C 0.33507 0.24237 0.3408 0.14005 0.33385 0.21297 C 0.33264 0.22616 0.33003 0.2507 0.32413 0.2625 C 0.32101 0.26899 0.31788 0.27547 0.31458 0.28195 C 0.31354 0.28403 0.31128 0.2882 0.31128 0.2882 C 0.30868 0.29908 0.30503 0.30394 0.29687 0.30764 C 0.28837 0.32269 0.28437 0.32084 0.26944 0.32269 C 0.23385 0.322 0.19826 0.32269 0.16285 0.32061 C 0.16042 0.32037 0.15885 0.3169 0.15642 0.31621 C 0.15069 0.31482 0.10885 0.31204 0.10799 0.31204 C 0.08385 0.3051 0.11024 0.31204 0.05486 0.30764 C -0.0007 0.30325 -0.05538 0.29838 -0.11129 0.297 C -0.1632 0.28866 -0.21545 0.27825 -0.26771 0.27547 C -0.27951 0.27315 -0.29167 0.27362 -0.30313 0.26899 C -0.30608 0.26783 -0.30712 0.2625 -0.30972 0.26042 C -0.31163 0.2588 -0.31406 0.2588 -0.31615 0.25811 C -0.3375 0.24075 -0.35816 0.22153 -0.37587 0.19792 C -0.37917 0.18426 -0.3809 0.18241 -0.38715 0.17223 C -0.39167 0.16482 -0.39236 0.15834 -0.39844 0.15278 C -0.40261 0.13866 -0.40087 0.12362 -0.40486 0.10973 C -0.41094 0.0882 -0.40556 0.1169 -0.40972 0.097 C -0.41667 0.06297 -0.41024 0.09075 -0.41441 0.07315 C -0.41511 0.05278 -0.41771 -0.02106 -0.41771 -0.03865 C -0.41771 -0.06203 -0.41997 -0.07175 -0.40972 -0.08588 C -0.40851 -0.09027 -0.40851 -0.09537 -0.40642 -0.09884 C -0.40521 -0.10092 -0.40295 -0.10138 -0.40156 -0.103 C -0.39809 -0.10694 -0.39514 -0.11157 -0.39184 -0.11597 C -0.38993 -0.11851 -0.38646 -0.11736 -0.38386 -0.11805 C -0.38177 -0.11875 -0.37951 -0.11967 -0.37743 -0.12037 C -0.36649 -0.11851 -0.35729 -0.1162 -0.3467 -0.1118 C -0.33976 -0.10231 -0.3316 -0.09652 -0.32413 -0.08796 C -0.31302 -0.07523 -0.32274 -0.08263 -0.31129 -0.07523 C -0.30833 -0.07129 -0.30451 -0.06828 -0.30156 -0.06435 C -0.28524 -0.04259 -0.30556 -0.06666 -0.29358 -0.0493 C -0.28351 -0.03449 -0.28333 -0.03495 -0.27413 -0.02569 C -0.27049 -0.00601 -0.27587 -0.02638 -0.26771 -0.01273 C -0.26667 -0.01088 -0.26684 -0.00833 -0.26615 -0.00625 C -0.26267 0.00301 -0.25486 0.01366 -0.24844 0.01945 C -0.24688 0.02246 -0.24184 0.03287 -0.24028 0.0345 C -0.23698 0.0382 -0.23264 0.04005 -0.22899 0.04306 C -0.22379 0.05209 -0.21927 0.0551 -0.21285 0.0625 C -0.20486 0.07176 -0.20052 0.07709 -0.19028 0.07963 C -0.18455 0.09167 -0.18976 0.08426 -0.17413 0.0882 C -0.16979 0.08936 -0.16129 0.0926 -0.16129 0.0926 C -0.11215 0.09121 -0.09445 0.097 -0.05799 0.07963 C -0.05174 0.0713 -0.04497 0.06343 -0.03715 0.05811 C -0.03247 0.04908 -0.02604 0.04491 -0.01945 0.03889 C -0.01771 0.0375 -0.01597 0.03588 -0.01441 0.0345 C -0.01285 0.03311 -0.00972 0.03033 -0.00972 0.03033 C -0.00764 0.02639 -0.00712 0.02107 -0.00486 0.01737 C -0.00365 0.01528 -0.0007 0.01551 -2.22222E-6 0.01297 C 0.00121 0.00903 -2.22222E-6 0.0044 -2.22222E-6 -4.44444E-6 Z " pathEditMode="relative" ptsTypes="fffff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Bahwa iklan telah mendorong konsumerisme diberbagai kelompok usia.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Dampak dari iklan dapat menciptakan berbagai stereotipe, yang akan menimbulkan semacam peneguhan (reinforcement).</a:t>
            </a: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9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762000" cy="4114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pic>
        <p:nvPicPr>
          <p:cNvPr id="48131" name="Picture 5" descr="G:\gender\donal des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pic>
        <p:nvPicPr>
          <p:cNvPr id="48132" name="Picture 6" descr="G:\gender\miki 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762000" y="52578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800" b="1">
                <a:solidFill>
                  <a:srgbClr val="00B0F0"/>
                </a:solidFill>
                <a:latin typeface="Century Gothic" pitchFamily="34" charset="0"/>
              </a:rPr>
              <a:t>Anak perempuan → warna pink, pakai pita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800" b="1">
                <a:solidFill>
                  <a:srgbClr val="00B0F0"/>
                </a:solidFill>
                <a:latin typeface="Century Gothic" pitchFamily="34" charset="0"/>
              </a:rPr>
              <a:t>Anak laki-laki → warna biru, pakai topi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60375" y="152400"/>
            <a:ext cx="3806825" cy="1219200"/>
          </a:xfrm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z="3600" b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ANAK-ANAK</a:t>
            </a:r>
          </a:p>
        </p:txBody>
      </p:sp>
      <p:pic>
        <p:nvPicPr>
          <p:cNvPr id="16387" name="Picture 2" descr="E:\gender\snow white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3505200"/>
            <a:ext cx="2205038" cy="3048000"/>
          </a:xfrm>
        </p:spPr>
      </p:pic>
      <p:pic>
        <p:nvPicPr>
          <p:cNvPr id="16388" name="Picture 3" descr="E:\gender\cinderell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0035">
            <a:off x="5943600" y="457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E:\gender\arie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1676400"/>
            <a:ext cx="38750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143000"/>
            <a:ext cx="8226425" cy="4191000"/>
          </a:xfrm>
        </p:spPr>
        <p:txBody>
          <a:bodyPr/>
          <a:lstStyle/>
          <a:p>
            <a:pPr marL="319088" indent="-319088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Pangeran tampan selalu menolong putri baik hati </a:t>
            </a:r>
          </a:p>
          <a:p>
            <a:pPr marL="319088" indent="-319088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Cantik &amp; tampan = baik hati</a:t>
            </a:r>
          </a:p>
          <a:p>
            <a:pPr marL="319088" indent="-319088"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	Buruk rupa = jahat</a:t>
            </a:r>
          </a:p>
          <a:p>
            <a:pPr marL="319088" indent="-319088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Perempuan → cantik, lemah lembut, berambut panjang, &amp; memakai gaun</a:t>
            </a:r>
          </a:p>
          <a:p>
            <a:pPr marL="319088" indent="-319088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Laki-laki → tampan, gagah, &amp; memerangi kejahatan</a:t>
            </a:r>
          </a:p>
          <a:p>
            <a:pPr marL="319088" indent="-319088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209800" y="0"/>
            <a:ext cx="2359025" cy="1066800"/>
          </a:xfrm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z="3600" b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REMAJA</a:t>
            </a:r>
          </a:p>
        </p:txBody>
      </p:sp>
      <p:pic>
        <p:nvPicPr>
          <p:cNvPr id="53251" name="Picture 2" descr="E:\gender\twilight1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1225925">
            <a:off x="203200" y="1511300"/>
            <a:ext cx="4751388" cy="3770313"/>
          </a:xfrm>
        </p:spPr>
      </p:pic>
      <p:pic>
        <p:nvPicPr>
          <p:cNvPr id="53252" name="Picture 3" descr="E:\gender\bb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7900">
            <a:off x="5275263" y="1409700"/>
            <a:ext cx="39306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381000" y="5486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800" b="1">
                <a:solidFill>
                  <a:srgbClr val="00B0F0"/>
                </a:solidFill>
                <a:latin typeface="Century Gothic" pitchFamily="34" charset="0"/>
              </a:rPr>
              <a:t>Pria tampan dan kaya raya menyelamatkan gadis cantik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Wanita lebih digambarkan harus lebih </a:t>
            </a:r>
            <a:r>
              <a:rPr lang="en-US" sz="2800" b="1" i="1" smtClean="0">
                <a:solidFill>
                  <a:srgbClr val="00B0F0"/>
                </a:solidFill>
                <a:latin typeface="Century Gothic" pitchFamily="34" charset="0"/>
              </a:rPr>
              <a:t>emotionally centered role</a:t>
            </a:r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 dibandingkan dengan laki-laki.</a:t>
            </a:r>
          </a:p>
          <a:p>
            <a:pPr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72707" name="Picture 2" descr="G:\gender\ayahbunda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28194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G:\gender\ayahbunda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27940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70C0"/>
                </a:solidFill>
                <a:latin typeface="Jokerman" pitchFamily="82" charset="0"/>
              </a:rPr>
              <a:t>CUPLIKAN   IKLAN   TELEVISI</a:t>
            </a:r>
          </a:p>
        </p:txBody>
      </p:sp>
      <p:pic>
        <p:nvPicPr>
          <p:cNvPr id="4" name="Picture 4" descr="pooh-ri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2667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.02153 C -0.08281 0.0118 -0.1658 0.00208 -0.20035 -0.07407 C -0.23507 -0.15023 -0.18437 -0.37338 -0.20712 -0.43657 C -0.23038 -0.49954 -0.31493 -0.54884 -0.33941 -0.45324 C -0.36337 -0.35695 -0.45729 0.03032 -0.35295 0.14028 C -0.24844 0.25 0.16441 0.32199 0.28715 0.20602 C 0.40938 0.09028 0.39392 -0.42384 0.38038 -0.55556 C 0.36736 -0.68657 0.23819 -0.6838 0.20747 -0.58495 C 0.17604 -0.48472 0.23819 -0.06412 0.1934 0.04468 C 0.14896 0.15301 -0.01632 0.06435 -0.0592 0.06759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572000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Tayangan persuasi iklan tersebut  merupakan kegiatan potensial untuk menciptakan </a:t>
            </a:r>
            <a:r>
              <a:rPr lang="en-US" sz="2800" b="1" i="1" smtClean="0">
                <a:solidFill>
                  <a:srgbClr val="00B0F0"/>
                </a:solidFill>
                <a:latin typeface="Century Gothic" pitchFamily="34" charset="0"/>
              </a:rPr>
              <a:t>image</a:t>
            </a:r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 keliru tentang gender.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Mendorong peneguhan gambaran tentang peranan perempuan yang bersifat domestik.</a:t>
            </a: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21112 L 0.00712 -0.12176 C 0.01615 -0.10301 0.02118 -0.075 0.02118 -0.04584 C 0.02118 -0.0125 0.01615 0.01412 0.00712 0.03287 L -0.03281 0.1222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11227 L 0.00712 -0.02292 C 0.01615 -0.00417 0.02118 0.02384 0.02118 0.05301 C 0.02118 0.08634 0.01615 0.11296 0.00712 0.13171 L -0.03281 0.2210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Tubuh perempuan telah dicenderungkan menjadi alat persuasif yang dugunakan untuk menjual berbagai produk, dalam usaha memberikan daya tarik erotis.</a:t>
            </a:r>
          </a:p>
          <a:p>
            <a:pPr algn="just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Kualitas terhadap kecantikan misalnya, mengapa perempuan perlu mengurus tubuh dan wajah.</a:t>
            </a:r>
          </a:p>
          <a:p>
            <a:pPr algn="just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Siapa yang menentukan ukuran kecantikan atau daya tarik perempuan ??</a:t>
            </a: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just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Visualisasi representasi iklan menunjukkan adanya pemanfaatan fenomena kode-kode sosial yang mengambil perspektif gender.</a:t>
            </a:r>
          </a:p>
          <a:p>
            <a:pPr algn="just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Iklan produk detergen, susu formula.</a:t>
            </a:r>
          </a:p>
          <a:p>
            <a:pPr algn="just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Perempuan sebagai subjek gender, menjadi ajang rekonstruksi sosial bahwa perempuan memang dilekatkan pada peran domestik.</a:t>
            </a: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winda\porno-itu-ada-dikepalamu_wawan-S-300x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Cara media melaporkan korban pemerkosaan yang sangat “merugikan” perempuan dan cenderung “memaafkan” laki-laki pelakunya.</a:t>
            </a:r>
          </a:p>
          <a:p>
            <a:pPr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Media cenderung mengungkap mengapa si korban diperkosa daripada hukuman apa yang pantas untuk pelaku.</a:t>
            </a:r>
          </a:p>
          <a:p>
            <a:pPr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Bahasa dan tulisan dalam media telah menjadi alat untuk melecehkan perempuan.</a:t>
            </a:r>
          </a:p>
          <a:p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3505200"/>
          </a:xfrm>
        </p:spPr>
        <p:txBody>
          <a:bodyPr/>
          <a:lstStyle/>
          <a:p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Identifikasi citra feminis dan jantan, yang halus dan kasar, sabar dan agresif nampak dari sistem representasi iklan.</a:t>
            </a:r>
          </a:p>
          <a:p>
            <a:pPr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Representasi iklan extra joss dan sabun lux.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038600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Memperhatikan jumlah seimbang dalam tampilan gambar di media cetakan , baik pada naskah, foto, gambar.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Menampilkan  gambar  peran laki-laki dan perempuan yang tidak  biasa, namun tidak berlebihan, agar tidak ditolak dan tidak dipercaya.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sz="4800" b="1" smtClean="0">
                <a:solidFill>
                  <a:srgbClr val="FF0000"/>
                </a:solidFill>
                <a:effectLst/>
                <a:latin typeface="Algerian" pitchFamily="82" charset="0"/>
              </a:rPr>
              <a:t>MENGURANGI</a:t>
            </a:r>
            <a:br>
              <a:rPr sz="4800" b="1" smtClean="0">
                <a:solidFill>
                  <a:srgbClr val="FF0000"/>
                </a:solidFill>
                <a:effectLst/>
                <a:latin typeface="Algerian" pitchFamily="82" charset="0"/>
              </a:rPr>
            </a:br>
            <a:r>
              <a:rPr sz="4800" b="1" smtClean="0">
                <a:solidFill>
                  <a:srgbClr val="FF0000"/>
                </a:solidFill>
                <a:effectLst/>
                <a:latin typeface="Algerian" pitchFamily="82" charset="0"/>
              </a:rPr>
              <a:t>  BIAS  GENDER</a:t>
            </a:r>
            <a:endParaRPr sz="4800" b="1">
              <a:solidFill>
                <a:srgbClr val="FF0000"/>
              </a:solidFill>
              <a:effectLst/>
              <a:latin typeface="Algerian" pitchFamily="82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Menampilkan focus gambar pada perempuan: misalnya Poster ajakan partisipasi membersihkan selokan dengan  gambar seorang perempuan yang sedang menjelaskan  kegiatan  namun dengan pesertanya  yang menyeimbangkan jumlah  laki-laki dan perempuan.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Mengembangkan media khusus , diluar media standar, untuk  penyadaran gender.</a:t>
            </a:r>
            <a:endParaRPr lang="en-US" sz="2800" b="1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Pada era globalisasi, kehadiran berbagai macam media telah mempermudah terjadinya penyebaran informasi secara lebih merata &amp; mempercepat arus perubahan sosial.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Media memiliki peranan penting dalam pembentukan konstruk gender.</a:t>
            </a: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sz="4800" b="1" smtClean="0">
                <a:solidFill>
                  <a:srgbClr val="FF0000"/>
                </a:solidFill>
                <a:effectLst/>
                <a:latin typeface="Algerian" pitchFamily="82" charset="0"/>
              </a:rPr>
              <a:t>Gender  &amp;  Media</a:t>
            </a:r>
            <a:endParaRPr sz="4800" b="1">
              <a:solidFill>
                <a:srgbClr val="FF0000"/>
              </a:solidFill>
              <a:effectLst/>
              <a:latin typeface="Algerian" pitchFamily="82" charset="0"/>
            </a:endParaRPr>
          </a:p>
        </p:txBody>
      </p:sp>
    </p:spTree>
  </p:cSld>
  <p:clrMapOvr>
    <a:masterClrMapping/>
  </p:clrMapOvr>
  <p:transition advClick="0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457200" y="20574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4400" b="1">
                <a:solidFill>
                  <a:srgbClr val="0070C0"/>
                </a:solidFill>
                <a:latin typeface="Jokerman" pitchFamily="82" charset="0"/>
              </a:rPr>
              <a:t>MEDIA </a:t>
            </a:r>
          </a:p>
          <a:p>
            <a:pPr marL="273050" indent="-27305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4400" b="1">
                <a:solidFill>
                  <a:srgbClr val="0070C0"/>
                </a:solidFill>
                <a:latin typeface="Jokerman" pitchFamily="82" charset="0"/>
              </a:rPr>
              <a:t>DULU &amp; KINI…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06375"/>
            <a:ext cx="8153400" cy="1071563"/>
          </a:xfrm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z="4800" b="1" err="1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</a:rPr>
              <a:t>Dulu</a:t>
            </a:r>
            <a:r>
              <a:rPr sz="4800" b="1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</a:rPr>
              <a:t> ….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762125"/>
            <a:ext cx="2438400" cy="4332288"/>
          </a:xfrm>
          <a:solidFill>
            <a:schemeClr val="accent2"/>
          </a:solidFill>
          <a:ln w="50800" cap="sq" cmpd="dbl" algn="ctr">
            <a:solidFill>
              <a:schemeClr val="accent2"/>
            </a:solidFill>
          </a:ln>
        </p:spPr>
        <p:txBody>
          <a:bodyPr lIns="137160" tIns="182880" rIns="137160" bIns="91440"/>
          <a:lstStyle/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smtClean="0">
                <a:solidFill>
                  <a:srgbClr val="FFFFFF"/>
                </a:solidFill>
                <a:latin typeface="Kristen ITC" pitchFamily="66" charset="0"/>
              </a:rPr>
              <a:t>Pria itu..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smtClean="0">
                <a:solidFill>
                  <a:srgbClr val="FFFFFF"/>
                </a:solidFill>
                <a:latin typeface="Kristen ITC" pitchFamily="66" charset="0"/>
              </a:rPr>
              <a:t>Gagah</a:t>
            </a:r>
          </a:p>
          <a:p>
            <a:pPr marL="0" indent="0">
              <a:spcAft>
                <a:spcPts val="1000"/>
              </a:spcAft>
              <a:buFontTx/>
              <a:buChar char="-"/>
            </a:pPr>
            <a:r>
              <a:rPr lang="en-US" sz="2000" smtClean="0">
                <a:solidFill>
                  <a:srgbClr val="FFFFFF"/>
                </a:solidFill>
                <a:latin typeface="Kristen ITC" pitchFamily="66" charset="0"/>
              </a:rPr>
              <a:t>Berbadan besar</a:t>
            </a:r>
          </a:p>
          <a:p>
            <a:pPr marL="0" indent="0">
              <a:spcAft>
                <a:spcPts val="1000"/>
              </a:spcAft>
              <a:buFontTx/>
              <a:buChar char="-"/>
            </a:pPr>
            <a:r>
              <a:rPr lang="en-US" sz="2000" smtClean="0">
                <a:solidFill>
                  <a:srgbClr val="FFFFFF"/>
                </a:solidFill>
                <a:latin typeface="Kristen ITC" pitchFamily="66" charset="0"/>
              </a:rPr>
              <a:t>Jago berkelahi</a:t>
            </a:r>
          </a:p>
          <a:p>
            <a:pPr marL="0" indent="0">
              <a:spcAft>
                <a:spcPts val="1000"/>
              </a:spcAft>
              <a:buFontTx/>
              <a:buChar char="-"/>
            </a:pPr>
            <a:r>
              <a:rPr lang="en-US" sz="2000" smtClean="0">
                <a:solidFill>
                  <a:srgbClr val="FFFFFF"/>
                </a:solidFill>
                <a:latin typeface="Kristen ITC" pitchFamily="66" charset="0"/>
              </a:rPr>
              <a:t>Ahli memegang senjata</a:t>
            </a:r>
          </a:p>
          <a:p>
            <a:pPr marL="0" indent="0">
              <a:spcAft>
                <a:spcPts val="1000"/>
              </a:spcAft>
              <a:buFontTx/>
              <a:buChar char="-"/>
            </a:pPr>
            <a:endParaRPr lang="en-US" sz="2000" smtClean="0">
              <a:solidFill>
                <a:srgbClr val="FFFFFF"/>
              </a:solidFill>
              <a:latin typeface="Kristen ITC" pitchFamily="66" charset="0"/>
            </a:endParaRP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endParaRPr lang="en-US" sz="2000" smtClean="0">
              <a:solidFill>
                <a:srgbClr val="FFFFFF"/>
              </a:solidFill>
              <a:latin typeface="Kristen ITC" pitchFamily="66" charset="0"/>
            </a:endParaRPr>
          </a:p>
          <a:p>
            <a:pPr marL="0" indent="0">
              <a:spcAft>
                <a:spcPts val="1000"/>
              </a:spcAft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Kristen ITC" pitchFamily="66" charset="0"/>
            </a:endParaRPr>
          </a:p>
        </p:txBody>
      </p:sp>
      <p:pic>
        <p:nvPicPr>
          <p:cNvPr id="63492" name="Picture 2" descr="E:\gender\rambo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524000"/>
            <a:ext cx="1817688" cy="2619375"/>
          </a:xfrm>
        </p:spPr>
      </p:pic>
      <p:pic>
        <p:nvPicPr>
          <p:cNvPr id="63493" name="Picture 4" descr="E:\gender\terminato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 descr="E:\gender\rock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5" descr="E:\gender\romeo must di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810000"/>
            <a:ext cx="1819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Placeholder 2"/>
          <p:cNvSpPr>
            <a:spLocks noGrp="1"/>
          </p:cNvSpPr>
          <p:nvPr>
            <p:ph type="body" idx="4294967295"/>
          </p:nvPr>
        </p:nvSpPr>
        <p:spPr>
          <a:xfrm>
            <a:off x="454025" y="1604963"/>
            <a:ext cx="1984375" cy="4489450"/>
          </a:xfrm>
          <a:solidFill>
            <a:schemeClr val="accent2"/>
          </a:solidFill>
          <a:ln w="50800" cap="sq" cmpd="dbl" algn="ctr">
            <a:solidFill>
              <a:schemeClr val="accent2"/>
            </a:solidFill>
          </a:ln>
        </p:spPr>
        <p:txBody>
          <a:bodyPr lIns="137160" tIns="182880" rIns="137160" bIns="91440"/>
          <a:lstStyle/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Pria itu..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Pintar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Jago otomotif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Jago teknologi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endParaRPr lang="en-US" sz="2000" b="1" smtClean="0">
              <a:solidFill>
                <a:srgbClr val="FFFFFF"/>
              </a:solidFill>
              <a:latin typeface="Kristen ITC" pitchFamily="66" charset="0"/>
            </a:endParaRP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endParaRPr lang="en-US" sz="2000" b="1" smtClean="0">
              <a:solidFill>
                <a:srgbClr val="FFFFFF"/>
              </a:solidFill>
              <a:latin typeface="Kristen ITC" pitchFamily="66" charset="0"/>
            </a:endParaRPr>
          </a:p>
        </p:txBody>
      </p:sp>
      <p:pic>
        <p:nvPicPr>
          <p:cNvPr id="64516" name="Picture 2" descr="E:\gender\fast 5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8263" y="1762125"/>
            <a:ext cx="2643187" cy="1801813"/>
          </a:xfrm>
        </p:spPr>
      </p:pic>
      <p:pic>
        <p:nvPicPr>
          <p:cNvPr id="64517" name="Picture 3" descr="E:\gender\inceptio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148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4" descr="E:\gender\faceboo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52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358775"/>
            <a:ext cx="8153400" cy="1071563"/>
          </a:xfrm>
          <a:prstGeom prst="rect">
            <a:avLst/>
          </a:prstGeom>
          <a:noFill/>
          <a:ln w="9525" cap="rnd">
            <a:noFill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4800" b="1" spc="-100" dirty="0">
                <a:solidFill>
                  <a:srgbClr val="FF0000"/>
                </a:solidFill>
                <a:latin typeface="Algerian" pitchFamily="82" charset="0"/>
                <a:ea typeface="+mj-ea"/>
                <a:cs typeface="+mj-cs"/>
              </a:rPr>
              <a:t>KINI ….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604963"/>
            <a:ext cx="1828800" cy="4489450"/>
          </a:xfrm>
          <a:solidFill>
            <a:schemeClr val="accent2"/>
          </a:solidFill>
          <a:ln w="50800" cap="sq" cmpd="dbl" algn="ctr">
            <a:solidFill>
              <a:schemeClr val="accent2"/>
            </a:solidFill>
          </a:ln>
        </p:spPr>
        <p:txBody>
          <a:bodyPr lIns="137160" tIns="182880" rIns="137160" bIns="91440"/>
          <a:lstStyle/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Perempuan itu..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Cantik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Lemah lembut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endParaRPr lang="en-US" sz="2000" b="1" smtClean="0">
              <a:solidFill>
                <a:srgbClr val="FFFFFF"/>
              </a:solidFill>
              <a:latin typeface="Kristen ITC" pitchFamily="66" charset="0"/>
            </a:endParaRPr>
          </a:p>
        </p:txBody>
      </p:sp>
      <p:pic>
        <p:nvPicPr>
          <p:cNvPr id="66564" name="Picture 2" descr="E:\gender\lady di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962400"/>
            <a:ext cx="2286000" cy="2667000"/>
          </a:xfrm>
          <a:noFill/>
        </p:spPr>
      </p:pic>
      <p:pic>
        <p:nvPicPr>
          <p:cNvPr id="665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334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3" descr="E:\gender\lux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600"/>
            <a:ext cx="281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4800"/>
            <a:ext cx="8153400" cy="1071563"/>
          </a:xfrm>
          <a:prstGeom prst="rect">
            <a:avLst/>
          </a:prstGeom>
          <a:noFill/>
          <a:ln w="9525" cap="rnd">
            <a:noFill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4800" b="1" spc="-100" dirty="0" err="1">
                <a:solidFill>
                  <a:srgbClr val="FF0000"/>
                </a:solidFill>
                <a:latin typeface="Algerian" pitchFamily="82" charset="0"/>
                <a:ea typeface="+mj-ea"/>
                <a:cs typeface="+mj-cs"/>
              </a:rPr>
              <a:t>Dulu</a:t>
            </a:r>
            <a:r>
              <a:rPr lang="en-US" sz="4800" b="1" spc="-100" dirty="0">
                <a:solidFill>
                  <a:srgbClr val="FF0000"/>
                </a:solidFill>
                <a:latin typeface="Algerian" pitchFamily="82" charset="0"/>
                <a:ea typeface="+mj-ea"/>
                <a:cs typeface="+mj-cs"/>
              </a:rPr>
              <a:t> ….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1604963"/>
            <a:ext cx="1839913" cy="4489450"/>
          </a:xfrm>
          <a:solidFill>
            <a:schemeClr val="accent2"/>
          </a:solidFill>
          <a:ln w="50800" cap="sq" cmpd="dbl" algn="ctr">
            <a:solidFill>
              <a:schemeClr val="accent2"/>
            </a:solidFill>
          </a:ln>
        </p:spPr>
        <p:txBody>
          <a:bodyPr lIns="137160" tIns="182880" rIns="137160" bIns="91440"/>
          <a:lstStyle/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Perempuan itu..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cantik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Sexy</a:t>
            </a:r>
          </a:p>
          <a:p>
            <a:pPr marL="0" indent="0">
              <a:spcAft>
                <a:spcPts val="1000"/>
              </a:spcAft>
              <a:buFont typeface="Wingdings 2" pitchFamily="18" charset="2"/>
              <a:buNone/>
            </a:pPr>
            <a:r>
              <a:rPr lang="en-US" sz="2000" b="1" smtClean="0">
                <a:solidFill>
                  <a:srgbClr val="FFFFFF"/>
                </a:solidFill>
                <a:latin typeface="Kristen ITC" pitchFamily="66" charset="0"/>
              </a:rPr>
              <a:t>Bertubuh indah</a:t>
            </a:r>
          </a:p>
        </p:txBody>
      </p:sp>
      <p:pic>
        <p:nvPicPr>
          <p:cNvPr id="67588" name="Picture 5" descr="G:\gender\images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3505200"/>
            <a:ext cx="2209800" cy="3048000"/>
          </a:xfrm>
          <a:noFill/>
        </p:spPr>
      </p:pic>
      <p:pic>
        <p:nvPicPr>
          <p:cNvPr id="67589" name="Picture 2" descr="E:\gender\putri indones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8382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" descr="E:\gender\lu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312988"/>
            <a:ext cx="28956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4800"/>
            <a:ext cx="8153400" cy="1071563"/>
          </a:xfrm>
          <a:prstGeom prst="rect">
            <a:avLst/>
          </a:prstGeom>
          <a:noFill/>
          <a:ln w="9525" cap="rnd">
            <a:noFill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4800" b="1" spc="-100" dirty="0">
                <a:solidFill>
                  <a:srgbClr val="FF0000"/>
                </a:solidFill>
                <a:latin typeface="Algerian" pitchFamily="82" charset="0"/>
                <a:ea typeface="+mj-ea"/>
                <a:cs typeface="+mj-cs"/>
              </a:rPr>
              <a:t>KINI ….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sz="4800" b="1" smtClean="0">
                <a:solidFill>
                  <a:srgbClr val="FF0000"/>
                </a:solidFill>
                <a:effectLst/>
                <a:latin typeface="Algerian" pitchFamily="82" charset="0"/>
              </a:rPr>
              <a:t>KONSTRUKSI  OLEH  </a:t>
            </a:r>
            <a:r>
              <a:rPr sz="4800" b="1" err="1" smtClean="0">
                <a:solidFill>
                  <a:srgbClr val="FF0000"/>
                </a:solidFill>
                <a:effectLst/>
                <a:latin typeface="Algerian" pitchFamily="82" charset="0"/>
              </a:rPr>
              <a:t>MEDIa</a:t>
            </a:r>
            <a:endParaRPr sz="4800" b="1">
              <a:solidFill>
                <a:srgbClr val="FF0000"/>
              </a:solidFill>
              <a:effectLst/>
              <a:latin typeface="Algeria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Kita tidak dapat memandang ringan dampak negatif yang diakibatkan oleh tayangan media yang tidak terseleksi dengan baik.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2800" b="1" smtClean="0">
                <a:solidFill>
                  <a:srgbClr val="00B0F0"/>
                </a:solidFill>
                <a:latin typeface="Century Gothic" pitchFamily="34" charset="0"/>
              </a:rPr>
              <a:t>Dengan asumsi bahwa mayoritas anak dan remaja merupakan penggemar tayangan iklan, pandangan keliru tentang peranan gender  akan semakin terbentuk</a:t>
            </a: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 eaLnBrk="1" hangingPunct="1"/>
            <a:endParaRPr lang="en-US" sz="2800" b="1" smtClean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92 -0.01065 C -0.22691 7.40741E-7 -0.23594 0.01065 -0.23993 0.02407 C -0.24392 0.03866 -0.24601 0.05602 -0.24792 0.07338 C -0.25 0.09074 -0.24792 0.10532 -0.24601 0.1213 C -0.24392 0.13611 -0.24097 0.15208 -0.23385 0.16528 C -0.22795 0.1787 -0.21788 0.18935 -0.20694 0.19745 C -0.19687 0.20532 -0.1849 0.21065 -0.17292 0.21343 C -0.16094 0.21597 -0.14896 0.21597 -0.13785 0.21343 C -0.12587 0.21065 -0.11493 0.20393 -0.1059 0.19329 C -0.09687 0.18403 -0.08889 0.17199 -0.0849 0.15741 C -0.07986 0.14398 -0.07795 0.12546 -0.07795 0.11065 C -0.07691 0.09606 -0.07795 0.0787 -0.08299 0.06412 C -0.08785 0.05069 -0.09687 0.04005 -0.10885 0.03472 C -0.12101 0.03079 -0.13299 0.03611 -0.14097 0.04537 C -0.14792 0.05463 -0.15295 0.06944 -0.15399 0.08657 C -0.15399 0.10393 -0.15295 0.11991 -0.14792 0.13333 C -0.14288 0.14676 -0.14392 0.1493 -0.12396 0.16667 C -0.1059 0.18542 -0.08785 0.18009 -0.07691 0.18125 C -0.06597 0.18125 -0.05694 0.17593 -0.04601 0.1706 C -0.03385 0.16412 -0.02396 0.15208 -0.01684 0.14143 C -0.0099 0.13079 -0.00694 0.11736 -0.00295 0.09606 C 0 0.07477 0 0.06412 0 0.04792 C 0 0.03194 0 0.01597 0 7.40741E-7 " pathEditMode="relative" rAng="0" ptsTypes="fffffffffffffffffffffff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93 -0.01065 C -0.22691 -2.59259E-6 -0.23594 0.01065 -0.23993 0.02408 C -0.24393 0.03866 -0.24601 0.05602 -0.24792 0.07338 C -0.25 0.09074 -0.24792 0.10533 -0.24601 0.1213 C -0.24393 0.13611 -0.24098 0.15209 -0.23386 0.16528 C -0.22795 0.17871 -0.21789 0.18935 -0.20695 0.19746 C -0.19688 0.20533 -0.1849 0.21065 -0.17292 0.21343 C -0.16094 0.21597 -0.14896 0.21597 -0.13785 0.21343 C -0.12587 0.21065 -0.11493 0.20394 -0.10591 0.19329 C -0.09688 0.18403 -0.08889 0.17199 -0.0849 0.15741 C -0.07986 0.14398 -0.07795 0.12547 -0.07795 0.11065 C -0.07691 0.09607 -0.07795 0.07871 -0.08299 0.06412 C -0.08785 0.0507 -0.09688 0.04005 -0.10886 0.03472 C -0.12101 0.03079 -0.13299 0.03611 -0.14098 0.04537 C -0.14792 0.05463 -0.15295 0.06945 -0.154 0.08658 C -0.154 0.10394 -0.15295 0.11991 -0.14792 0.13334 C -0.14289 0.14676 -0.14393 0.14931 -0.12396 0.16667 C -0.10591 0.18542 -0.08785 0.1801 -0.07691 0.18125 C -0.06598 0.18125 -0.05695 0.17593 -0.04601 0.1706 C -0.03386 0.16412 -0.02396 0.15209 -0.01684 0.14144 C -0.0099 0.13079 -0.00695 0.11736 -0.00295 0.09607 C 3.33333E-6 0.07477 3.33333E-6 0.06412 3.33333E-6 0.04792 C 3.33333E-6 0.03195 3.33333E-6 0.01597 3.33333E-6 -2.59259E-6 " pathEditMode="relative" rAng="0" ptsTypes="fffffffffffffffffffffff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6">
      <a:dk1>
        <a:sysClr val="windowText" lastClr="000000"/>
      </a:dk1>
      <a:lt1>
        <a:sysClr val="window" lastClr="FFFFFF"/>
      </a:lt1>
      <a:dk2>
        <a:srgbClr val="FDF59C"/>
      </a:dk2>
      <a:lt2>
        <a:srgbClr val="EDF0E9"/>
      </a:lt2>
      <a:accent1>
        <a:srgbClr val="6B3D8C"/>
      </a:accent1>
      <a:accent2>
        <a:srgbClr val="F3A447"/>
      </a:accent2>
      <a:accent3>
        <a:srgbClr val="E7BC29"/>
      </a:accent3>
      <a:accent4>
        <a:srgbClr val="92D050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</TotalTime>
  <Words>468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Century Gothic</vt:lpstr>
      <vt:lpstr>Constantia</vt:lpstr>
      <vt:lpstr>Goudy Stout</vt:lpstr>
      <vt:lpstr>Jokerman</vt:lpstr>
      <vt:lpstr>Kristen ITC</vt:lpstr>
      <vt:lpstr>Wingdings 2</vt:lpstr>
      <vt:lpstr>Paper</vt:lpstr>
      <vt:lpstr>GENDER   &amp;   MEDIA</vt:lpstr>
      <vt:lpstr>PowerPoint Presentation</vt:lpstr>
      <vt:lpstr>Gender  &amp;  Media</vt:lpstr>
      <vt:lpstr>PowerPoint Presentation</vt:lpstr>
      <vt:lpstr>Dulu ….</vt:lpstr>
      <vt:lpstr>PowerPoint Presentation</vt:lpstr>
      <vt:lpstr>PowerPoint Presentation</vt:lpstr>
      <vt:lpstr>PowerPoint Presentation</vt:lpstr>
      <vt:lpstr>KONSTRUKSI  OLEH  MEDIa</vt:lpstr>
      <vt:lpstr>PowerPoint Presentation</vt:lpstr>
      <vt:lpstr>PowerPoint Presentation</vt:lpstr>
      <vt:lpstr>ANAK-ANAK</vt:lpstr>
      <vt:lpstr>PowerPoint Presentation</vt:lpstr>
      <vt:lpstr>REMAJA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MENGURANGI   BIAS  GENDER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Dan Media</dc:title>
  <dc:creator>Thanujaya</dc:creator>
  <cp:lastModifiedBy>Regina</cp:lastModifiedBy>
  <cp:revision>51</cp:revision>
  <dcterms:created xsi:type="dcterms:W3CDTF">2011-08-04T06:23:41Z</dcterms:created>
  <dcterms:modified xsi:type="dcterms:W3CDTF">2019-07-12T04:13:28Z</dcterms:modified>
</cp:coreProperties>
</file>