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F47699-9ADB-42B2-9253-BE4138BB0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2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1B571-90C9-4935-BB6D-FE63FB3C32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B9BFE-198B-43E3-B92D-A607513FA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6EE65-1390-49FB-A430-40890C267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6B6A1-553F-44EA-9886-5B35201FF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2A60-E5B5-430B-B926-38CCB3F5E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90A63-59D4-48B6-8C80-0FF6C84B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927F8-70D8-4A1F-9303-71CDA001C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93-2783-4206-8920-01CF7FA6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50886-5456-4128-81D2-5692CD863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AF62C-CE46-4300-A1D6-D56FD9DA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701B-77EA-4F19-B07A-EC8DCD355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Shelly Adelina, PSIKOLOGI GENDER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7D10E5-4DF1-4AE3-86AF-D776B2E7F7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543800" cy="2895600"/>
          </a:xfrm>
        </p:spPr>
        <p:txBody>
          <a:bodyPr/>
          <a:lstStyle/>
          <a:p>
            <a:r>
              <a:rPr lang="en-US" sz="3600" b="1"/>
              <a:t>PEREMPUAN &amp; LELAKI DALAM PERSPEKTIF PSIKOANALISIS DAN PSIKOANALISIS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53DA-39DD-441A-8A23-601E3B138CC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/>
          <a:lstStyle/>
          <a:p>
            <a:r>
              <a:rPr lang="en-US" sz="5400" b="1">
                <a:latin typeface="Batang" pitchFamily="18" charset="-127"/>
              </a:rPr>
              <a:t>TAHAPAN ANAL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sz="4000"/>
              <a:t>Anak menyukai sensasi yang dikaitkan pada pengendalian mengeluarkan kotorannya</a:t>
            </a:r>
          </a:p>
          <a:p>
            <a:r>
              <a:rPr lang="en-US" sz="4000"/>
              <a:t>Berusia 2-3 tahun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CDE3-9708-4FC3-BBAC-77D352C2014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atang" pitchFamily="18" charset="-127"/>
              </a:rPr>
              <a:t>TAHAPAN FALIK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Anak menemukan potensi kenikmatan pada alat kelaminnya (genital) pada usia 3 hingga 4 tahun.</a:t>
            </a:r>
          </a:p>
          <a:p>
            <a:pPr>
              <a:lnSpc>
                <a:spcPct val="90000"/>
              </a:lnSpc>
            </a:pPr>
            <a:r>
              <a:rPr lang="en-US"/>
              <a:t>Anak menyelesaikan atau gagal menyelesaikan  kompleks oedipus dan kastrasi.</a:t>
            </a:r>
          </a:p>
          <a:p>
            <a:pPr>
              <a:lnSpc>
                <a:spcPct val="90000"/>
              </a:lnSpc>
            </a:pPr>
            <a:r>
              <a:rPr lang="en-US"/>
              <a:t>Pada usia 6 tahun, anak berhenti menunjukkan  seksualitasnya secara terang-terangan.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424E-04A5-40D8-BD22-221E857D776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atang" pitchFamily="18" charset="-127"/>
              </a:rPr>
              <a:t>TAHAPAN GENITAL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Anak memulai masa laten yg berakhir sekitar masa pubertas. Pada usia remaja masuk ke </a:t>
            </a:r>
            <a:r>
              <a:rPr lang="en-US" sz="2800" b="1"/>
              <a:t>tahapan</a:t>
            </a:r>
            <a:r>
              <a:rPr lang="en-US" sz="2800"/>
              <a:t> </a:t>
            </a:r>
            <a:r>
              <a:rPr lang="en-US" sz="2800" b="1"/>
              <a:t>genital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Ditandai oleh kebangkitan kembali dorongan seksual.</a:t>
            </a:r>
          </a:p>
          <a:p>
            <a:pPr>
              <a:lnSpc>
                <a:spcPct val="90000"/>
              </a:lnSpc>
            </a:pPr>
            <a:r>
              <a:rPr lang="en-US" sz="2800"/>
              <a:t>Jika semua berlaku “normal” dalam semua tahapan, maka libido remaja akan diarahkan keluar, menuju anggota jenis kelamin yang lain (menjauh dari rangsangan otoerotis dan homoerotis).</a:t>
            </a:r>
            <a:r>
              <a:rPr lang="en-US" sz="2800">
                <a:latin typeface="Batang" pitchFamily="18" charset="-127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5BBB-6A5C-4C57-AE93-CF7E7B3F993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latin typeface="Batang" pitchFamily="18" charset="-127"/>
              </a:rPr>
              <a:t>KOMPLEKS OEDIPUS dan KASTRASI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4000" b="1" dirty="0"/>
              <a:t>Freud: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sz="4000" dirty="0"/>
              <a:t> laki2 </a:t>
            </a:r>
            <a:r>
              <a:rPr lang="en-US" sz="4000" dirty="0" err="1"/>
              <a:t>mempunyai</a:t>
            </a:r>
            <a:r>
              <a:rPr lang="en-US" sz="4000" dirty="0"/>
              <a:t> penis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mempunyai</a:t>
            </a:r>
            <a:r>
              <a:rPr lang="en-US" sz="4000" dirty="0"/>
              <a:t> penis, </a:t>
            </a:r>
            <a:r>
              <a:rPr lang="en-US" sz="4000" dirty="0" err="1"/>
              <a:t>memengaruhi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laki2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 </a:t>
            </a:r>
            <a:r>
              <a:rPr lang="en-US" sz="4000" dirty="0" err="1"/>
              <a:t>meneruskan</a:t>
            </a:r>
            <a:r>
              <a:rPr lang="en-US" sz="4000" dirty="0"/>
              <a:t> </a:t>
            </a:r>
            <a:r>
              <a:rPr lang="en-US" sz="4000" dirty="0" err="1"/>
              <a:t>penyelesaian</a:t>
            </a:r>
            <a:r>
              <a:rPr lang="en-US" sz="4000" dirty="0"/>
              <a:t> </a:t>
            </a:r>
            <a:r>
              <a:rPr lang="en-US" sz="4000" dirty="0" err="1"/>
              <a:t>kompleks</a:t>
            </a:r>
            <a:r>
              <a:rPr lang="en-US" sz="4000" dirty="0"/>
              <a:t> pd </a:t>
            </a:r>
            <a:r>
              <a:rPr lang="en-US" sz="4000" dirty="0" err="1"/>
              <a:t>tahapan</a:t>
            </a:r>
            <a:r>
              <a:rPr lang="en-US" sz="4000" dirty="0"/>
              <a:t> FALIK.</a:t>
            </a:r>
          </a:p>
          <a:p>
            <a:endParaRPr lang="en-US" sz="4000" dirty="0">
              <a:latin typeface="Batang" pitchFamily="18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7646-6A27-4145-9E71-A4E4183E891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latin typeface="Batang" pitchFamily="18" charset="-127"/>
              </a:rPr>
              <a:t>KOMPLEKS OEDIPUS ANAK LAKI2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Berasal dari kedekatan alamiah dengan ibu (krn ibu yg merawat).</a:t>
            </a:r>
          </a:p>
          <a:p>
            <a:pPr>
              <a:lnSpc>
                <a:spcPct val="90000"/>
              </a:lnSpc>
            </a:pPr>
            <a:r>
              <a:rPr lang="en-US"/>
              <a:t>Anak laki2 ingin “memiliki” ibunya dan menganggap ayahnya sbg “pesaing” dlm merebut perhatian ibu.</a:t>
            </a:r>
          </a:p>
          <a:p>
            <a:pPr>
              <a:lnSpc>
                <a:spcPct val="90000"/>
              </a:lnSpc>
            </a:pPr>
            <a:r>
              <a:rPr lang="en-US"/>
              <a:t>Setelah tahu bahwa ibu dan perempuan lain tidak memiliki penis, anak laki2 berpikir bahwa mereka telah “dikastrasi” (dikebiri) oleh ayahnya.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D4EB-783D-44B8-8383-A11E6B9D44B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latin typeface="Batang" pitchFamily="18" charset="-127"/>
              </a:rPr>
              <a:t>KOMPLEKS OEDIPUS ANAK LAKI2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Rasa takut akan dikastrasi juga oleh ayah jika berani mewujudkan hasrat thd ibunya, menyebabkan anak laki2 mematikan rasa cintanya thd ibunya.</a:t>
            </a:r>
          </a:p>
          <a:p>
            <a:r>
              <a:rPr lang="en-US"/>
              <a:t>Proses yg menyakitkan ini mendorong anak laki2 masuk ke dlm masa latensi seksual yg kelak akan muncul lagi pada masa pubertas</a:t>
            </a:r>
            <a:r>
              <a:rPr lang="en-US">
                <a:latin typeface="Batang" pitchFamily="18" charset="-127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FB97C-A892-4EE4-AAB9-5C70679C81B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atang" pitchFamily="18" charset="-127"/>
              </a:rPr>
              <a:t>SUPEREGO ANAK LAKI2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latensi</a:t>
            </a:r>
            <a:r>
              <a:rPr lang="en-US" sz="2400" dirty="0"/>
              <a:t>, </a:t>
            </a:r>
            <a:r>
              <a:rPr lang="en-US" sz="2400" dirty="0" err="1"/>
              <a:t>anak</a:t>
            </a:r>
            <a:r>
              <a:rPr lang="en-US" sz="2400" dirty="0"/>
              <a:t> laki2 </a:t>
            </a:r>
            <a:r>
              <a:rPr lang="en-US" sz="2400" dirty="0" err="1"/>
              <a:t>mengembangkan</a:t>
            </a:r>
            <a:r>
              <a:rPr lang="en-US" sz="2400" dirty="0"/>
              <a:t> “</a:t>
            </a:r>
            <a:r>
              <a:rPr lang="en-US" sz="2400" b="1" dirty="0"/>
              <a:t>superego</a:t>
            </a:r>
            <a:r>
              <a:rPr lang="en-US" sz="2400" dirty="0"/>
              <a:t>” : </a:t>
            </a:r>
            <a:r>
              <a:rPr lang="en-US" sz="2400" dirty="0" err="1"/>
              <a:t>internalisasi</a:t>
            </a:r>
            <a:r>
              <a:rPr lang="en-US" sz="2400" dirty="0"/>
              <a:t> nilai2 ayah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laki2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(</a:t>
            </a:r>
            <a:r>
              <a:rPr lang="en-US" sz="2400" dirty="0" err="1"/>
              <a:t>patriarkal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Anak</a:t>
            </a:r>
            <a:r>
              <a:rPr lang="en-US" sz="2400" dirty="0"/>
              <a:t> laki2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tunduk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otoritas</a:t>
            </a:r>
            <a:r>
              <a:rPr lang="en-US" sz="2400" dirty="0"/>
              <a:t>/</a:t>
            </a:r>
            <a:r>
              <a:rPr lang="en-US" sz="2400" dirty="0" err="1"/>
              <a:t>kekuasaan</a:t>
            </a:r>
            <a:r>
              <a:rPr lang="en-US" sz="2400" dirty="0"/>
              <a:t> ayah, </a:t>
            </a:r>
            <a:r>
              <a:rPr lang="en-US" sz="2400" dirty="0" err="1"/>
              <a:t>sambil</a:t>
            </a:r>
            <a:r>
              <a:rPr lang="en-US" sz="2400" dirty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</a:t>
            </a:r>
            <a:r>
              <a:rPr lang="en-US" sz="2400" dirty="0" err="1"/>
              <a:t>giliran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perempuannya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laki2 </a:t>
            </a:r>
            <a:r>
              <a:rPr lang="en-US" sz="2400" dirty="0" err="1"/>
              <a:t>merendahkan</a:t>
            </a:r>
            <a:r>
              <a:rPr lang="en-US" sz="2400" dirty="0"/>
              <a:t> </a:t>
            </a:r>
            <a:r>
              <a:rPr lang="en-US" sz="2400" b="1" dirty="0"/>
              <a:t>“</a:t>
            </a:r>
            <a:r>
              <a:rPr lang="en-US" sz="2400" b="1" dirty="0" err="1"/>
              <a:t>id”</a:t>
            </a:r>
            <a:r>
              <a:rPr lang="en-US" sz="2400" dirty="0" err="1"/>
              <a:t>nya</a:t>
            </a:r>
            <a:r>
              <a:rPr lang="en-US" sz="2400" dirty="0"/>
              <a:t> (</a:t>
            </a:r>
            <a:r>
              <a:rPr lang="en-US" sz="2400" dirty="0" err="1"/>
              <a:t>insting</a:t>
            </a:r>
            <a:r>
              <a:rPr lang="en-US" sz="2400" dirty="0"/>
              <a:t>) </a:t>
            </a:r>
            <a:r>
              <a:rPr lang="en-US" sz="2400" dirty="0" err="1"/>
              <a:t>terhadap</a:t>
            </a:r>
            <a:r>
              <a:rPr lang="en-US" sz="2400" dirty="0"/>
              <a:t> superego.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,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siap</a:t>
            </a:r>
            <a:r>
              <a:rPr lang="en-US" sz="2400" dirty="0"/>
              <a:t>, </a:t>
            </a:r>
            <a:r>
              <a:rPr lang="en-US" sz="2400" dirty="0" err="1"/>
              <a:t>bersedia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mengklaim</a:t>
            </a:r>
            <a:r>
              <a:rPr lang="en-US" sz="2400" dirty="0"/>
              <a:t> </a:t>
            </a:r>
            <a:r>
              <a:rPr lang="en-US" sz="2400" dirty="0" err="1"/>
              <a:t>obor</a:t>
            </a:r>
            <a:r>
              <a:rPr lang="en-US" sz="2400" dirty="0"/>
              <a:t> </a:t>
            </a:r>
            <a:r>
              <a:rPr lang="en-US" sz="2400" dirty="0" err="1"/>
              <a:t>peradaban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ayahnya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(</a:t>
            </a:r>
            <a:r>
              <a:rPr lang="en-US" sz="2400" dirty="0" err="1"/>
              <a:t>menggantikan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ayah </a:t>
            </a:r>
            <a:r>
              <a:rPr lang="en-US" sz="2400" dirty="0" err="1"/>
              <a:t>sebagai</a:t>
            </a:r>
            <a:r>
              <a:rPr lang="en-US" sz="2400" dirty="0"/>
              <a:t> laki2 yang </a:t>
            </a:r>
            <a:r>
              <a:rPr lang="en-US" sz="2400" dirty="0" err="1"/>
              <a:t>berkuasa</a:t>
            </a:r>
            <a:r>
              <a:rPr lang="en-US" sz="2400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5F0B-121D-4533-9326-58FD326E641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KOMPLEKS OEDIPUS ANAK PEREMPUAN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Objek cinta pertama anak perempuan adalah ibunya.</a:t>
            </a:r>
          </a:p>
          <a:p>
            <a:pPr>
              <a:lnSpc>
                <a:spcPct val="90000"/>
              </a:lnSpc>
            </a:pPr>
            <a:r>
              <a:rPr lang="en-US"/>
              <a:t>Tidak spt anak laki2 yg objek cintanya akan tetap seorang perempuan, maka anak perempuan harus mengalihkan hasratnya pd ibunya (perempuan) menjadi hasrat akan laki2 (pertama-tama ayahnya), kemudian laki2 lain yg akan menggantikan ayahnya.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CB76-A31E-4D6B-BB60-FFB5B849D35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KOMPLEKS OEDIPUS ANAK PEREMPUAN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Transisi dari objek cinta perempuan ke laki2 itu dimulai ketika anak perempuan menyadari tubuhnya  tidak memiliki penis (bahwa ia telah terkastrasi).</a:t>
            </a:r>
          </a:p>
          <a:p>
            <a:r>
              <a:rPr lang="en-US" sz="2800" b="1"/>
              <a:t>PENIS</a:t>
            </a:r>
            <a:r>
              <a:rPr lang="en-US" sz="2800"/>
              <a:t> </a:t>
            </a:r>
            <a:r>
              <a:rPr lang="en-US" sz="2800" b="1"/>
              <a:t>ENVY</a:t>
            </a:r>
            <a:r>
              <a:rPr lang="en-US" sz="2800"/>
              <a:t>: anak perempuan menyadari tubuhnya hanya memiliki klitoris yg kecil dan tersembunyi, kalah dari organ genital anak laki2 yg mempunyai proporsi besar. Sejak saat itu anak perempuan menjadi korban dari </a:t>
            </a:r>
            <a:r>
              <a:rPr lang="en-US" sz="2800" b="1"/>
              <a:t>kecemburuan</a:t>
            </a:r>
            <a:r>
              <a:rPr lang="en-US" sz="2800"/>
              <a:t> </a:t>
            </a:r>
            <a:r>
              <a:rPr lang="en-US" sz="2800" b="1"/>
              <a:t>terhadap</a:t>
            </a:r>
            <a:r>
              <a:rPr lang="en-US" sz="2800"/>
              <a:t> </a:t>
            </a:r>
            <a:r>
              <a:rPr lang="en-US" sz="2800" b="1"/>
              <a:t>penis</a:t>
            </a:r>
            <a:r>
              <a:rPr lang="en-US" sz="280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B791-3301-48E4-A225-810BBFDA994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KOMPLEKS OEDIPUS ANAK PEREMPUAN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/>
              <a:t>Menyadari ibunya juga tidak memiliki penis, maka anak perempuan berpaling kpd ayahnya untuk memperbaiki “kekurangannya”.</a:t>
            </a:r>
          </a:p>
          <a:p>
            <a:pPr>
              <a:lnSpc>
                <a:spcPct val="80000"/>
              </a:lnSpc>
            </a:pPr>
            <a:r>
              <a:rPr lang="en-US" sz="2800"/>
              <a:t>Anak perempuan yg kehilangan objek cintanya, mencoba mengatasi rasa kehilangan dng cara menjadi “objek cinta”.</a:t>
            </a:r>
          </a:p>
          <a:p>
            <a:pPr>
              <a:lnSpc>
                <a:spcPct val="80000"/>
              </a:lnSpc>
            </a:pPr>
            <a:r>
              <a:rPr lang="en-US" sz="2800"/>
              <a:t>Mengambil alih posisi ibu –pesaing dlm mendapatkan kasih sayang ayah-</a:t>
            </a:r>
          </a:p>
          <a:p>
            <a:pPr>
              <a:lnSpc>
                <a:spcPct val="80000"/>
              </a:lnSpc>
            </a:pPr>
            <a:r>
              <a:rPr lang="en-US" sz="2800"/>
              <a:t>Karena tdk bisa memiliki penis, anak perempuan menginginkan sesuatu yg lebih berharga –seorang bayi, sbg pengganti paripurna penis.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9822-7A16-44FE-96FA-9E1C881314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latin typeface="Batang" pitchFamily="18" charset="-127"/>
              </a:rPr>
              <a:t>PSIKOANALISIS</a:t>
            </a:r>
            <a:r>
              <a:rPr lang="en-US" sz="3200" b="1"/>
              <a:t> </a:t>
            </a:r>
            <a:r>
              <a:rPr lang="en-US" sz="3200" b="1">
                <a:latin typeface="Batang" pitchFamily="18" charset="-127"/>
              </a:rPr>
              <a:t>GENDER percaya bahwa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5400"/>
              <a:t>Cara bertindak perempuan berasal dari </a:t>
            </a:r>
            <a:r>
              <a:rPr lang="en-US" sz="5400" b="1" i="1"/>
              <a:t>psike</a:t>
            </a:r>
            <a:r>
              <a:rPr lang="en-US" sz="5400" i="1"/>
              <a:t> </a:t>
            </a:r>
            <a:r>
              <a:rPr lang="en-US" sz="5400"/>
              <a:t>perempuan, terutama </a:t>
            </a:r>
            <a:r>
              <a:rPr lang="en-US" sz="5400" b="1" i="1"/>
              <a:t>cara berpikir </a:t>
            </a:r>
            <a:r>
              <a:rPr lang="en-US" sz="5400"/>
              <a:t>perempuan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997B-023C-4FC5-A478-2A75EE8BFA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KONSEKUENSI PENIS ENVY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Perempuan cedera atas beberapa sifat gender yg tidak disukai, bersamaan dng perkembangannya sbg perempuan dewasa.</a:t>
            </a:r>
          </a:p>
          <a:p>
            <a:pPr>
              <a:lnSpc>
                <a:spcPct val="90000"/>
              </a:lnSpc>
            </a:pPr>
            <a:r>
              <a:rPr lang="en-US" sz="2800" b="1"/>
              <a:t>NARSISTIK</a:t>
            </a:r>
            <a:r>
              <a:rPr lang="en-US" sz="2800"/>
              <a:t> : lebih ingin dicintai drp mencintai.</a:t>
            </a:r>
          </a:p>
          <a:p>
            <a:pPr>
              <a:lnSpc>
                <a:spcPct val="90000"/>
              </a:lnSpc>
            </a:pPr>
            <a:r>
              <a:rPr lang="en-US" sz="2800" b="1"/>
              <a:t>VAIN</a:t>
            </a:r>
            <a:r>
              <a:rPr lang="en-US" sz="2800"/>
              <a:t> </a:t>
            </a:r>
            <a:r>
              <a:rPr lang="en-US" sz="2800" b="1"/>
              <a:t>(KOSONG)</a:t>
            </a:r>
            <a:r>
              <a:rPr lang="en-US" sz="2800"/>
              <a:t> : melakukan kompensasi dng penampilan fisik total (menutupi kekurangan krn tidak mempunyai penis).</a:t>
            </a:r>
          </a:p>
          <a:p>
            <a:pPr>
              <a:lnSpc>
                <a:spcPct val="90000"/>
              </a:lnSpc>
            </a:pPr>
            <a:r>
              <a:rPr lang="en-US" sz="2800" b="1"/>
              <a:t>KORBAN</a:t>
            </a:r>
            <a:r>
              <a:rPr lang="en-US" sz="2800"/>
              <a:t> DARI </a:t>
            </a:r>
            <a:r>
              <a:rPr lang="en-US" sz="2800" b="1"/>
              <a:t>RASA</a:t>
            </a:r>
            <a:r>
              <a:rPr lang="en-US" sz="2800"/>
              <a:t> </a:t>
            </a:r>
            <a:r>
              <a:rPr lang="en-US" sz="2800" b="1"/>
              <a:t>MALU</a:t>
            </a:r>
            <a:r>
              <a:rPr lang="en-US" sz="2800"/>
              <a:t> YG DIBESAR-BESARKAN (Malu karena tubuhnya terkastrasi)</a:t>
            </a:r>
          </a:p>
          <a:p>
            <a:pPr>
              <a:lnSpc>
                <a:spcPct val="90000"/>
              </a:lnSpc>
            </a:pPr>
            <a:r>
              <a:rPr lang="en-US" sz="2800" b="1"/>
              <a:t>MENJADI MAHLUK </a:t>
            </a:r>
            <a:r>
              <a:rPr lang="en-US" b="1"/>
              <a:t>INFERIOR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5450-61D1-4F6E-AB65-714C7A35E3F9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r>
              <a:rPr lang="en-US" b="1"/>
              <a:t>PSIKOANALISIS GENDER MENGKRITIK TEORI FREUD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/>
              <a:t> Posisi serta ketidakberdayaan sosial perempuan terhadap laki2, kecil hubungannya dengan biologi perempuan yang diberikan Tuhan, justru sangat berhubungan dengan konstruksi sosial atas femininitas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4C8-1743-48B2-93ED-1C2EDAA1E84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z="4000" b="1"/>
              <a:t>MENOLAK KONSEKUENSI BIOLOGIS FREUD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/>
              <a:t>Identitas gender, perilaku gender, dan orientasi seksual perempuan (juga laki2) bukan hasil dari fakta biologis, ttp hasil dari konstruksi nilai2 sosial.</a:t>
            </a:r>
          </a:p>
          <a:p>
            <a:r>
              <a:rPr lang="en-US"/>
              <a:t>Genital laki2 dianggap super karena masyarakat cenderung mengistimewakan peran laki2 drp perempuan.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8FEF-262A-44CC-8D3F-68FC4B2B901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ALFRED ADLER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Semua manusia sama, pd saat lahir tidak berdaya (laki dan perempuan)</a:t>
            </a:r>
          </a:p>
          <a:p>
            <a:pPr>
              <a:lnSpc>
                <a:spcPct val="80000"/>
              </a:lnSpc>
            </a:pPr>
            <a:r>
              <a:rPr lang="en-US" sz="2400"/>
              <a:t>Untuk beralih dari ketidakberdayaan menuju superioritas, tidak ditentukan oleh kegenitalan manusia semata-mata.</a:t>
            </a:r>
          </a:p>
          <a:p>
            <a:pPr>
              <a:lnSpc>
                <a:spcPct val="80000"/>
              </a:lnSpc>
            </a:pPr>
            <a:r>
              <a:rPr lang="en-US" sz="2400"/>
              <a:t>Bentuk biologis tidak mengarah kepada sifat psikologis tertentu.</a:t>
            </a:r>
          </a:p>
          <a:p>
            <a:pPr>
              <a:lnSpc>
                <a:spcPct val="80000"/>
              </a:lnSpc>
            </a:pPr>
            <a:r>
              <a:rPr lang="en-US" sz="2400"/>
              <a:t>Setiap manusia mempunyai “</a:t>
            </a:r>
            <a:r>
              <a:rPr lang="en-US" sz="2400" b="1"/>
              <a:t>diri</a:t>
            </a:r>
            <a:r>
              <a:rPr lang="en-US" sz="2400"/>
              <a:t> </a:t>
            </a:r>
            <a:r>
              <a:rPr lang="en-US" sz="2400" b="1"/>
              <a:t>kreatif</a:t>
            </a:r>
            <a:r>
              <a:rPr lang="en-US" sz="2400"/>
              <a:t>” yg bisa memberikan makna thd takdir biologisnya.</a:t>
            </a:r>
          </a:p>
          <a:p>
            <a:pPr>
              <a:lnSpc>
                <a:spcPct val="80000"/>
              </a:lnSpc>
            </a:pPr>
            <a:r>
              <a:rPr lang="en-US" sz="2400"/>
              <a:t>Perempuan menjadi narsistik, vain, pemalu, neurotik, inferior, justru karena mereka telah dihalang-halangi superego laki2 dalam usaha mengatasi perasaan ketidakberdayaan masa kecilnya.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ABFD0-9B9F-40EF-ABFD-9205FE19E30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KAREN HORNEY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Lingkungan dan masyarakat berperan dalam pertumbuhan seseorang sbg manusia.</a:t>
            </a:r>
          </a:p>
          <a:p>
            <a:pPr>
              <a:lnSpc>
                <a:spcPct val="90000"/>
              </a:lnSpc>
            </a:pPr>
            <a:r>
              <a:rPr lang="en-US" sz="2400"/>
              <a:t>Perasaan inferior perempuan bukan karena penis envy, melainkan krn kesadaran perendahan sosialnya.</a:t>
            </a:r>
          </a:p>
          <a:p>
            <a:pPr>
              <a:lnSpc>
                <a:spcPct val="90000"/>
              </a:lnSpc>
            </a:pPr>
            <a:r>
              <a:rPr lang="en-US" sz="2400"/>
              <a:t>Budaya patriarkal adl penyebab perempuan menjadi sangat feminin (pasif, masokistik, narsistik).</a:t>
            </a:r>
          </a:p>
          <a:p>
            <a:pPr>
              <a:lnSpc>
                <a:spcPct val="90000"/>
              </a:lnSpc>
            </a:pPr>
            <a:r>
              <a:rPr lang="en-US" sz="2400"/>
              <a:t>Perempuan maskulin akan dicap sebagai “orang sakit” yg melarikan diri dari “keperempuanannya”.</a:t>
            </a:r>
          </a:p>
          <a:p>
            <a:pPr>
              <a:lnSpc>
                <a:spcPct val="90000"/>
              </a:lnSpc>
            </a:pPr>
            <a:r>
              <a:rPr lang="en-US" sz="2400"/>
              <a:t>Perempuan yg tidak ingin sekadar menjadi feminin ttp juga maskulin (perpaduan) berada dlm proses menciptakan “DIRI IDEAL” yaitu SETARA DNG LAKI2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1B98-F5BB-4BE8-8077-A09ED827346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CLARA THOMPSON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Perempuan menjadi pasif krn sejak dulu memiliki hubungan yg tidak simetris dng laki2.</a:t>
            </a:r>
          </a:p>
          <a:p>
            <a:pPr>
              <a:lnSpc>
                <a:spcPct val="80000"/>
              </a:lnSpc>
            </a:pPr>
            <a:r>
              <a:rPr lang="en-US" sz="2800"/>
              <a:t>Kepatuhan konstan kpd laki2 (sesuatu yg secara tradisional dipuja) menyebabkan perempuan mempunyai ego yg lebih lemah drp laki2.</a:t>
            </a:r>
          </a:p>
          <a:p>
            <a:pPr>
              <a:lnSpc>
                <a:spcPct val="80000"/>
              </a:lnSpc>
            </a:pPr>
            <a:r>
              <a:rPr lang="en-US" sz="2800"/>
              <a:t>Semua manusia (laki2 dan perempuan) menginginkan hal sama: kesempatan membentuk takdirnya secara aktif dan kreatif.</a:t>
            </a:r>
          </a:p>
          <a:p>
            <a:pPr>
              <a:lnSpc>
                <a:spcPct val="80000"/>
              </a:lnSpc>
            </a:pPr>
            <a:r>
              <a:rPr lang="en-US" sz="2800"/>
              <a:t>Transformasi struktur hukum, politis, ekonomi, dan sosial yg membangun kebudayaan adalah langkah penting dalam transformasi psikologi perempuan.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8567-637E-4C85-A723-5ED899A5E3B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atang" pitchFamily="18" charset="-127"/>
              </a:rPr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>
                <a:latin typeface="Batang" pitchFamily="18" charset="-127"/>
              </a:rPr>
              <a:t>KETIDAKSETARAAN GENDER berakar dari rangkaian pengalaman pada masa kanak2 awal, yg mengakibatkan: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/>
              <a:t>CARA laki2 memandang dirinya sebagai </a:t>
            </a:r>
            <a:r>
              <a:rPr lang="en-US" sz="3600" b="1"/>
              <a:t>maskulin</a:t>
            </a:r>
            <a:r>
              <a:rPr lang="en-US" sz="3600"/>
              <a:t> dan perempuan memandang dirinya sebagai </a:t>
            </a:r>
            <a:r>
              <a:rPr lang="en-US" sz="3600" b="1"/>
              <a:t>feminin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/>
              <a:t>CARA masyarakat memandang bahwa </a:t>
            </a:r>
            <a:r>
              <a:rPr lang="en-US" sz="3600" b="1"/>
              <a:t>maskulinitas</a:t>
            </a:r>
            <a:r>
              <a:rPr lang="en-US" sz="3600"/>
              <a:t> adalah lebih baik daripada </a:t>
            </a:r>
            <a:r>
              <a:rPr lang="en-US" sz="3600" b="1"/>
              <a:t>femininitas</a:t>
            </a:r>
            <a:endParaRPr lang="en-US" sz="3600" b="1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489-E83F-44B1-9162-D3C4BD47BE8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Batang" pitchFamily="18" charset="-127"/>
              </a:rPr>
              <a:t>KONSEP PSIKOANALSIS </a:t>
            </a:r>
            <a:br>
              <a:rPr lang="en-US" sz="4000" b="1">
                <a:latin typeface="Batang" pitchFamily="18" charset="-127"/>
              </a:rPr>
            </a:br>
            <a:r>
              <a:rPr lang="en-US" sz="4000" b="1">
                <a:latin typeface="Batang" pitchFamily="18" charset="-127"/>
              </a:rPr>
              <a:t>SIGMUND FREUD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/>
              <a:t>Pengalaman bawah sadar yang membentuk kepribadian anak lelaki dan anak perempuan</a:t>
            </a:r>
          </a:p>
          <a:p>
            <a:r>
              <a:rPr lang="en-US"/>
              <a:t>Tahapan oedipal dan kompleks oedipus</a:t>
            </a:r>
          </a:p>
          <a:p>
            <a:r>
              <a:rPr lang="en-US"/>
              <a:t>Ketertarikan seksual anak lelaki dan anak perempuan (bawah sadar)</a:t>
            </a:r>
          </a:p>
          <a:p>
            <a:r>
              <a:rPr lang="en-US"/>
              <a:t>Penis envy</a:t>
            </a:r>
          </a:p>
          <a:p>
            <a:endParaRPr lang="en-US">
              <a:latin typeface="Batang" pitchFamily="18" charset="-127"/>
            </a:endParaRPr>
          </a:p>
          <a:p>
            <a:endParaRPr lang="en-US">
              <a:latin typeface="Batang" pitchFamily="18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7F5D-9DC7-4F04-AF6E-A32E192D1BA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Batang" pitchFamily="18" charset="-127"/>
              </a:rPr>
              <a:t>FREUD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Anak2 mengalami tahapan perkembangan psikoseksual yg jelas</a:t>
            </a:r>
          </a:p>
          <a:p>
            <a:pPr>
              <a:lnSpc>
                <a:spcPct val="90000"/>
              </a:lnSpc>
            </a:pPr>
            <a:r>
              <a:rPr lang="en-US"/>
              <a:t>Gender dari setiap orang dewasa adalah hasil dari bagaimana mereka melewati tahapan perkembangan psikoseksual.</a:t>
            </a:r>
          </a:p>
          <a:p>
            <a:pPr>
              <a:lnSpc>
                <a:spcPct val="90000"/>
              </a:lnSpc>
            </a:pPr>
            <a:r>
              <a:rPr lang="en-US"/>
              <a:t>Terbentuknya maskulinitas dan femininitas adalah produk dari pendewasaan seksual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88E5-438E-4504-8359-285277C72BB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Batang" pitchFamily="18" charset="-127"/>
              </a:rPr>
              <a:t>FREUD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Jika anak laki2 berkembang “secara normal” maka ia akan menjadi laki2 maskulin “yang diharapkan”.</a:t>
            </a:r>
          </a:p>
          <a:p>
            <a:pPr>
              <a:lnSpc>
                <a:spcPct val="90000"/>
              </a:lnSpc>
            </a:pPr>
            <a:r>
              <a:rPr lang="en-US"/>
              <a:t>Jika anak perempuan berkembang “secara normal”, maka ia akan menjadi perempuan dewasa yang selalu menunjukkan sifat2 feminin.</a:t>
            </a:r>
          </a:p>
          <a:p>
            <a:pPr>
              <a:lnSpc>
                <a:spcPct val="90000"/>
              </a:lnSpc>
            </a:pPr>
            <a:r>
              <a:rPr lang="en-US"/>
              <a:t>Menolak anggapan bahwa anak2 adalah “naif” atau “aseksual” (anak2 bukan manusia tanpa ketertarikan seksual).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281E-18E1-4998-BA4D-A27E0F50762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latin typeface="Batang" pitchFamily="18" charset="-127"/>
              </a:rPr>
              <a:t>FREUD: SEKSUALITAS ANAK2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Penyimpangan polimorfus: bagi anak2, keseluruhan tubuh mereka, terutama lubang2 pd tubuh dan anggota tubuhnya adalah ranah/wilayah seksual.</a:t>
            </a:r>
          </a:p>
          <a:p>
            <a:pPr>
              <a:lnSpc>
                <a:spcPct val="80000"/>
              </a:lnSpc>
            </a:pPr>
            <a:r>
              <a:rPr lang="en-US"/>
              <a:t>Anak2 bayi berkembang dari tipe seksualitas yg “menyimpang” pd mulanya menjadi seksualitas genital heteroseksual yg “normal” melalui beberapa tahapan.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EA2-B2E2-4E3D-A1A8-A719E8EBCFB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/>
          </a:bodyPr>
          <a:lstStyle/>
          <a:p>
            <a:r>
              <a:rPr lang="en-US" b="1">
                <a:latin typeface="Batang" pitchFamily="18" charset="-127"/>
              </a:rPr>
              <a:t>FREUD: TAHAPAN OEDIPAL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Tahapan oral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Tahapan anal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Tahapan falik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Tahapan genital</a:t>
            </a:r>
          </a:p>
          <a:p>
            <a:pPr marL="990600" lvl="1" indent="-533400">
              <a:buFontTx/>
              <a:buNone/>
            </a:pPr>
            <a:r>
              <a:rPr lang="en-US" sz="3600"/>
              <a:t>	Kompleks Oedipus dan Kastrasi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4993-0A4E-4399-825A-8A4A0AF1153E}" type="slidenum">
              <a:rPr lang="en-US"/>
              <a:pPr/>
              <a:t>8</a:t>
            </a:fld>
            <a:endParaRPr lang="en-US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609600" y="49530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5400" b="1">
                <a:latin typeface="Batang" pitchFamily="18" charset="-127"/>
              </a:rPr>
              <a:t>TAHAPAN ORAL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sz="4000"/>
              <a:t>Bayi menemukan kenikmatan pada saat mengisap payudara ibunya atau menghisap ibu jarinya sendiri</a:t>
            </a:r>
          </a:p>
          <a:p>
            <a:r>
              <a:rPr lang="en-US" sz="4000"/>
              <a:t>Di bawah usia 2 tahun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7A9-5FE4-404E-995D-E215B852A3C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</TotalTime>
  <Words>1200</Words>
  <Application>Microsoft Office PowerPoint</Application>
  <PresentationFormat>On-screen Show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PEREMPUAN &amp; LELAKI DALAM PERSPEKTIF PSIKOANALISIS DAN PSIKOANALISIS GENDER</vt:lpstr>
      <vt:lpstr>PSIKOANALISIS GENDER percaya bahwa</vt:lpstr>
      <vt:lpstr> </vt:lpstr>
      <vt:lpstr>KONSEP PSIKOANALSIS  SIGMUND FREUD</vt:lpstr>
      <vt:lpstr>FREUD</vt:lpstr>
      <vt:lpstr>FREUD</vt:lpstr>
      <vt:lpstr>FREUD: SEKSUALITAS ANAK2</vt:lpstr>
      <vt:lpstr>FREUD: TAHAPAN OEDIPAL</vt:lpstr>
      <vt:lpstr>TAHAPAN ORAL</vt:lpstr>
      <vt:lpstr>TAHAPAN ANAL</vt:lpstr>
      <vt:lpstr>TAHAPAN FALIK</vt:lpstr>
      <vt:lpstr>TAHAPAN GENITAL</vt:lpstr>
      <vt:lpstr>KOMPLEKS OEDIPUS dan KASTRASI</vt:lpstr>
      <vt:lpstr>KOMPLEKS OEDIPUS ANAK LAKI2</vt:lpstr>
      <vt:lpstr>KOMPLEKS OEDIPUS ANAK LAKI2</vt:lpstr>
      <vt:lpstr>SUPEREGO ANAK LAKI2</vt:lpstr>
      <vt:lpstr>KOMPLEKS OEDIPUS ANAK PEREMPUAN</vt:lpstr>
      <vt:lpstr>KOMPLEKS OEDIPUS ANAK PEREMPUAN</vt:lpstr>
      <vt:lpstr>KOMPLEKS OEDIPUS ANAK PEREMPUAN</vt:lpstr>
      <vt:lpstr>KONSEKUENSI PENIS ENVY</vt:lpstr>
      <vt:lpstr>PSIKOANALISIS GENDER MENGKRITIK TEORI FREUD</vt:lpstr>
      <vt:lpstr>MENOLAK KONSEKUENSI BIOLOGIS FREUD</vt:lpstr>
      <vt:lpstr>ALFRED ADLER</vt:lpstr>
      <vt:lpstr>KAREN HORNEY</vt:lpstr>
      <vt:lpstr>CLARA THOMPSON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PEREMPUAN &amp; LELAKI DALAM PERSPEKTIF SOSIOLOGI DAN PSIKOANALISIS</dc:title>
  <dc:creator>shelly adelina</dc:creator>
  <cp:lastModifiedBy>May</cp:lastModifiedBy>
  <cp:revision>31</cp:revision>
  <dcterms:created xsi:type="dcterms:W3CDTF">2008-07-18T21:33:52Z</dcterms:created>
  <dcterms:modified xsi:type="dcterms:W3CDTF">2015-06-16T09:56:04Z</dcterms:modified>
</cp:coreProperties>
</file>