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7" r:id="rId2"/>
    <p:sldId id="280" r:id="rId3"/>
    <p:sldId id="257" r:id="rId4"/>
    <p:sldId id="258" r:id="rId5"/>
    <p:sldId id="264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9" r:id="rId18"/>
    <p:sldId id="278" r:id="rId19"/>
    <p:sldId id="279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BA626-E109-4FBB-ADD2-7005DCA9380B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6A03-70E3-471B-9D25-A66F9DB59A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78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736591-DAAB-4349-9A92-0FAB9133957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8E01A7-E006-4E5A-ABE0-3607FBD75BE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Muatan Fikiran,  Bagaimana mengaudit fikran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id-ID" b="1" dirty="0" smtClean="0">
                <a:solidFill>
                  <a:schemeClr val="bg1"/>
                </a:solidFill>
              </a:rPr>
              <a:t> ke 4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DRA SAFITRI M M.SI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 FAKULTAS</a:t>
            </a:r>
            <a:r>
              <a:rPr lang="id-ID" b="1" dirty="0" smtClean="0">
                <a:solidFill>
                  <a:schemeClr val="bg1"/>
                </a:solidFill>
              </a:rPr>
              <a:t> PSIKOLOGI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15732" y="1676400"/>
            <a:ext cx="5723468" cy="1828090"/>
          </a:xfrm>
        </p:spPr>
        <p:txBody>
          <a:bodyPr/>
          <a:lstStyle/>
          <a:p>
            <a:r>
              <a:rPr lang="id-ID" dirty="0" smtClean="0"/>
              <a:t>MEMBANGUN KEBIASAAN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9060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Cobalah mengaudit hal2 berikut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id-ID" sz="2800" dirty="0" smtClean="0"/>
              <a:t>Apakah perasaan ini lebih sering digunakan untuk merasakan hal-hal yang negatif tentang diri sendiri ataukah lebih sering untuk hal2  yang positif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Apakah perasaan ini lebih sering dibiarkan untuk tak terkendali (lepas kontrol) atau lebih sering bisa dikendalikan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6859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Cobalah mengaudit hal2 berikut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3. Apakah perasaan ini lebih sering digunakan untuk merasakan sesuatu yang negatif untuk orang lain ataukah lebih sering digunakan untuk merasakan sesuatu yang positif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4. Apakah perasaan ini lebih sering digunakan untuk merasakan sesuatu yang negatif tentang dunia ataukah lebih sering digunakan untuk merasakan sesuatu yang positif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26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9600"/>
            <a:ext cx="6705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Perbedaan antara orang yang akhirnya </a:t>
            </a:r>
          </a:p>
          <a:p>
            <a:pPr marL="0" indent="0">
              <a:buNone/>
            </a:pPr>
            <a:r>
              <a:rPr lang="id-ID" sz="2800" dirty="0" smtClean="0"/>
              <a:t>memilki kemampuan tinggi (keahlian) dan orang yang  memiliki kemampuan rendah adalah perbedaan yang diciptakan oleh lima huruf :</a:t>
            </a:r>
          </a:p>
          <a:p>
            <a:pPr marL="0" indent="0">
              <a:buNone/>
            </a:pPr>
            <a:r>
              <a:rPr lang="id-ID" sz="2800" dirty="0"/>
              <a:t> </a:t>
            </a:r>
            <a:r>
              <a:rPr lang="id-ID" sz="2800" dirty="0" smtClean="0"/>
              <a:t>   1) T</a:t>
            </a:r>
          </a:p>
          <a:p>
            <a:pPr marL="0" indent="0">
              <a:buNone/>
            </a:pPr>
            <a:r>
              <a:rPr lang="id-ID" sz="2800" dirty="0" smtClean="0"/>
              <a:t>    2)  I</a:t>
            </a:r>
          </a:p>
          <a:p>
            <a:pPr marL="0" indent="0">
              <a:buNone/>
            </a:pPr>
            <a:r>
              <a:rPr lang="id-ID" sz="2800" dirty="0"/>
              <a:t> </a:t>
            </a:r>
            <a:r>
              <a:rPr lang="id-ID" sz="2800" dirty="0" smtClean="0"/>
              <a:t>   3)  D</a:t>
            </a:r>
          </a:p>
          <a:p>
            <a:pPr marL="0" indent="0">
              <a:buNone/>
            </a:pPr>
            <a:r>
              <a:rPr lang="id-ID" sz="2800" dirty="0"/>
              <a:t> </a:t>
            </a:r>
            <a:r>
              <a:rPr lang="id-ID" sz="2800" dirty="0" smtClean="0"/>
              <a:t>   4)  A</a:t>
            </a:r>
          </a:p>
          <a:p>
            <a:pPr marL="0" indent="0">
              <a:buNone/>
            </a:pPr>
            <a:r>
              <a:rPr lang="id-ID" sz="2800" dirty="0"/>
              <a:t> </a:t>
            </a:r>
            <a:r>
              <a:rPr lang="id-ID" sz="2800" dirty="0" smtClean="0"/>
              <a:t>    5)  K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574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Muatan keyakinan yang perlu diaudit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800" dirty="0" smtClean="0"/>
              <a:t>1.Hal-hal yang membatasi potensi atau yang memberdayakan potensi</a:t>
            </a:r>
          </a:p>
          <a:p>
            <a:pPr marL="0" indent="0">
              <a:buNone/>
            </a:pPr>
            <a:endParaRPr lang="id-ID" sz="2800" dirty="0" smtClean="0"/>
          </a:p>
          <a:p>
            <a:pPr marL="0" indent="0">
              <a:buNone/>
            </a:pPr>
            <a:r>
              <a:rPr lang="id-ID" sz="2800" dirty="0" smtClean="0"/>
              <a:t>2. Saya bisa atau saya tidak bisa</a:t>
            </a:r>
          </a:p>
          <a:p>
            <a:pPr marL="0" indent="0">
              <a:buNone/>
            </a:pPr>
            <a:endParaRPr lang="id-ID" sz="2800" dirty="0" smtClean="0"/>
          </a:p>
          <a:p>
            <a:pPr marL="0" indent="0">
              <a:buNone/>
            </a:pPr>
            <a:r>
              <a:rPr lang="id-ID" sz="2800" dirty="0" smtClean="0"/>
              <a:t>3. Sejauh mana meyakini adanya Hukum Pembalasan akhir yang diciptakan Tuhan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6001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Apa yang dapat dilakukan untuk mengaudit isi pikiran, perasaan dan keyakinan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90800"/>
            <a:ext cx="6196405" cy="3603812"/>
          </a:xfrm>
        </p:spPr>
        <p:txBody>
          <a:bodyPr/>
          <a:lstStyle/>
          <a:p>
            <a:r>
              <a:rPr lang="id-ID" dirty="0" smtClean="0"/>
              <a:t>Menambah pengetahuan baru dengan berbagai cara, bisa membaca buku, membaca kenyataan, menyimak nasihat dll</a:t>
            </a:r>
          </a:p>
          <a:p>
            <a:r>
              <a:rPr lang="id-ID" dirty="0" smtClean="0"/>
              <a:t>Mengalami atau menjalani proses pengalaman dengan resiko try and error</a:t>
            </a:r>
          </a:p>
          <a:p>
            <a:r>
              <a:rPr lang="id-ID" dirty="0" smtClean="0"/>
              <a:t>Pergaulan</a:t>
            </a:r>
          </a:p>
          <a:p>
            <a:r>
              <a:rPr lang="id-ID" dirty="0" smtClean="0"/>
              <a:t>Mengelola (perasaan)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66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Menciptakan kebiasaan baru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Membuat kontrak perjanjian dengan diri sendiri</a:t>
            </a:r>
          </a:p>
          <a:p>
            <a:pPr marL="514350" indent="-514350">
              <a:buAutoNum type="arabicPeriod"/>
            </a:pPr>
            <a:r>
              <a:rPr lang="id-ID" dirty="0" smtClean="0"/>
              <a:t>Pengawasan terhadap proses yang sedang dijalankan</a:t>
            </a:r>
          </a:p>
          <a:p>
            <a:pPr marL="514350" indent="-514350">
              <a:buAutoNum type="arabicPeriod"/>
            </a:pPr>
            <a:r>
              <a:rPr lang="id-ID" dirty="0" smtClean="0"/>
              <a:t>Mengevaluasi hasil yang dicapai</a:t>
            </a:r>
          </a:p>
          <a:p>
            <a:pPr marL="514350" indent="-514350">
              <a:buAutoNum type="arabicPeriod"/>
            </a:pPr>
            <a:r>
              <a:rPr lang="id-ID" dirty="0" smtClean="0"/>
              <a:t>Memberikan hukuman bila melanggar</a:t>
            </a:r>
          </a:p>
          <a:p>
            <a:pPr marL="514350" indent="-514350">
              <a:buAutoNum type="arabicPeriod"/>
            </a:pPr>
            <a:r>
              <a:rPr lang="id-ID" dirty="0" smtClean="0"/>
              <a:t>Berusaha sungguh-sungguh</a:t>
            </a:r>
          </a:p>
          <a:p>
            <a:pPr marL="514350" indent="-514350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55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Mengubah kebiasaan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2800" dirty="0" smtClean="0"/>
              <a:t>Tentukan apa yang harus dipertahankan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Tentukan apa yang harus dibuang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Tentukan apa yang harus diambil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Tentukan metoda pembelajaran</a:t>
            </a:r>
          </a:p>
          <a:p>
            <a:pPr marL="514350" indent="-514350">
              <a:buAutoNum type="arabicPeriod"/>
            </a:pPr>
            <a:r>
              <a:rPr lang="id-ID" sz="2800" dirty="0" smtClean="0"/>
              <a:t>Melakukan koreksi konstruktif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4693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09800" y="1589314"/>
            <a:ext cx="535948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400" dirty="0" smtClean="0"/>
              <a:t>Kebiasaan adalah </a:t>
            </a:r>
          </a:p>
          <a:p>
            <a:pPr algn="ctr"/>
            <a:r>
              <a:rPr lang="id-ID" sz="4400" dirty="0" smtClean="0"/>
              <a:t>sebuah titik temu dari </a:t>
            </a:r>
          </a:p>
          <a:p>
            <a:pPr algn="ctr"/>
            <a:r>
              <a:rPr lang="id-ID" sz="4400" dirty="0" smtClean="0"/>
              <a:t>pengetahuan,</a:t>
            </a:r>
          </a:p>
          <a:p>
            <a:pPr algn="ctr"/>
            <a:r>
              <a:rPr lang="id-ID" sz="4400" dirty="0" smtClean="0"/>
              <a:t>Keinginan </a:t>
            </a:r>
          </a:p>
          <a:p>
            <a:pPr algn="ctr"/>
            <a:r>
              <a:rPr lang="id-ID" sz="4400" dirty="0" smtClean="0"/>
              <a:t>dan ketrampilan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27393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Jawablah Pertanyaan </a:t>
            </a:r>
            <a:br>
              <a:rPr lang="id-ID" dirty="0" smtClean="0"/>
            </a:br>
            <a:r>
              <a:rPr lang="id-ID" dirty="0" smtClean="0"/>
              <a:t>Dibawah ini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Jelaskan tentang muatan fikiran</a:t>
            </a:r>
          </a:p>
          <a:p>
            <a:r>
              <a:rPr lang="id-ID" dirty="0" smtClean="0"/>
              <a:t>Bagaimana menciptakan kebiasaan baru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944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1979613" y="2420938"/>
            <a:ext cx="5040312" cy="3168650"/>
          </a:xfrm>
          <a:prstGeom prst="star16">
            <a:avLst>
              <a:gd name="adj" fmla="val 37500"/>
            </a:avLst>
          </a:prstGeom>
          <a:solidFill>
            <a:srgbClr val="FF3300">
              <a:alpha val="8901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Comic Sans MS" pitchFamily="66" charset="0"/>
              </a:rPr>
              <a:t>Terima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latin typeface="Comic Sans MS" pitchFamily="66" charset="0"/>
              </a:rPr>
              <a:t>Kasih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8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Tujuan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196405" cy="1157343"/>
          </a:xfrm>
        </p:spPr>
        <p:txBody>
          <a:bodyPr/>
          <a:lstStyle/>
          <a:p>
            <a:r>
              <a:rPr lang="id-ID" dirty="0" smtClean="0"/>
              <a:t>Mahasiswa </a:t>
            </a:r>
            <a:r>
              <a:rPr lang="id-ID" dirty="0"/>
              <a:t>m</a:t>
            </a:r>
            <a:r>
              <a:rPr lang="id-ID" dirty="0" smtClean="0"/>
              <a:t>ampu  </a:t>
            </a:r>
            <a:r>
              <a:rPr lang="en-US" dirty="0" err="1"/>
              <a:t>mengenali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id-ID" dirty="0"/>
              <a:t>menjelaskan pembentukan kebiasaan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63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5181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d-ID" sz="5400" dirty="0" smtClean="0"/>
              <a:t>Bisa jadi, kita telah melakukan kebiasaan </a:t>
            </a:r>
          </a:p>
          <a:p>
            <a:pPr marL="0" indent="0" algn="ctr">
              <a:buNone/>
            </a:pPr>
            <a:r>
              <a:rPr lang="id-ID" sz="5400" dirty="0" smtClean="0"/>
              <a:t>yang melawan tercapainya tujuan 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26537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661" y="2377407"/>
            <a:ext cx="2819400" cy="266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d-ID" sz="3200" dirty="0" smtClean="0"/>
              <a:t>JALANKAN</a:t>
            </a:r>
          </a:p>
          <a:p>
            <a:r>
              <a:rPr lang="id-ID" sz="3200" dirty="0" smtClean="0"/>
              <a:t>JALANKAN</a:t>
            </a:r>
          </a:p>
          <a:p>
            <a:r>
              <a:rPr lang="id-ID" sz="3200" dirty="0" smtClean="0"/>
              <a:t>JALANKAN</a:t>
            </a:r>
            <a:endParaRPr lang="id-ID" sz="3200" dirty="0"/>
          </a:p>
        </p:txBody>
      </p:sp>
      <p:sp>
        <p:nvSpPr>
          <p:cNvPr id="5" name="Notched Right Arrow 4"/>
          <p:cNvSpPr/>
          <p:nvPr/>
        </p:nvSpPr>
        <p:spPr>
          <a:xfrm>
            <a:off x="3657600" y="2539663"/>
            <a:ext cx="826008" cy="7369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2725256" y="457200"/>
            <a:ext cx="423962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sz="3600" b="1" dirty="0" smtClean="0"/>
              <a:t>Kesuksesan bukan </a:t>
            </a:r>
          </a:p>
          <a:p>
            <a:r>
              <a:rPr lang="id-ID" sz="3600" b="1" dirty="0" smtClean="0"/>
              <a:t>Sebuah aksi,</a:t>
            </a:r>
          </a:p>
          <a:p>
            <a:r>
              <a:rPr lang="id-ID" sz="3600" b="1" dirty="0" smtClean="0"/>
              <a:t>Melainkan kebiasaan</a:t>
            </a:r>
            <a:endParaRPr lang="id-ID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6051" y="2514600"/>
            <a:ext cx="24813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sz="4000" dirty="0" smtClean="0"/>
              <a:t>Kebiasaan</a:t>
            </a:r>
            <a:endParaRPr lang="id-ID" sz="4000" dirty="0"/>
          </a:p>
        </p:txBody>
      </p:sp>
      <p:sp>
        <p:nvSpPr>
          <p:cNvPr id="8" name="Down Arrow 7"/>
          <p:cNvSpPr/>
          <p:nvPr/>
        </p:nvSpPr>
        <p:spPr>
          <a:xfrm>
            <a:off x="5257800" y="4560196"/>
            <a:ext cx="762000" cy="472363"/>
          </a:xfrm>
          <a:prstGeom prst="downArrow">
            <a:avLst>
              <a:gd name="adj1" fmla="val 50000"/>
              <a:gd name="adj2" fmla="val 61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400481" y="5032559"/>
            <a:ext cx="28905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sz="3600" dirty="0" smtClean="0"/>
              <a:t>KESUKSESAN</a:t>
            </a:r>
            <a:endParaRPr lang="id-ID" sz="3600" dirty="0"/>
          </a:p>
        </p:txBody>
      </p:sp>
      <p:sp>
        <p:nvSpPr>
          <p:cNvPr id="11" name="Down Arrow 10"/>
          <p:cNvSpPr/>
          <p:nvPr/>
        </p:nvSpPr>
        <p:spPr>
          <a:xfrm>
            <a:off x="5257800" y="3281022"/>
            <a:ext cx="762000" cy="498482"/>
          </a:xfrm>
          <a:prstGeom prst="downArrow">
            <a:avLst>
              <a:gd name="adj1" fmla="val 50000"/>
              <a:gd name="adj2" fmla="val 61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4576051" y="3779504"/>
            <a:ext cx="205428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sz="4000" dirty="0" smtClean="0"/>
              <a:t>Karakter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6948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Ciri-ciri mental Peak Performer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dirty="0" smtClean="0"/>
              <a:t>1. Punya visi/misi yang benar-benar mengerakkannya untuk melakukan aksi</a:t>
            </a:r>
          </a:p>
          <a:p>
            <a:pPr marL="0" indent="0">
              <a:buNone/>
            </a:pPr>
            <a:r>
              <a:rPr lang="id-ID" dirty="0" smtClean="0"/>
              <a:t>2. punya sasaran yang jelas jelas ingin diraihnya dari setiap aksi</a:t>
            </a:r>
          </a:p>
          <a:p>
            <a:pPr marL="0" indent="0">
              <a:buNone/>
            </a:pPr>
            <a:r>
              <a:rPr lang="id-ID" dirty="0" smtClean="0"/>
              <a:t>3. Punya kemampuan self management yang bagus</a:t>
            </a:r>
          </a:p>
          <a:p>
            <a:pPr marL="0" indent="0">
              <a:buNone/>
            </a:pPr>
            <a:r>
              <a:rPr lang="id-ID" dirty="0" smtClean="0"/>
              <a:t>4. Punya kemampuan yang bagus dalam tim building</a:t>
            </a:r>
          </a:p>
          <a:p>
            <a:pPr marL="0" indent="0">
              <a:buNone/>
            </a:pPr>
            <a:r>
              <a:rPr lang="id-ID" dirty="0" smtClean="0"/>
              <a:t>5. Punya kemampuan yang bagus dalam mengoreksi tindakan</a:t>
            </a:r>
          </a:p>
          <a:p>
            <a:pPr marL="0" indent="0">
              <a:buNone/>
            </a:pPr>
            <a:r>
              <a:rPr lang="id-ID" dirty="0" smtClean="0"/>
              <a:t>6. punya  kemampuan yang bagus dalam menyiasati/ beradaptasi dengan lingkungan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95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Kebiasaan yang sukses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Fokus pada tujuan yang dipercayai</a:t>
            </a:r>
          </a:p>
          <a:p>
            <a:pPr marL="514350" indent="-514350">
              <a:buAutoNum type="arabicPeriod"/>
            </a:pPr>
            <a:r>
              <a:rPr lang="id-ID" dirty="0" smtClean="0"/>
              <a:t>Mempunyai komitmen yang kuat</a:t>
            </a:r>
          </a:p>
          <a:p>
            <a:pPr marL="514350" indent="-514350">
              <a:buAutoNum type="arabicPeriod"/>
            </a:pPr>
            <a:r>
              <a:rPr lang="id-ID" dirty="0" smtClean="0"/>
              <a:t>Amanah/dipercaya</a:t>
            </a:r>
          </a:p>
          <a:p>
            <a:pPr marL="514350" indent="-514350">
              <a:buAutoNum type="arabicPeriod"/>
            </a:pPr>
            <a:r>
              <a:rPr lang="id-ID" dirty="0" smtClean="0"/>
              <a:t>Ahli berkomunikasi</a:t>
            </a:r>
          </a:p>
          <a:p>
            <a:pPr marL="514350" indent="-514350">
              <a:buAutoNum type="arabicPeriod"/>
            </a:pPr>
            <a:r>
              <a:rPr lang="id-ID" dirty="0" smtClean="0"/>
              <a:t>Pintar : punya tradisi belajar</a:t>
            </a:r>
          </a:p>
          <a:p>
            <a:pPr marL="514350" indent="-514350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22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Kebiasaan Gagal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3200" dirty="0" smtClean="0"/>
              <a:t>Tujuan yang tidak jelas</a:t>
            </a:r>
          </a:p>
          <a:p>
            <a:pPr marL="514350" indent="-514350">
              <a:buAutoNum type="arabicPeriod"/>
            </a:pPr>
            <a:r>
              <a:rPr lang="id-ID" sz="3200" dirty="0" smtClean="0"/>
              <a:t>Kemauan yang rendah</a:t>
            </a:r>
          </a:p>
          <a:p>
            <a:pPr marL="514350" indent="-514350">
              <a:buAutoNum type="arabicPeriod"/>
            </a:pPr>
            <a:r>
              <a:rPr lang="id-ID" sz="3200" dirty="0" smtClean="0"/>
              <a:t>Tidak dipercaya</a:t>
            </a:r>
          </a:p>
          <a:p>
            <a:pPr marL="514350" indent="-514350">
              <a:buAutoNum type="arabicPeriod"/>
            </a:pPr>
            <a:r>
              <a:rPr lang="id-ID" sz="3200" dirty="0" smtClean="0"/>
              <a:t>Kemampuan komunikasi buruk</a:t>
            </a:r>
          </a:p>
          <a:p>
            <a:pPr marL="514350" indent="-514350">
              <a:buAutoNum type="arabicPeriod"/>
            </a:pPr>
            <a:r>
              <a:rPr lang="id-ID" sz="3200" dirty="0" smtClean="0"/>
              <a:t>Kebiasaan belajar yang rendah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6726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804" y="2286000"/>
            <a:ext cx="3168396" cy="2743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Mengubah :</a:t>
            </a:r>
            <a:br>
              <a:rPr lang="id-ID" dirty="0" smtClean="0"/>
            </a:br>
            <a:r>
              <a:rPr lang="id-ID" dirty="0" smtClean="0"/>
              <a:t>Isi pikiran, perasaan dan keyakinan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3886200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d-ID" sz="4800" dirty="0" smtClean="0"/>
              <a:t>Perubahan nasib itu harus diawali atau diikuti dengan mengubah apa yang ada dalam diri kita</a:t>
            </a:r>
            <a:endParaRPr lang="id-ID" sz="4800" dirty="0"/>
          </a:p>
        </p:txBody>
      </p:sp>
      <p:sp>
        <p:nvSpPr>
          <p:cNvPr id="4" name="Right Arrow 3"/>
          <p:cNvSpPr/>
          <p:nvPr/>
        </p:nvSpPr>
        <p:spPr>
          <a:xfrm>
            <a:off x="4572000" y="2667000"/>
            <a:ext cx="717804" cy="1981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80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87329" y="2105890"/>
            <a:ext cx="2057400" cy="1974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</a:p>
          <a:p>
            <a:pPr algn="ctr"/>
            <a:r>
              <a:rPr lang="id-ID" dirty="0" smtClean="0"/>
              <a:t>Muatan pikiran</a:t>
            </a:r>
          </a:p>
          <a:p>
            <a:pPr algn="ctr"/>
            <a:r>
              <a:rPr lang="id-ID" dirty="0" smtClean="0"/>
              <a:t>(mindset)</a:t>
            </a:r>
            <a:endParaRPr lang="id-ID" dirty="0"/>
          </a:p>
        </p:txBody>
      </p:sp>
      <p:sp>
        <p:nvSpPr>
          <p:cNvPr id="5" name="Oval 4"/>
          <p:cNvSpPr/>
          <p:nvPr/>
        </p:nvSpPr>
        <p:spPr>
          <a:xfrm>
            <a:off x="6324600" y="2209801"/>
            <a:ext cx="2590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</a:t>
            </a:r>
          </a:p>
          <a:p>
            <a:pPr algn="ctr"/>
            <a:r>
              <a:rPr lang="id-ID" dirty="0" smtClean="0"/>
              <a:t>Model </a:t>
            </a:r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algn="ctr"/>
            <a:r>
              <a:rPr lang="id-ID" dirty="0" smtClean="0"/>
              <a:t>3</a:t>
            </a:r>
          </a:p>
          <a:p>
            <a:pPr algn="ctr"/>
            <a:r>
              <a:rPr lang="id-ID" dirty="0" smtClean="0"/>
              <a:t>Model Tindakan</a:t>
            </a:r>
            <a:endParaRPr lang="id-ID" dirty="0"/>
          </a:p>
          <a:p>
            <a:pPr algn="ctr"/>
            <a:endParaRPr lang="id-ID" dirty="0" smtClean="0"/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algn="ctr"/>
            <a:r>
              <a:rPr lang="id-ID" dirty="0" smtClean="0"/>
              <a:t>tindakan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3162300" y="228600"/>
            <a:ext cx="2590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</a:p>
          <a:p>
            <a:pPr algn="ctr"/>
            <a:r>
              <a:rPr lang="id-ID" dirty="0" smtClean="0"/>
              <a:t>Format sikap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69273" y="2396837"/>
            <a:ext cx="2590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</a:p>
          <a:p>
            <a:pPr algn="ctr"/>
            <a:r>
              <a:rPr lang="id-ID" dirty="0" smtClean="0"/>
              <a:t>karakter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3245428" y="4572000"/>
            <a:ext cx="2590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</a:p>
          <a:p>
            <a:pPr algn="ctr"/>
            <a:r>
              <a:rPr lang="id-ID" dirty="0" smtClean="0"/>
              <a:t>kebiasaan</a:t>
            </a:r>
            <a:endParaRPr lang="id-ID" dirty="0"/>
          </a:p>
        </p:txBody>
      </p:sp>
      <p:sp>
        <p:nvSpPr>
          <p:cNvPr id="9" name="Up Arrow 8"/>
          <p:cNvSpPr/>
          <p:nvPr/>
        </p:nvSpPr>
        <p:spPr>
          <a:xfrm>
            <a:off x="4215384" y="1720597"/>
            <a:ext cx="649294" cy="3852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Up Arrow 9"/>
          <p:cNvSpPr/>
          <p:nvPr/>
        </p:nvSpPr>
        <p:spPr>
          <a:xfrm flipH="1" flipV="1">
            <a:off x="4216978" y="4080163"/>
            <a:ext cx="647700" cy="5268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Arrow 10"/>
          <p:cNvSpPr/>
          <p:nvPr/>
        </p:nvSpPr>
        <p:spPr>
          <a:xfrm>
            <a:off x="5579365" y="2729485"/>
            <a:ext cx="7859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Left Arrow 11"/>
          <p:cNvSpPr/>
          <p:nvPr/>
        </p:nvSpPr>
        <p:spPr>
          <a:xfrm>
            <a:off x="2660073" y="2809009"/>
            <a:ext cx="8272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33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256</TotalTime>
  <Words>482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MEMBANGUN KEBIASAAN</vt:lpstr>
      <vt:lpstr>Tujuan Akhir Yang Diharapkan</vt:lpstr>
      <vt:lpstr>PowerPoint Presentation</vt:lpstr>
      <vt:lpstr>PowerPoint Presentation</vt:lpstr>
      <vt:lpstr>Ciri-ciri mental Peak Performer</vt:lpstr>
      <vt:lpstr>Kebiasaan yang sukses</vt:lpstr>
      <vt:lpstr>Kebiasaan Gagal</vt:lpstr>
      <vt:lpstr>Mengubah : Isi pikiran, perasaan dan keyakinan</vt:lpstr>
      <vt:lpstr>PowerPoint Presentation</vt:lpstr>
      <vt:lpstr>Cobalah mengaudit hal2 berikut</vt:lpstr>
      <vt:lpstr>Cobalah mengaudit hal2 berikut</vt:lpstr>
      <vt:lpstr>PowerPoint Presentation</vt:lpstr>
      <vt:lpstr>Muatan keyakinan yang perlu diaudit</vt:lpstr>
      <vt:lpstr>Apa yang dapat dilakukan untuk mengaudit isi pikiran, perasaan dan keyakinan</vt:lpstr>
      <vt:lpstr>Menciptakan kebiasaan baru</vt:lpstr>
      <vt:lpstr>Mengubah kebiasaan</vt:lpstr>
      <vt:lpstr>PowerPoint Presentation</vt:lpstr>
      <vt:lpstr>Jawablah Pertanyaan  Dibawah ini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MEMBANGUN KEBIASAA</dc:title>
  <dc:creator>User</dc:creator>
  <cp:lastModifiedBy>User</cp:lastModifiedBy>
  <cp:revision>20</cp:revision>
  <dcterms:created xsi:type="dcterms:W3CDTF">2016-03-30T08:28:46Z</dcterms:created>
  <dcterms:modified xsi:type="dcterms:W3CDTF">2017-09-27T07:44:37Z</dcterms:modified>
</cp:coreProperties>
</file>