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sldIdLst>
    <p:sldId id="256" r:id="rId2"/>
    <p:sldId id="257" r:id="rId3"/>
    <p:sldId id="258" r:id="rId4"/>
    <p:sldId id="259" r:id="rId5"/>
    <p:sldId id="260" r:id="rId6"/>
    <p:sldId id="261" r:id="rId7"/>
    <p:sldId id="264" r:id="rId8"/>
    <p:sldId id="262" r:id="rId9"/>
    <p:sldId id="263" r:id="rId10"/>
    <p:sldId id="265" r:id="rId1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0A654A30-2612-45A9-AD71-2355A6BD6FD9}" type="datetimeFigureOut">
              <a:rPr lang="id-ID" smtClean="0"/>
              <a:pPr/>
              <a:t>11/07/2014</a:t>
            </a:fld>
            <a:endParaRPr lang="id-ID"/>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id-ID"/>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8CDB3667-0F4B-4F23-8175-29AA1A37A1CC}"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A654A30-2612-45A9-AD71-2355A6BD6FD9}" type="datetimeFigureOut">
              <a:rPr lang="id-ID" smtClean="0"/>
              <a:pPr/>
              <a:t>11/07/2014</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8CDB3667-0F4B-4F23-8175-29AA1A37A1CC}"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0A654A30-2612-45A9-AD71-2355A6BD6FD9}" type="datetimeFigureOut">
              <a:rPr lang="id-ID" smtClean="0"/>
              <a:pPr/>
              <a:t>11/07/2014</a:t>
            </a:fld>
            <a:endParaRPr lang="id-ID"/>
          </a:p>
        </p:txBody>
      </p:sp>
      <p:sp>
        <p:nvSpPr>
          <p:cNvPr id="5" name="Footer Placeholder 4"/>
          <p:cNvSpPr>
            <a:spLocks noGrp="1"/>
          </p:cNvSpPr>
          <p:nvPr>
            <p:ph type="ftr" sz="quarter" idx="11"/>
          </p:nvPr>
        </p:nvSpPr>
        <p:spPr>
          <a:xfrm>
            <a:off x="457200" y="6556248"/>
            <a:ext cx="3657600" cy="228600"/>
          </a:xfrm>
        </p:spPr>
        <p:txBody>
          <a:bodyPr/>
          <a:lstStyle>
            <a:extLst/>
          </a:lstStyle>
          <a:p>
            <a:endParaRPr lang="id-ID"/>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8CDB3667-0F4B-4F23-8175-29AA1A37A1CC}"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A654A30-2612-45A9-AD71-2355A6BD6FD9}" type="datetimeFigureOut">
              <a:rPr lang="id-ID" smtClean="0"/>
              <a:pPr/>
              <a:t>11/07/2014</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8CDB3667-0F4B-4F23-8175-29AA1A37A1CC}"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0A654A30-2612-45A9-AD71-2355A6BD6FD9}" type="datetimeFigureOut">
              <a:rPr lang="id-ID" smtClean="0"/>
              <a:pPr/>
              <a:t>11/07/2014</a:t>
            </a:fld>
            <a:endParaRPr lang="id-ID"/>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id-ID"/>
          </a:p>
        </p:txBody>
      </p:sp>
      <p:sp>
        <p:nvSpPr>
          <p:cNvPr id="6" name="Slide Number Placeholder 5"/>
          <p:cNvSpPr>
            <a:spLocks noGrp="1"/>
          </p:cNvSpPr>
          <p:nvPr>
            <p:ph type="sldNum" sz="quarter" idx="12"/>
          </p:nvPr>
        </p:nvSpPr>
        <p:spPr>
          <a:xfrm>
            <a:off x="6733952" y="6555112"/>
            <a:ext cx="588336" cy="228600"/>
          </a:xfrm>
        </p:spPr>
        <p:txBody>
          <a:bodyPr/>
          <a:lstStyle>
            <a:extLst/>
          </a:lstStyle>
          <a:p>
            <a:fld id="{8CDB3667-0F4B-4F23-8175-29AA1A37A1CC}"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A654A30-2612-45A9-AD71-2355A6BD6FD9}" type="datetimeFigureOut">
              <a:rPr lang="id-ID" smtClean="0"/>
              <a:pPr/>
              <a:t>11/07/2014</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8CDB3667-0F4B-4F23-8175-29AA1A37A1CC}"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A654A30-2612-45A9-AD71-2355A6BD6FD9}" type="datetimeFigureOut">
              <a:rPr lang="id-ID" smtClean="0"/>
              <a:pPr/>
              <a:t>11/07/2014</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8CDB3667-0F4B-4F23-8175-29AA1A37A1CC}"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A654A30-2612-45A9-AD71-2355A6BD6FD9}" type="datetimeFigureOut">
              <a:rPr lang="id-ID" smtClean="0"/>
              <a:pPr/>
              <a:t>11/07/2014</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8CDB3667-0F4B-4F23-8175-29AA1A37A1CC}"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0A654A30-2612-45A9-AD71-2355A6BD6FD9}" type="datetimeFigureOut">
              <a:rPr lang="id-ID" smtClean="0"/>
              <a:pPr/>
              <a:t>11/07/2014</a:t>
            </a:fld>
            <a:endParaRPr lang="id-ID"/>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id-ID"/>
          </a:p>
        </p:txBody>
      </p:sp>
      <p:sp>
        <p:nvSpPr>
          <p:cNvPr id="4" name="Slide Number Placeholder 3"/>
          <p:cNvSpPr>
            <a:spLocks noGrp="1"/>
          </p:cNvSpPr>
          <p:nvPr>
            <p:ph type="sldNum" sz="quarter" idx="12"/>
          </p:nvPr>
        </p:nvSpPr>
        <p:spPr/>
        <p:txBody>
          <a:bodyPr/>
          <a:lstStyle>
            <a:extLst/>
          </a:lstStyle>
          <a:p>
            <a:fld id="{8CDB3667-0F4B-4F23-8175-29AA1A37A1CC}"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A654A30-2612-45A9-AD71-2355A6BD6FD9}" type="datetimeFigureOut">
              <a:rPr lang="id-ID" smtClean="0"/>
              <a:pPr/>
              <a:t>11/07/2014</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8CDB3667-0F4B-4F23-8175-29AA1A37A1CC}"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0A654A30-2612-45A9-AD71-2355A6BD6FD9}" type="datetimeFigureOut">
              <a:rPr lang="id-ID" smtClean="0"/>
              <a:pPr/>
              <a:t>11/07/2014</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8CDB3667-0F4B-4F23-8175-29AA1A37A1CC}" type="slidenum">
              <a:rPr lang="id-ID" smtClean="0"/>
              <a:pPr/>
              <a:t>‹#›</a:t>
            </a:fld>
            <a:endParaRPr lang="id-ID"/>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0A654A30-2612-45A9-AD71-2355A6BD6FD9}" type="datetimeFigureOut">
              <a:rPr lang="id-ID" smtClean="0"/>
              <a:pPr/>
              <a:t>11/07/2014</a:t>
            </a:fld>
            <a:endParaRPr lang="id-ID"/>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id-ID"/>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8CDB3667-0F4B-4F23-8175-29AA1A37A1CC}"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533400"/>
            <a:ext cx="5105400" cy="1181088"/>
          </a:xfrm>
        </p:spPr>
        <p:txBody>
          <a:bodyPr/>
          <a:lstStyle/>
          <a:p>
            <a:pPr algn="ctr"/>
            <a:r>
              <a:rPr lang="id-ID" dirty="0" smtClean="0"/>
              <a:t>PERCAYA DIRI</a:t>
            </a:r>
            <a:endParaRPr lang="id-ID" dirty="0"/>
          </a:p>
        </p:txBody>
      </p:sp>
      <p:sp>
        <p:nvSpPr>
          <p:cNvPr id="3" name="Subtitle 2"/>
          <p:cNvSpPr>
            <a:spLocks noGrp="1"/>
          </p:cNvSpPr>
          <p:nvPr>
            <p:ph type="subTitle" idx="1"/>
          </p:nvPr>
        </p:nvSpPr>
        <p:spPr>
          <a:xfrm>
            <a:off x="3354442" y="2071678"/>
            <a:ext cx="5114778" cy="2569434"/>
          </a:xfrm>
        </p:spPr>
        <p:style>
          <a:lnRef idx="2">
            <a:schemeClr val="accent1"/>
          </a:lnRef>
          <a:fillRef idx="1">
            <a:schemeClr val="lt1"/>
          </a:fillRef>
          <a:effectRef idx="0">
            <a:schemeClr val="accent1"/>
          </a:effectRef>
          <a:fontRef idx="minor">
            <a:schemeClr val="dk1"/>
          </a:fontRef>
        </p:style>
        <p:txBody>
          <a:bodyPr/>
          <a:lstStyle/>
          <a:p>
            <a:pPr algn="ctr"/>
            <a:endParaRPr lang="id-ID" dirty="0" smtClean="0">
              <a:solidFill>
                <a:schemeClr val="tx1"/>
              </a:solidFill>
            </a:endParaRPr>
          </a:p>
          <a:p>
            <a:pPr algn="ctr"/>
            <a:r>
              <a:rPr lang="id-ID" b="1" dirty="0" smtClean="0">
                <a:solidFill>
                  <a:schemeClr val="tx1"/>
                </a:solidFill>
              </a:rPr>
              <a:t>Disusun oleh :</a:t>
            </a:r>
          </a:p>
          <a:p>
            <a:pPr algn="ctr"/>
            <a:r>
              <a:rPr lang="id-ID" dirty="0" smtClean="0">
                <a:solidFill>
                  <a:schemeClr val="tx1"/>
                </a:solidFill>
              </a:rPr>
              <a:t>Maria N. Florinda (201271049 )</a:t>
            </a:r>
          </a:p>
          <a:p>
            <a:pPr algn="ctr"/>
            <a:r>
              <a:rPr lang="id-ID" dirty="0" smtClean="0">
                <a:solidFill>
                  <a:schemeClr val="tx1"/>
                </a:solidFill>
              </a:rPr>
              <a:t>Stefani Irma DH (201271112 )</a:t>
            </a:r>
          </a:p>
          <a:p>
            <a:pPr algn="ctr"/>
            <a:r>
              <a:rPr lang="id-ID" dirty="0" smtClean="0">
                <a:solidFill>
                  <a:schemeClr val="tx1"/>
                </a:solidFill>
              </a:rPr>
              <a:t>Citra Y. Sari (201271019 )</a:t>
            </a:r>
            <a:endParaRPr lang="id-ID"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elfconfidence-01.jpg"/>
          <p:cNvPicPr>
            <a:picLocks noGrp="1" noChangeAspect="1"/>
          </p:cNvPicPr>
          <p:nvPr>
            <p:ph idx="1"/>
          </p:nvPr>
        </p:nvPicPr>
        <p:blipFill>
          <a:blip r:embed="rId2"/>
          <a:stretch>
            <a:fillRect/>
          </a:stretch>
        </p:blipFill>
        <p:spPr>
          <a:xfrm>
            <a:off x="457200" y="1142984"/>
            <a:ext cx="7400948" cy="4867066"/>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Pengertian percaya diri..</a:t>
            </a:r>
            <a:endParaRPr lang="id-ID" dirty="0"/>
          </a:p>
        </p:txBody>
      </p:sp>
      <p:sp>
        <p:nvSpPr>
          <p:cNvPr id="3" name="Content Placeholder 2"/>
          <p:cNvSpPr>
            <a:spLocks noGrp="1"/>
          </p:cNvSpPr>
          <p:nvPr>
            <p:ph idx="1"/>
          </p:nvPr>
        </p:nvSpPr>
        <p:spPr/>
        <p:txBody>
          <a:bodyPr/>
          <a:lstStyle/>
          <a:p>
            <a:pPr>
              <a:buNone/>
            </a:pPr>
            <a:endParaRPr lang="id-ID" dirty="0" smtClean="0"/>
          </a:p>
          <a:p>
            <a:pPr algn="ctr">
              <a:buNone/>
            </a:pPr>
            <a:r>
              <a:rPr lang="id-ID" dirty="0" smtClean="0"/>
              <a:t>adalah kondisi mental atau psikologis seseorang, dimana individu dapat mengevaluasi keseluruhan dari dirinya sehingga memberi keyakinan kuat pada kemampuan dirinya untuk melakukan tindakan dalam mencapai berbagai tujuan di dalam hidupnya.</a:t>
            </a:r>
          </a:p>
          <a:p>
            <a:pPr>
              <a:buNone/>
            </a:pP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d-ID" dirty="0" smtClean="0"/>
              <a:t>Apa saja jenis kepercayaan diri..??</a:t>
            </a:r>
            <a:endParaRPr lang="id-ID" dirty="0"/>
          </a:p>
        </p:txBody>
      </p:sp>
      <p:sp>
        <p:nvSpPr>
          <p:cNvPr id="3" name="Content Placeholder 2"/>
          <p:cNvSpPr>
            <a:spLocks noGrp="1"/>
          </p:cNvSpPr>
          <p:nvPr>
            <p:ph idx="1"/>
          </p:nvPr>
        </p:nvSpPr>
        <p:spPr/>
        <p:txBody>
          <a:bodyPr>
            <a:normAutofit fontScale="77500" lnSpcReduction="20000"/>
          </a:bodyPr>
          <a:lstStyle/>
          <a:p>
            <a:pPr lvl="0" fontAlgn="base">
              <a:lnSpc>
                <a:spcPct val="150000"/>
              </a:lnSpc>
            </a:pPr>
            <a:r>
              <a:rPr lang="id-ID" b="1" dirty="0" smtClean="0"/>
              <a:t>Self-concept : </a:t>
            </a:r>
          </a:p>
          <a:p>
            <a:pPr algn="ctr" fontAlgn="base">
              <a:lnSpc>
                <a:spcPct val="150000"/>
              </a:lnSpc>
              <a:buNone/>
            </a:pPr>
            <a:r>
              <a:rPr lang="id-ID" dirty="0" smtClean="0"/>
              <a:t>bagaimana kita menyimpulkan diri kita secara keseluruhan, bagaimana kita melihat potret diri kita secara keseluruhan, bagaimana kita mengkonsepsikan diri kita secara keseluruhan.</a:t>
            </a:r>
          </a:p>
          <a:p>
            <a:pPr lvl="0" fontAlgn="base">
              <a:lnSpc>
                <a:spcPct val="150000"/>
              </a:lnSpc>
            </a:pPr>
            <a:r>
              <a:rPr lang="id-ID" b="1" dirty="0" smtClean="0"/>
              <a:t>Self-esteem : </a:t>
            </a:r>
          </a:p>
          <a:p>
            <a:pPr algn="ctr" fontAlgn="base">
              <a:lnSpc>
                <a:spcPct val="150000"/>
              </a:lnSpc>
              <a:buNone/>
            </a:pPr>
            <a:r>
              <a:rPr lang="id-ID" dirty="0" smtClean="0"/>
              <a:t>sejauh mana kita punya perasaan positif terhadap diri kita, sejauhmana kita punya sesuatu yang kita rasakan bernilai atau berharga dari diri kita, sejauh mana kita meyakini adanya sesuatu yang bernilai, bermartabat atau berharga di dalam diri kita.</a:t>
            </a:r>
          </a:p>
          <a:p>
            <a:pPr algn="ctr" fontAlgn="base">
              <a:buNone/>
            </a:pPr>
            <a:endParaRPr lang="id-ID" dirty="0" smtClean="0"/>
          </a:p>
          <a:p>
            <a:pPr algn="ctr" fontAlgn="base">
              <a:buNone/>
            </a:pPr>
            <a:endParaRPr lang="id-ID" dirty="0" smtClean="0"/>
          </a:p>
          <a:p>
            <a:pPr algn="ctr" fontAlgn="base">
              <a:buNone/>
            </a:pPr>
            <a:endParaRPr lang="id-ID" dirty="0" smtClean="0"/>
          </a:p>
          <a:p>
            <a:pPr algn="ctr" fontAlgn="base">
              <a:buNone/>
            </a:pPr>
            <a:endParaRPr lang="id-ID" dirty="0" smtClean="0"/>
          </a:p>
          <a:p>
            <a:pPr algn="ctr" fontAlgn="base">
              <a:buNone/>
            </a:pPr>
            <a:endParaRPr lang="id-ID"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Jenis kepercayaan diri...</a:t>
            </a:r>
            <a:endParaRPr lang="id-ID" dirty="0"/>
          </a:p>
        </p:txBody>
      </p:sp>
      <p:sp>
        <p:nvSpPr>
          <p:cNvPr id="3" name="Content Placeholder 2"/>
          <p:cNvSpPr>
            <a:spLocks noGrp="1"/>
          </p:cNvSpPr>
          <p:nvPr>
            <p:ph idx="1"/>
          </p:nvPr>
        </p:nvSpPr>
        <p:spPr/>
        <p:txBody>
          <a:bodyPr>
            <a:normAutofit fontScale="77500" lnSpcReduction="20000"/>
          </a:bodyPr>
          <a:lstStyle/>
          <a:p>
            <a:pPr lvl="0" fontAlgn="base">
              <a:lnSpc>
                <a:spcPct val="120000"/>
              </a:lnSpc>
            </a:pPr>
            <a:r>
              <a:rPr lang="id-ID" b="1" dirty="0" smtClean="0"/>
              <a:t>Self efficacy : </a:t>
            </a:r>
          </a:p>
          <a:p>
            <a:pPr algn="ctr" fontAlgn="base">
              <a:lnSpc>
                <a:spcPct val="120000"/>
              </a:lnSpc>
              <a:buNone/>
            </a:pPr>
            <a:r>
              <a:rPr lang="id-ID" dirty="0" smtClean="0"/>
              <a:t>sejauh mana kita punya keyakinan atas kapasitas yang kita miliki untuk bisa menjalankan tugas atau menangani persoalan dengan hasil yang bagus (to succeed). </a:t>
            </a:r>
            <a:r>
              <a:rPr lang="id-ID" b="1" dirty="0" smtClean="0"/>
              <a:t>( general self-efficacy). </a:t>
            </a:r>
            <a:r>
              <a:rPr lang="id-ID" dirty="0" smtClean="0"/>
              <a:t>Atau juga, sejauhmana kita meyakini kapasitas kita dalam menangani urusan tertentu. ( </a:t>
            </a:r>
            <a:r>
              <a:rPr lang="id-ID" b="1" dirty="0" smtClean="0"/>
              <a:t>specific self-efficacy).</a:t>
            </a:r>
          </a:p>
          <a:p>
            <a:pPr lvl="0" fontAlgn="base">
              <a:lnSpc>
                <a:spcPct val="120000"/>
              </a:lnSpc>
            </a:pPr>
            <a:r>
              <a:rPr lang="id-ID" b="1" dirty="0" smtClean="0"/>
              <a:t>Self-confidence: </a:t>
            </a:r>
          </a:p>
          <a:p>
            <a:pPr algn="ctr" fontAlgn="base">
              <a:lnSpc>
                <a:spcPct val="120000"/>
              </a:lnSpc>
              <a:buNone/>
            </a:pPr>
            <a:r>
              <a:rPr lang="id-ID" dirty="0" smtClean="0"/>
              <a:t>sejauhmana kita punya keyakinan terhadap penilaian kita atas kemampuan diri kita dan sejauh mana kita bisa merasakan adanya “kepantasan” untuk berhasil. </a:t>
            </a:r>
          </a:p>
          <a:p>
            <a:pPr algn="ctr" fontAlgn="base">
              <a:lnSpc>
                <a:spcPct val="120000"/>
              </a:lnSpc>
              <a:buNone/>
            </a:pPr>
            <a:r>
              <a:rPr lang="id-ID" b="1" dirty="0" smtClean="0"/>
              <a:t>Self confidence itu adalah kombinasi dari self esteem dan self-efficacy </a:t>
            </a:r>
          </a:p>
          <a:p>
            <a:pPr algn="ctr" fontAlgn="base">
              <a:lnSpc>
                <a:spcPct val="120000"/>
              </a:lnSpc>
              <a:buNone/>
            </a:pPr>
            <a:r>
              <a:rPr lang="id-ID" b="1" dirty="0" smtClean="0"/>
              <a:t>(James Neill, 2005)</a:t>
            </a:r>
          </a:p>
          <a:p>
            <a:endParaRPr lang="id-ID" dirty="0" smtClean="0"/>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d-ID" dirty="0" smtClean="0"/>
              <a:t>Apa akibatnya bila kita kurang percaya diri...???</a:t>
            </a:r>
            <a:endParaRPr lang="id-ID" dirty="0"/>
          </a:p>
        </p:txBody>
      </p:sp>
      <p:sp>
        <p:nvSpPr>
          <p:cNvPr id="3" name="Content Placeholder 2"/>
          <p:cNvSpPr>
            <a:spLocks noGrp="1"/>
          </p:cNvSpPr>
          <p:nvPr>
            <p:ph idx="1"/>
          </p:nvPr>
        </p:nvSpPr>
        <p:spPr/>
        <p:txBody>
          <a:bodyPr>
            <a:normAutofit fontScale="70000" lnSpcReduction="20000"/>
          </a:bodyPr>
          <a:lstStyle/>
          <a:p>
            <a:pPr lvl="1" fontAlgn="base">
              <a:lnSpc>
                <a:spcPct val="120000"/>
              </a:lnSpc>
            </a:pPr>
            <a:r>
              <a:rPr lang="id-ID" sz="2400" dirty="0" smtClean="0">
                <a:solidFill>
                  <a:schemeClr val="tx1"/>
                </a:solidFill>
              </a:rPr>
              <a:t>Tidak memiliki sesuatu (keinginan, tujuan, target) yang diperjuangkan secara sungguh sungguh.</a:t>
            </a:r>
          </a:p>
          <a:p>
            <a:pPr lvl="1" fontAlgn="base">
              <a:lnSpc>
                <a:spcPct val="120000"/>
              </a:lnSpc>
            </a:pPr>
            <a:r>
              <a:rPr lang="id-ID" sz="2400" dirty="0" smtClean="0">
                <a:solidFill>
                  <a:schemeClr val="tx1"/>
                </a:solidFill>
              </a:rPr>
              <a:t>Tidak memiliki keputusan melangkah yang decissive (ngambang)</a:t>
            </a:r>
          </a:p>
          <a:p>
            <a:pPr lvl="1" fontAlgn="base">
              <a:lnSpc>
                <a:spcPct val="120000"/>
              </a:lnSpc>
            </a:pPr>
            <a:r>
              <a:rPr lang="id-ID" sz="2400" dirty="0" smtClean="0">
                <a:solidFill>
                  <a:schemeClr val="tx1"/>
                </a:solidFill>
              </a:rPr>
              <a:t>Mudah frustasi atau give-up ketika menghadapi masalah atau kesulita</a:t>
            </a:r>
          </a:p>
          <a:p>
            <a:pPr lvl="1" fontAlgn="base">
              <a:lnSpc>
                <a:spcPct val="120000"/>
              </a:lnSpc>
            </a:pPr>
            <a:r>
              <a:rPr lang="id-ID" sz="2400" dirty="0" smtClean="0">
                <a:solidFill>
                  <a:schemeClr val="tx1"/>
                </a:solidFill>
              </a:rPr>
              <a:t> Kurang termotivasi untuk maju, malas-malasan atau setengah-setengah</a:t>
            </a:r>
          </a:p>
          <a:p>
            <a:pPr lvl="1" fontAlgn="base">
              <a:lnSpc>
                <a:spcPct val="120000"/>
              </a:lnSpc>
            </a:pPr>
            <a:r>
              <a:rPr lang="id-ID" sz="2400" dirty="0" smtClean="0">
                <a:solidFill>
                  <a:schemeClr val="tx1"/>
                </a:solidFill>
              </a:rPr>
              <a:t>Sering gagal dalam menyempurnakan tugas-tugas atau tanggung jawab (tidak optimal)</a:t>
            </a:r>
          </a:p>
          <a:p>
            <a:pPr lvl="1" fontAlgn="base">
              <a:lnSpc>
                <a:spcPct val="120000"/>
              </a:lnSpc>
            </a:pPr>
            <a:r>
              <a:rPr lang="id-ID" sz="2400" dirty="0" smtClean="0">
                <a:solidFill>
                  <a:schemeClr val="tx1"/>
                </a:solidFill>
              </a:rPr>
              <a:t>Canggung dalam menghadapi orang</a:t>
            </a:r>
          </a:p>
          <a:p>
            <a:pPr lvl="1" fontAlgn="base">
              <a:lnSpc>
                <a:spcPct val="120000"/>
              </a:lnSpc>
            </a:pPr>
            <a:r>
              <a:rPr lang="id-ID" sz="2400" dirty="0" smtClean="0">
                <a:solidFill>
                  <a:schemeClr val="tx1"/>
                </a:solidFill>
              </a:rPr>
              <a:t>Tidak bisa mendemonstrasikan kemampuan berbicara dan kemampuan mendengarkan yang meyakinkan</a:t>
            </a:r>
          </a:p>
          <a:p>
            <a:pPr lvl="1" fontAlgn="base">
              <a:lnSpc>
                <a:spcPct val="120000"/>
              </a:lnSpc>
            </a:pPr>
            <a:r>
              <a:rPr lang="id-ID" sz="2400" dirty="0" smtClean="0">
                <a:solidFill>
                  <a:schemeClr val="tx1"/>
                </a:solidFill>
              </a:rPr>
              <a:t>Sering memiliki harapan yang tidak realistis</a:t>
            </a:r>
          </a:p>
          <a:p>
            <a:pPr lvl="1" fontAlgn="base">
              <a:lnSpc>
                <a:spcPct val="120000"/>
              </a:lnSpc>
            </a:pPr>
            <a:r>
              <a:rPr lang="id-ID" sz="2400" dirty="0" smtClean="0">
                <a:solidFill>
                  <a:schemeClr val="tx1"/>
                </a:solidFill>
              </a:rPr>
              <a:t>Terlalu perfeksionis</a:t>
            </a:r>
          </a:p>
          <a:p>
            <a:pPr lvl="1" fontAlgn="base">
              <a:lnSpc>
                <a:spcPct val="120000"/>
              </a:lnSpc>
            </a:pPr>
            <a:r>
              <a:rPr lang="id-ID" sz="2400" dirty="0" smtClean="0">
                <a:solidFill>
                  <a:schemeClr val="tx1"/>
                </a:solidFill>
              </a:rPr>
              <a:t>Terlalu sensitif (perasa)</a:t>
            </a:r>
            <a:endParaRPr lang="id-ID" sz="28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d-ID" dirty="0" smtClean="0"/>
              <a:t>Apa yang terjadi bila rasa rasa percaya diri kita bagus...??</a:t>
            </a:r>
            <a:endParaRPr lang="id-ID" dirty="0"/>
          </a:p>
        </p:txBody>
      </p:sp>
      <p:sp>
        <p:nvSpPr>
          <p:cNvPr id="3" name="Content Placeholder 2"/>
          <p:cNvSpPr>
            <a:spLocks noGrp="1"/>
          </p:cNvSpPr>
          <p:nvPr>
            <p:ph idx="1"/>
          </p:nvPr>
        </p:nvSpPr>
        <p:spPr/>
        <p:txBody>
          <a:bodyPr>
            <a:normAutofit fontScale="85000" lnSpcReduction="20000"/>
          </a:bodyPr>
          <a:lstStyle/>
          <a:p>
            <a:pPr algn="ctr">
              <a:lnSpc>
                <a:spcPct val="150000"/>
              </a:lnSpc>
              <a:buNone/>
            </a:pPr>
            <a:r>
              <a:rPr lang="id-ID" dirty="0" smtClean="0"/>
              <a:t>mereka akan memiliki perasaan positif terhadap dirinya, punya keyakinan yang kuat atas dirinya dan punya pengetahuan akurat terhadap kemampuan yang dimiliki.</a:t>
            </a:r>
          </a:p>
          <a:p>
            <a:pPr algn="ctr">
              <a:lnSpc>
                <a:spcPct val="150000"/>
              </a:lnSpc>
              <a:buNone/>
            </a:pPr>
            <a:r>
              <a:rPr lang="id-ID" dirty="0" smtClean="0"/>
              <a:t> </a:t>
            </a:r>
          </a:p>
          <a:p>
            <a:pPr algn="ctr">
              <a:lnSpc>
                <a:spcPct val="150000"/>
              </a:lnSpc>
              <a:buNone/>
            </a:pPr>
            <a:r>
              <a:rPr lang="id-ID" dirty="0" smtClean="0"/>
              <a:t>Orang yang punya kepercayaan diri bagus </a:t>
            </a:r>
            <a:r>
              <a:rPr lang="id-ID" b="1" dirty="0" smtClean="0"/>
              <a:t>bukanlah orang yang hanya merasa mampu </a:t>
            </a:r>
            <a:r>
              <a:rPr lang="id-ID" dirty="0" smtClean="0"/>
              <a:t>(tetapi sebetulnya tidak mampu) melainkan adalah orang yang mengetahui bahwa dirinya mampu berdasarkan pengalaman dan perhitungannya.</a:t>
            </a:r>
          </a:p>
          <a:p>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Kurang Percaya Diri.jpg"/>
          <p:cNvPicPr>
            <a:picLocks noGrp="1" noChangeAspect="1"/>
          </p:cNvPicPr>
          <p:nvPr>
            <p:ph idx="1"/>
          </p:nvPr>
        </p:nvPicPr>
        <p:blipFill>
          <a:blip r:embed="rId2"/>
          <a:stretch>
            <a:fillRect/>
          </a:stretch>
        </p:blipFill>
        <p:spPr>
          <a:xfrm>
            <a:off x="1175793" y="646756"/>
            <a:ext cx="6610917" cy="5740167"/>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id-ID" sz="3000" dirty="0" smtClean="0"/>
              <a:t>Faktor apa saja yang mempengaruhi rasa percaya diri..??</a:t>
            </a:r>
            <a:endParaRPr lang="id-ID" sz="3000" dirty="0"/>
          </a:p>
        </p:txBody>
      </p:sp>
      <p:sp>
        <p:nvSpPr>
          <p:cNvPr id="3" name="Content Placeholder 2"/>
          <p:cNvSpPr>
            <a:spLocks noGrp="1"/>
          </p:cNvSpPr>
          <p:nvPr>
            <p:ph idx="1"/>
          </p:nvPr>
        </p:nvSpPr>
        <p:spPr/>
        <p:txBody>
          <a:bodyPr>
            <a:normAutofit fontScale="85000" lnSpcReduction="20000"/>
          </a:bodyPr>
          <a:lstStyle/>
          <a:p>
            <a:pPr lvl="0" fontAlgn="base"/>
            <a:r>
              <a:rPr lang="id-ID" sz="2200" b="1" dirty="0" smtClean="0"/>
              <a:t>Kemampuan pribadi </a:t>
            </a:r>
          </a:p>
          <a:p>
            <a:pPr lvl="0" algn="ctr" fontAlgn="base">
              <a:buNone/>
            </a:pPr>
            <a:r>
              <a:rPr lang="id-ID" sz="2200" dirty="0" smtClean="0"/>
              <a:t>	Rasa percaya diri hanya timbul pada saat seseorang mengerjakan sesuatu yang mampu dilakukan</a:t>
            </a:r>
          </a:p>
          <a:p>
            <a:pPr fontAlgn="base">
              <a:buNone/>
            </a:pPr>
            <a:endParaRPr lang="id-ID" sz="2200" dirty="0" smtClean="0"/>
          </a:p>
          <a:p>
            <a:pPr lvl="0" fontAlgn="base"/>
            <a:r>
              <a:rPr lang="id-ID" sz="2200" b="1" dirty="0" smtClean="0"/>
              <a:t>Keberhasilan seseorang</a:t>
            </a:r>
          </a:p>
          <a:p>
            <a:pPr algn="ctr" fontAlgn="base">
              <a:buNone/>
            </a:pPr>
            <a:r>
              <a:rPr lang="id-ID" sz="2200" dirty="0" smtClean="0"/>
              <a:t>	Keberhasilan seseorang ketika mendapatkan apa yang selama ini diharapkan dan dicita citakan akan memperkuat timbulnya rasa percaya diri</a:t>
            </a:r>
          </a:p>
          <a:p>
            <a:pPr fontAlgn="base">
              <a:buNone/>
            </a:pPr>
            <a:endParaRPr lang="id-ID" sz="2200" dirty="0" smtClean="0"/>
          </a:p>
          <a:p>
            <a:pPr lvl="0" fontAlgn="base"/>
            <a:r>
              <a:rPr lang="id-ID" sz="2200" b="1" dirty="0" smtClean="0"/>
              <a:t>Keinginan</a:t>
            </a:r>
          </a:p>
          <a:p>
            <a:pPr algn="ctr" fontAlgn="base">
              <a:buNone/>
            </a:pPr>
            <a:r>
              <a:rPr lang="id-ID" sz="2200" dirty="0" smtClean="0"/>
              <a:t>Ketika seseorang menghendaki sesuatu, maka orang tersebut akan belajar dari kesalahan yang telah diperbuat untuk mendapatkannya</a:t>
            </a:r>
          </a:p>
          <a:p>
            <a:pPr fontAlgn="base">
              <a:buNone/>
            </a:pPr>
            <a:endParaRPr lang="id-ID" sz="2200" dirty="0" smtClean="0"/>
          </a:p>
          <a:p>
            <a:pPr lvl="0" fontAlgn="base"/>
            <a:r>
              <a:rPr lang="id-ID" sz="2200" b="1" dirty="0" smtClean="0"/>
              <a:t>Tekad yang kuat</a:t>
            </a:r>
          </a:p>
          <a:p>
            <a:pPr algn="ctr" fontAlgn="base">
              <a:buNone/>
            </a:pPr>
            <a:r>
              <a:rPr lang="id-ID" sz="2200" dirty="0" smtClean="0"/>
              <a:t>	Rasa percaya diri datang ketika seseorang memiliki tekad yang kuat untuk mencapai tujuan yang diinginkan</a:t>
            </a:r>
          </a:p>
          <a:p>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d-ID" dirty="0" smtClean="0"/>
              <a:t>Proses terbentuknya rasa percaya diri</a:t>
            </a:r>
            <a:endParaRPr lang="id-ID" dirty="0"/>
          </a:p>
        </p:txBody>
      </p:sp>
      <p:sp>
        <p:nvSpPr>
          <p:cNvPr id="3" name="Content Placeholder 2"/>
          <p:cNvSpPr>
            <a:spLocks noGrp="1"/>
          </p:cNvSpPr>
          <p:nvPr>
            <p:ph idx="1"/>
          </p:nvPr>
        </p:nvSpPr>
        <p:spPr/>
        <p:txBody>
          <a:bodyPr>
            <a:noAutofit/>
          </a:bodyPr>
          <a:lstStyle/>
          <a:p>
            <a:pPr algn="ctr" fontAlgn="base">
              <a:buNone/>
            </a:pPr>
            <a:endParaRPr lang="id-ID" sz="1900" dirty="0" smtClean="0"/>
          </a:p>
          <a:p>
            <a:pPr lvl="0" fontAlgn="base">
              <a:buFont typeface="Wingdings" pitchFamily="2" charset="2"/>
              <a:buChar char="q"/>
            </a:pPr>
            <a:r>
              <a:rPr lang="id-ID" sz="2000" dirty="0" smtClean="0"/>
              <a:t>Terbentuknya kepribadian yang baik sesuai dengan perkembangan yang melahirkan kelebihan kelebihan tertentu</a:t>
            </a:r>
          </a:p>
          <a:p>
            <a:pPr lvl="0" fontAlgn="base">
              <a:buFont typeface="Wingdings" pitchFamily="2" charset="2"/>
              <a:buChar char="q"/>
            </a:pPr>
            <a:r>
              <a:rPr lang="id-ID" sz="2000" dirty="0" smtClean="0"/>
              <a:t>Pemahaman seseorang terhadap kelebihan kelebihan yang dimilikinya dan melahirkan keyakinan kuat untuk bisa berbuat segala sesuaty dengan memanfaatkan kelebihan kelebihannya</a:t>
            </a:r>
          </a:p>
          <a:p>
            <a:pPr lvl="0" fontAlgn="base">
              <a:buFont typeface="Wingdings" pitchFamily="2" charset="2"/>
              <a:buChar char="q"/>
            </a:pPr>
            <a:r>
              <a:rPr lang="id-ID" sz="2000" dirty="0" smtClean="0"/>
              <a:t>Pemahaman dan reaksi positif seseorang terhadap kelemahan kelemahan yang dimiliki agar tidak menimbulkan rasa rendah diri atau rasa sulit menyesuaikan diri</a:t>
            </a:r>
          </a:p>
          <a:p>
            <a:pPr lvl="0" fontAlgn="base">
              <a:buFont typeface="Wingdings" pitchFamily="2" charset="2"/>
              <a:buChar char="q"/>
            </a:pPr>
            <a:r>
              <a:rPr lang="id-ID" sz="2000" dirty="0" smtClean="0"/>
              <a:t>Pengalaman di dalam menjalani berbagai aspek kehidupan dengan menggunakan segala kelebihan yang ada pada dirinya</a:t>
            </a:r>
          </a:p>
          <a:p>
            <a:pPr algn="ctr" fontAlgn="base">
              <a:buNone/>
            </a:pPr>
            <a:endParaRPr lang="id-ID" sz="2000" dirty="0" smtClean="0"/>
          </a:p>
          <a:p>
            <a:pPr algn="ctr">
              <a:buNone/>
            </a:pPr>
            <a:endParaRPr lang="id-ID" sz="19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TotalTime>
  <Words>472</Words>
  <Application>Microsoft Office PowerPoint</Application>
  <PresentationFormat>On-screen Show (4:3)</PresentationFormat>
  <Paragraphs>57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Opulent</vt:lpstr>
      <vt:lpstr>PERCAYA DIRI</vt:lpstr>
      <vt:lpstr>Pengertian percaya diri..</vt:lpstr>
      <vt:lpstr>Apa saja jenis kepercayaan diri..??</vt:lpstr>
      <vt:lpstr>Jenis kepercayaan diri...</vt:lpstr>
      <vt:lpstr>Apa akibatnya bila kita kurang percaya diri...???</vt:lpstr>
      <vt:lpstr>Apa yang terjadi bila rasa rasa percaya diri kita bagus...??</vt:lpstr>
      <vt:lpstr>Slide 7</vt:lpstr>
      <vt:lpstr>Faktor apa saja yang mempengaruhi rasa percaya diri..??</vt:lpstr>
      <vt:lpstr>Proses terbentuknya rasa percaya diri</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PERCAYA DIRI</dc:title>
  <dc:creator>Irma</dc:creator>
  <cp:lastModifiedBy>anin</cp:lastModifiedBy>
  <cp:revision>6</cp:revision>
  <dcterms:created xsi:type="dcterms:W3CDTF">2013-08-12T11:20:20Z</dcterms:created>
  <dcterms:modified xsi:type="dcterms:W3CDTF">2014-07-11T07:22:30Z</dcterms:modified>
</cp:coreProperties>
</file>