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/>
            </a:lvl1pPr>
          </a:lstStyle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/>
            </a:lvl1pPr>
          </a:lstStyle>
          <a:p>
            <a:r>
              <a:rPr lang="en-US"/>
              <a:t>wien/perk1-emosi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fld id="{4C6DFF62-6FBE-4BAD-953E-DD25E4A261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9634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/>
            </a:lvl1pPr>
          </a:lstStyle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/>
            </a:lvl1pPr>
          </a:lstStyle>
          <a:p>
            <a:r>
              <a:rPr lang="en-US"/>
              <a:t>wien/perk1-emosi</a:t>
            </a:r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fld id="{5EEB354B-E8BC-448E-B5CD-A3C0130EB3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71421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wien/perk1-emosi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DB168D-2605-4A87-8771-A8947B1B1FC3}" type="slidenum">
              <a:rPr lang="en-US"/>
              <a:pPr/>
              <a:t>17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wien/perk1-emosi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CEBEBA-0B79-484F-A6D2-822A67CB485E}" type="slidenum">
              <a:rPr lang="en-US"/>
              <a:pPr/>
              <a:t>18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F6E7DD-2AD1-4ED8-93BF-FC3D197F454D}" type="datetime1">
              <a:rPr lang="id-ID" smtClean="0"/>
              <a:t>21/02/2015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883B62-3E96-4F2A-BB9C-08B4BB2000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148285-A171-4ED4-A95B-9D41D59116FF}" type="datetime1">
              <a:rPr lang="id-ID" smtClean="0"/>
              <a:t>21/02/2015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A3299C-3568-4A1E-87EC-77F34CC48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F87255-8BFD-4A5C-884C-00C9A97AAF26}" type="datetime1">
              <a:rPr lang="id-ID" smtClean="0"/>
              <a:t>21/02/2015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6E1493-53E9-4C1A-A070-74568AA69D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92992EE-6F9E-40E4-8E80-05B0ECB1E64E}" type="datetime1">
              <a:rPr lang="id-ID" smtClean="0"/>
              <a:t>21/02/2015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1D42726-B4C7-44BC-A69D-F06E0DD4FE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36AF32-FA80-4D8E-9923-E90716A1E8D3}" type="datetime1">
              <a:rPr lang="id-ID" smtClean="0"/>
              <a:t>21/02/2015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F22461-6AA6-4E0B-A1CB-55F42260FC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53E4166-813A-466B-BC3E-40BA2355E616}" type="datetime1">
              <a:rPr lang="id-ID" smtClean="0"/>
              <a:t>21/02/2015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CDCD07-E225-4A2D-8FAE-E00C564110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BCC32A-775B-45EE-9E32-9CCDF19B6980}" type="datetime1">
              <a:rPr lang="id-ID" smtClean="0"/>
              <a:t>21/02/2015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8759D0-592B-4E6F-91CC-8E27C96548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4F7934-9880-4D07-92FA-B0BD4A76AD09}" type="datetime1">
              <a:rPr lang="id-ID" smtClean="0"/>
              <a:t>21/02/2015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EB7B2F-A9FA-4111-A6F5-9FF210AA90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BDEFF2-FEA3-421C-A581-351FA7D49642}" type="datetime1">
              <a:rPr lang="id-ID" smtClean="0"/>
              <a:t>21/02/2015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15463C-14E9-47E4-9736-6FDCE36229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3C41CD-6323-45E9-ACB6-9264615A6556}" type="datetime1">
              <a:rPr lang="id-ID" smtClean="0"/>
              <a:t>21/02/2015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E0DDB1-95C9-4E0D-B679-AF5B80F4C6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3A784A-A05A-4276-97AA-F703E02AFEE0}" type="datetime1">
              <a:rPr lang="id-ID" smtClean="0"/>
              <a:t>21/02/2015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1932D1-A4F7-4F8C-A99F-B21F2FB3C7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F68689-E264-48EE-BE10-5303ECE00895}" type="datetime1">
              <a:rPr lang="id-ID" smtClean="0"/>
              <a:t>21/02/2015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2A0CFC-4A00-4592-A9C4-1EFB9802D1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/>
            </a:lvl1pPr>
          </a:lstStyle>
          <a:p>
            <a:fld id="{216B0BA6-E923-484A-9020-C4FC06FE5113}" type="datetime1">
              <a:rPr lang="id-ID" smtClean="0"/>
              <a:t>21/02/2015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/>
            </a:lvl1pPr>
          </a:lstStyle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/>
            </a:lvl1pPr>
          </a:lstStyle>
          <a:p>
            <a:fld id="{C6E72661-55B4-4CB9-9958-C23621E21D9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r>
              <a:rPr lang="en-US" sz="4000" dirty="0"/>
              <a:t>PERKEMBANGAN </a:t>
            </a:r>
            <a:br>
              <a:rPr lang="en-US" sz="4000" dirty="0"/>
            </a:br>
            <a:r>
              <a:rPr lang="en-US" sz="4000" dirty="0" smtClean="0"/>
              <a:t>EMOSI</a:t>
            </a:r>
            <a:endParaRPr lang="en-US" sz="4000" dirty="0"/>
          </a:p>
        </p:txBody>
      </p:sp>
      <p:pic>
        <p:nvPicPr>
          <p:cNvPr id="2054" name="Picture 6" descr="j021672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00400" y="2819400"/>
            <a:ext cx="2743200" cy="2514600"/>
          </a:xfr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8935C-DAB6-4317-8AB6-9CBAF0AA6649}" type="datetime1">
              <a:rPr lang="id-ID" smtClean="0"/>
              <a:t>21/02/2015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22461-6AA6-4E0B-A1CB-55F42260FC9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/>
          <a:lstStyle/>
          <a:p>
            <a:r>
              <a:rPr lang="en-US" sz="3600"/>
              <a:t>EMOSI SEDIH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Keadaan emosional yg disebabkan oleh hilangnya sesuatu yg dicintai</a:t>
            </a:r>
          </a:p>
          <a:p>
            <a:pPr>
              <a:lnSpc>
                <a:spcPct val="80000"/>
              </a:lnSpc>
            </a:pPr>
            <a:r>
              <a:rPr lang="en-US" sz="2400"/>
              <a:t>Sedih biasanya jarang terjadi pd anak, krn :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Orang tua berusaha melindungi anak dari rasa sedih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Anak mudah mengalihkan rasa sedih ke hal2 yg membuatnya senang.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Tersedianya pengganti utk sesuatu yg telah hilang.</a:t>
            </a:r>
          </a:p>
          <a:p>
            <a:pPr>
              <a:lnSpc>
                <a:spcPct val="80000"/>
              </a:lnSpc>
            </a:pPr>
            <a:r>
              <a:rPr lang="en-US" sz="2400"/>
              <a:t>Reaksinya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Langsung (tampak) </a:t>
            </a:r>
            <a:r>
              <a:rPr lang="en-US" sz="2000">
                <a:sym typeface="Wingdings" pitchFamily="2" charset="2"/>
              </a:rPr>
              <a:t> menangis.</a:t>
            </a:r>
            <a:endParaRPr lang="en-US" sz="2000"/>
          </a:p>
          <a:p>
            <a:pPr lvl="1">
              <a:lnSpc>
                <a:spcPct val="80000"/>
              </a:lnSpc>
            </a:pPr>
            <a:r>
              <a:rPr lang="en-US" sz="2000"/>
              <a:t>Tdk langsung (tdk tampak / ditekan) </a:t>
            </a:r>
            <a:r>
              <a:rPr lang="en-US" sz="2000">
                <a:sym typeface="Wingdings" pitchFamily="2" charset="2"/>
              </a:rPr>
              <a:t> keadaan apatis yg umum yg ditandai oleh :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Kehilangan minat terhadap lingkungan.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Kehilangan selera makan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Sulit tidur / cenderung mimpi buruk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Menolak untuk bermain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81D1D-0746-466C-92A8-651D4D3901E6}" type="datetime1">
              <a:rPr lang="id-ID" smtClean="0"/>
              <a:t>21/02/2015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22461-6AA6-4E0B-A1CB-55F42260FC9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EMOSI CEMBURU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1534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Gabungan antara MARAH &amp; TAKUT</a:t>
            </a:r>
          </a:p>
          <a:p>
            <a:pPr>
              <a:lnSpc>
                <a:spcPct val="90000"/>
              </a:lnSpc>
            </a:pPr>
            <a:r>
              <a:rPr lang="en-US" sz="2400"/>
              <a:t>Reaksi normal thd kehilangan kasih sayang yg nyata, dibayangkan atau ancaman kehilangan kasih sayang.</a:t>
            </a:r>
          </a:p>
          <a:p>
            <a:pPr>
              <a:lnSpc>
                <a:spcPct val="90000"/>
              </a:lnSpc>
            </a:pPr>
            <a:r>
              <a:rPr lang="en-US" sz="2400"/>
              <a:t>Situasi yg menimbulkan cemburu </a:t>
            </a:r>
            <a:r>
              <a:rPr lang="en-US" sz="2400">
                <a:sym typeface="Wingdings" pitchFamily="2" charset="2"/>
              </a:rPr>
              <a:t> selalu situasi sosial.</a:t>
            </a:r>
          </a:p>
          <a:p>
            <a:pPr>
              <a:lnSpc>
                <a:spcPct val="90000"/>
              </a:lnSpc>
            </a:pPr>
            <a:r>
              <a:rPr lang="en-US" sz="2400">
                <a:sym typeface="Wingdings" pitchFamily="2" charset="2"/>
              </a:rPr>
              <a:t>Ada 3 situasi sosial :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ym typeface="Wingdings" pitchFamily="2" charset="2"/>
              </a:rPr>
              <a:t>Di rumah  </a:t>
            </a:r>
            <a:r>
              <a:rPr lang="en-US" sz="2000" i="1">
                <a:sym typeface="Wingdings" pitchFamily="2" charset="2"/>
              </a:rPr>
              <a:t>sibling rivalry, </a:t>
            </a:r>
            <a:r>
              <a:rPr lang="en-US" sz="2000">
                <a:sym typeface="Wingdings" pitchFamily="2" charset="2"/>
              </a:rPr>
              <a:t>takut sayang sama yg lain / tdk disayang, punya adik baru, dll.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ym typeface="Wingdings" pitchFamily="2" charset="2"/>
              </a:rPr>
              <a:t>Di sekolah  takut kehilangan perhatian dari guru / teman.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ym typeface="Wingdings" pitchFamily="2" charset="2"/>
              </a:rPr>
              <a:t>Material  iri hati</a:t>
            </a:r>
          </a:p>
          <a:p>
            <a:pPr>
              <a:lnSpc>
                <a:spcPct val="90000"/>
              </a:lnSpc>
            </a:pPr>
            <a:r>
              <a:rPr lang="en-US" sz="2400">
                <a:sym typeface="Wingdings" pitchFamily="2" charset="2"/>
              </a:rPr>
              <a:t>Frekuensi kecemburuan yg tinggi  sekitar usia 3 tahun, dan usia menjelang remaja (10 -11 th)</a:t>
            </a:r>
            <a:endParaRPr lang="en-US" sz="240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A1B4-F240-4B60-B28C-2A01F6AB32AB}" type="datetime1">
              <a:rPr lang="id-ID" smtClean="0"/>
              <a:t>21/02/2015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22461-6AA6-4E0B-A1CB-55F42260FC9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838200"/>
            <a:ext cx="82296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Reaksi cemburu 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Langsung 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Perlawanan agresif </a:t>
            </a:r>
            <a:r>
              <a:rPr lang="en-US" sz="2000">
                <a:sym typeface="Wingdings" pitchFamily="2" charset="2"/>
              </a:rPr>
              <a:t> mengggigit, menendang, memukul, mendorong, mencakar, dll.</a:t>
            </a:r>
          </a:p>
          <a:p>
            <a:pPr lvl="2">
              <a:lnSpc>
                <a:spcPct val="90000"/>
              </a:lnSpc>
            </a:pPr>
            <a:r>
              <a:rPr lang="en-US" sz="2000">
                <a:sym typeface="Wingdings" pitchFamily="2" charset="2"/>
              </a:rPr>
              <a:t>Yg relatif diterima sosial  berbohong, mencuri, mengeluh, mencela, meremehkan, dll.</a:t>
            </a:r>
            <a:endParaRPr lang="en-US" sz="2000"/>
          </a:p>
          <a:p>
            <a:pPr lvl="1">
              <a:lnSpc>
                <a:spcPct val="90000"/>
              </a:lnSpc>
            </a:pPr>
            <a:r>
              <a:rPr lang="en-US" sz="2400"/>
              <a:t>Tidak Langsung 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Regresi </a:t>
            </a:r>
            <a:r>
              <a:rPr lang="en-US" sz="2000">
                <a:sym typeface="Wingdings" pitchFamily="2" charset="2"/>
              </a:rPr>
              <a:t> mundur ke bentuk perilaku infantil (kekanak-kanakan) misal : mengompol, mengisap jempol, dll.</a:t>
            </a:r>
          </a:p>
          <a:p>
            <a:pPr lvl="2">
              <a:lnSpc>
                <a:spcPct val="90000"/>
              </a:lnSpc>
            </a:pPr>
            <a:r>
              <a:rPr lang="en-US" sz="2000">
                <a:sym typeface="Wingdings" pitchFamily="2" charset="2"/>
              </a:rPr>
              <a:t>Berusaha mendapatkan perhatian dlm bentuk ketakutan baru.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Masalah / gangguan makan.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Kenakalan umum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Perilaku merusak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Ekspresi berupa kata-kata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6839-3DBA-4C85-9E3C-C4E59D7246A6}" type="datetime1">
              <a:rPr lang="id-ID" smtClean="0"/>
              <a:t>21/02/2015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0DDB1-95C9-4E0D-B679-AF5B80F4C66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/>
          <a:lstStyle/>
          <a:p>
            <a:r>
              <a:rPr lang="en-US" sz="3600"/>
              <a:t>EMOSI SENANG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95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Karena mendapatkan apa yg dinginkan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Bayi</a:t>
            </a:r>
            <a:r>
              <a:rPr lang="en-US" sz="2000"/>
              <a:t> : kondisi fisik yg sehat </a:t>
            </a:r>
            <a:r>
              <a:rPr lang="en-US" sz="2000">
                <a:sym typeface="Wingdings" pitchFamily="2" charset="2"/>
              </a:rPr>
              <a:t> mengoceh, merangkak, berdiri, berjalan, berlari, dll.</a:t>
            </a:r>
            <a:endParaRPr lang="en-US" sz="2000"/>
          </a:p>
          <a:p>
            <a:pPr lvl="1">
              <a:lnSpc>
                <a:spcPct val="80000"/>
              </a:lnSpc>
            </a:pPr>
            <a:r>
              <a:rPr lang="en-US" sz="2400"/>
              <a:t>Pra-sekolah</a:t>
            </a:r>
            <a:r>
              <a:rPr lang="en-US" sz="2000"/>
              <a:t> : timbul dari aktivitas yg melibatkan anak lain terutama teman sebaya. Rasa senang sangat kuat jika bisa melebihi prestasi temannya.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Usia</a:t>
            </a:r>
            <a:r>
              <a:rPr lang="en-US" sz="2000"/>
              <a:t> </a:t>
            </a:r>
            <a:r>
              <a:rPr lang="en-US" sz="2400"/>
              <a:t>Sekolah</a:t>
            </a:r>
            <a:r>
              <a:rPr lang="en-US" sz="2000"/>
              <a:t> : keberhasilan mencapai tujuan yg telah ditetapkan sendiri untuk dirinya.</a:t>
            </a:r>
          </a:p>
          <a:p>
            <a:pPr>
              <a:lnSpc>
                <a:spcPct val="80000"/>
              </a:lnSpc>
            </a:pPr>
            <a:r>
              <a:rPr lang="en-US" sz="2400"/>
              <a:t>Reaksinya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Berkisar dari diam, tenang, puas diri, sampai meletup-letup dlm kegembiraan yg besar.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Tertawa </a:t>
            </a:r>
            <a:r>
              <a:rPr lang="en-US" sz="2000">
                <a:sym typeface="Wingdings" pitchFamily="2" charset="2"/>
              </a:rPr>
              <a:t> mulai usia pra-sekolah (4 th lebih)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Usia meningkat, anak belajar mengekspresikan kegembiraan dlm pola yg diterima secara sosial.</a:t>
            </a:r>
          </a:p>
          <a:p>
            <a:pPr>
              <a:lnSpc>
                <a:spcPct val="80000"/>
              </a:lnSpc>
            </a:pPr>
            <a:r>
              <a:rPr lang="en-US" sz="2400"/>
              <a:t>Emosi gembira selalu disertai dg senyuman, tawa &amp; relaksasi tubuh (bersorak, memeluk, tertawa, dll).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B5DDB-0C24-42D2-B52B-AF9241C63957}" type="datetime1">
              <a:rPr lang="id-ID" smtClean="0"/>
              <a:t>21/02/2015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22461-6AA6-4E0B-A1CB-55F42260FC9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sz="3600"/>
              <a:t>EMOSI AFEKSI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181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err="1"/>
              <a:t>Reaksi</a:t>
            </a:r>
            <a:r>
              <a:rPr lang="en-US" sz="2400" dirty="0"/>
              <a:t> </a:t>
            </a:r>
            <a:r>
              <a:rPr lang="en-US" sz="2400" dirty="0" err="1"/>
              <a:t>emosional</a:t>
            </a:r>
            <a:r>
              <a:rPr lang="en-US" sz="2400" dirty="0"/>
              <a:t> </a:t>
            </a:r>
            <a:r>
              <a:rPr lang="en-US" sz="2400" dirty="0" err="1"/>
              <a:t>thd</a:t>
            </a:r>
            <a:r>
              <a:rPr lang="en-US" sz="2400" dirty="0"/>
              <a:t> </a:t>
            </a:r>
            <a:r>
              <a:rPr lang="en-US" sz="2400" dirty="0" err="1"/>
              <a:t>seseorang</a:t>
            </a:r>
            <a:r>
              <a:rPr lang="en-US" sz="2400" dirty="0"/>
              <a:t>, </a:t>
            </a:r>
            <a:r>
              <a:rPr lang="en-US" sz="2400" dirty="0" err="1"/>
              <a:t>binatang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benda2 </a:t>
            </a:r>
            <a:r>
              <a:rPr lang="en-US" sz="2400" dirty="0" err="1"/>
              <a:t>yg</a:t>
            </a:r>
            <a:r>
              <a:rPr lang="en-US" sz="2400" dirty="0"/>
              <a:t> </a:t>
            </a:r>
            <a:r>
              <a:rPr lang="en-US" sz="2400" dirty="0" err="1"/>
              <a:t>dimiliki</a:t>
            </a:r>
            <a:r>
              <a:rPr lang="en-US" sz="2400" dirty="0"/>
              <a:t>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dirty="0" err="1">
                <a:sym typeface="Wingdings" pitchFamily="2" charset="2"/>
              </a:rPr>
              <a:t>berupa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kasih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sayang</a:t>
            </a:r>
            <a:r>
              <a:rPr lang="en-US" sz="2400" dirty="0">
                <a:sym typeface="Wingdings" pitchFamily="2" charset="2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sz="2400" dirty="0" err="1">
                <a:sym typeface="Wingdings" pitchFamily="2" charset="2"/>
              </a:rPr>
              <a:t>Pada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orang</a:t>
            </a:r>
            <a:r>
              <a:rPr lang="en-US" sz="2400" dirty="0">
                <a:sym typeface="Wingdings" pitchFamily="2" charset="2"/>
              </a:rPr>
              <a:t>  </a:t>
            </a:r>
            <a:r>
              <a:rPr lang="en-US" sz="2400" dirty="0" err="1">
                <a:sym typeface="Wingdings" pitchFamily="2" charset="2"/>
              </a:rPr>
              <a:t>yg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menyayangi</a:t>
            </a:r>
            <a:r>
              <a:rPr lang="en-US" sz="2400" dirty="0">
                <a:sym typeface="Wingdings" pitchFamily="2" charset="2"/>
              </a:rPr>
              <a:t>, </a:t>
            </a:r>
            <a:r>
              <a:rPr lang="en-US" sz="2400" dirty="0" err="1">
                <a:sym typeface="Wingdings" pitchFamily="2" charset="2"/>
              </a:rPr>
              <a:t>memperhatikan</a:t>
            </a:r>
            <a:r>
              <a:rPr lang="en-US" sz="2400" dirty="0">
                <a:sym typeface="Wingdings" pitchFamily="2" charset="2"/>
              </a:rPr>
              <a:t>, </a:t>
            </a:r>
            <a:r>
              <a:rPr lang="en-US" sz="2400" dirty="0" err="1">
                <a:sym typeface="Wingdings" pitchFamily="2" charset="2"/>
              </a:rPr>
              <a:t>tdk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pernah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memarahi</a:t>
            </a:r>
            <a:r>
              <a:rPr lang="en-US" sz="2400" dirty="0">
                <a:sym typeface="Wingdings" pitchFamily="2" charset="2"/>
              </a:rPr>
              <a:t>, </a:t>
            </a:r>
            <a:r>
              <a:rPr lang="en-US" sz="2400" dirty="0" err="1">
                <a:sym typeface="Wingdings" pitchFamily="2" charset="2"/>
              </a:rPr>
              <a:t>tdk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acuh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tak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acuh</a:t>
            </a:r>
            <a:r>
              <a:rPr lang="en-US" sz="2400" dirty="0">
                <a:sym typeface="Wingdings" pitchFamily="2" charset="2"/>
              </a:rPr>
              <a:t>, </a:t>
            </a:r>
            <a:r>
              <a:rPr lang="en-US" sz="2400" dirty="0" err="1">
                <a:sym typeface="Wingdings" pitchFamily="2" charset="2"/>
              </a:rPr>
              <a:t>dll</a:t>
            </a:r>
            <a:r>
              <a:rPr lang="en-US" sz="2400" dirty="0">
                <a:sym typeface="Wingdings" pitchFamily="2" charset="2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sz="2400" dirty="0" err="1">
                <a:sym typeface="Wingdings" pitchFamily="2" charset="2"/>
              </a:rPr>
              <a:t>Pada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binatang</a:t>
            </a:r>
            <a:r>
              <a:rPr lang="en-US" sz="2400" dirty="0">
                <a:sym typeface="Wingdings" pitchFamily="2" charset="2"/>
              </a:rPr>
              <a:t> / </a:t>
            </a:r>
            <a:r>
              <a:rPr lang="en-US" sz="2400" dirty="0" err="1">
                <a:sym typeface="Wingdings" pitchFamily="2" charset="2"/>
              </a:rPr>
              <a:t>benda</a:t>
            </a:r>
            <a:r>
              <a:rPr lang="en-US" sz="2400" dirty="0">
                <a:sym typeface="Wingdings" pitchFamily="2" charset="2"/>
              </a:rPr>
              <a:t>  </a:t>
            </a:r>
            <a:r>
              <a:rPr lang="en-US" sz="2400" dirty="0" err="1">
                <a:sym typeface="Wingdings" pitchFamily="2" charset="2"/>
              </a:rPr>
              <a:t>hanya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sebagai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pengganti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bagi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obyek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kasih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sayang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thd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manusia</a:t>
            </a:r>
            <a:r>
              <a:rPr lang="en-US" sz="2400" dirty="0">
                <a:sym typeface="Wingdings" pitchFamily="2" charset="2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sz="2400" dirty="0" err="1"/>
              <a:t>Reaksinya</a:t>
            </a:r>
            <a:r>
              <a:rPr lang="en-US" sz="2400" dirty="0"/>
              <a:t> :</a:t>
            </a:r>
          </a:p>
          <a:p>
            <a:pPr lvl="1">
              <a:lnSpc>
                <a:spcPct val="80000"/>
              </a:lnSpc>
            </a:pPr>
            <a:r>
              <a:rPr lang="en-US" sz="2400" dirty="0" err="1"/>
              <a:t>Bayi</a:t>
            </a:r>
            <a:r>
              <a:rPr lang="en-US" sz="2000" dirty="0"/>
              <a:t> : </a:t>
            </a:r>
            <a:r>
              <a:rPr lang="en-US" sz="2000" dirty="0" smtClean="0"/>
              <a:t>5 </a:t>
            </a:r>
            <a:r>
              <a:rPr lang="en-US" sz="2000" dirty="0" err="1"/>
              <a:t>bln</a:t>
            </a:r>
            <a:r>
              <a:rPr lang="en-US" sz="2000" dirty="0"/>
              <a:t> </a:t>
            </a:r>
            <a:r>
              <a:rPr lang="en-US" sz="2000" dirty="0">
                <a:sym typeface="Wingdings" pitchFamily="2" charset="2"/>
              </a:rPr>
              <a:t> </a:t>
            </a:r>
            <a:r>
              <a:rPr lang="en-US" sz="2000" dirty="0" err="1">
                <a:sym typeface="Wingdings" pitchFamily="2" charset="2"/>
              </a:rPr>
              <a:t>menatap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mata</a:t>
            </a:r>
            <a:r>
              <a:rPr lang="en-US" sz="2000" dirty="0">
                <a:sym typeface="Wingdings" pitchFamily="2" charset="2"/>
              </a:rPr>
              <a:t>, </a:t>
            </a:r>
            <a:r>
              <a:rPr lang="en-US" sz="2000" dirty="0" err="1">
                <a:sym typeface="Wingdings" pitchFamily="2" charset="2"/>
              </a:rPr>
              <a:t>menyepakkan</a:t>
            </a:r>
            <a:r>
              <a:rPr lang="en-US" sz="2000" dirty="0">
                <a:sym typeface="Wingdings" pitchFamily="2" charset="2"/>
              </a:rPr>
              <a:t> kaki, </a:t>
            </a:r>
            <a:r>
              <a:rPr lang="en-US" sz="2000" dirty="0" err="1">
                <a:sym typeface="Wingdings" pitchFamily="2" charset="2"/>
              </a:rPr>
              <a:t>tersenyum</a:t>
            </a:r>
            <a:r>
              <a:rPr lang="en-US" sz="2000" dirty="0">
                <a:sym typeface="Wingdings" pitchFamily="2" charset="2"/>
              </a:rPr>
              <a:t>,   	    </a:t>
            </a:r>
            <a:r>
              <a:rPr lang="id-ID" sz="2000" dirty="0" smtClean="0">
                <a:sym typeface="Wingdings" pitchFamily="2" charset="2"/>
              </a:rPr>
              <a:t>                   </a:t>
            </a:r>
            <a:r>
              <a:rPr lang="en-US" sz="2000" dirty="0" err="1" smtClean="0">
                <a:sym typeface="Wingdings" pitchFamily="2" charset="2"/>
              </a:rPr>
              <a:t>berusaha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mengangkat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tubuh</a:t>
            </a:r>
            <a:r>
              <a:rPr lang="en-US" sz="2000" dirty="0">
                <a:sym typeface="Wingdings" pitchFamily="2" charset="2"/>
              </a:rPr>
              <a:t>.</a:t>
            </a:r>
          </a:p>
          <a:p>
            <a:pPr lvl="2">
              <a:lnSpc>
                <a:spcPct val="80000"/>
              </a:lnSpc>
              <a:buNone/>
            </a:pPr>
            <a:r>
              <a:rPr lang="id-ID" sz="2000" dirty="0" smtClean="0">
                <a:sym typeface="Wingdings" pitchFamily="2" charset="2"/>
              </a:rPr>
              <a:t>         </a:t>
            </a:r>
            <a:r>
              <a:rPr lang="en-US" sz="2000" dirty="0" smtClean="0">
                <a:sym typeface="Wingdings" pitchFamily="2" charset="2"/>
              </a:rPr>
              <a:t>6 </a:t>
            </a:r>
            <a:r>
              <a:rPr lang="en-US" sz="2000" dirty="0" err="1">
                <a:sym typeface="Wingdings" pitchFamily="2" charset="2"/>
              </a:rPr>
              <a:t>bln</a:t>
            </a:r>
            <a:r>
              <a:rPr lang="en-US" sz="2000" dirty="0">
                <a:sym typeface="Wingdings" pitchFamily="2" charset="2"/>
              </a:rPr>
              <a:t>  </a:t>
            </a:r>
            <a:r>
              <a:rPr lang="en-US" sz="2000" dirty="0" err="1" smtClean="0">
                <a:sym typeface="Wingdings" pitchFamily="2" charset="2"/>
              </a:rPr>
              <a:t>bere</a:t>
            </a:r>
            <a:r>
              <a:rPr lang="id-ID" sz="2000" dirty="0" smtClean="0">
                <a:sym typeface="Wingdings" pitchFamily="2" charset="2"/>
              </a:rPr>
              <a:t>a</a:t>
            </a:r>
            <a:r>
              <a:rPr lang="en-US" sz="2000" dirty="0" err="1" smtClean="0">
                <a:sym typeface="Wingdings" pitchFamily="2" charset="2"/>
              </a:rPr>
              <a:t>ksi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thd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rangkulan</a:t>
            </a:r>
            <a:r>
              <a:rPr lang="en-US" sz="2000" dirty="0">
                <a:sym typeface="Wingdings" pitchFamily="2" charset="2"/>
              </a:rPr>
              <a:t> dg </a:t>
            </a:r>
            <a:r>
              <a:rPr lang="en-US" sz="2000" dirty="0" err="1">
                <a:sym typeface="Wingdings" pitchFamily="2" charset="2"/>
              </a:rPr>
              <a:t>meraih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muka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smtClean="0">
                <a:sym typeface="Wingdings" pitchFamily="2" charset="2"/>
              </a:rPr>
              <a:t>&amp; </a:t>
            </a:r>
            <a:r>
              <a:rPr lang="id-ID" sz="2000" dirty="0" smtClean="0">
                <a:sym typeface="Wingdings" pitchFamily="2" charset="2"/>
              </a:rPr>
              <a:t>memegang mulut orang yang </a:t>
            </a:r>
            <a:r>
              <a:rPr lang="en-US" sz="2000" dirty="0" err="1" smtClean="0">
                <a:sym typeface="Wingdings" pitchFamily="2" charset="2"/>
              </a:rPr>
              <a:t>dicintai</a:t>
            </a:r>
            <a:r>
              <a:rPr lang="en-US" sz="2000" dirty="0" smtClean="0">
                <a:sym typeface="Wingdings" pitchFamily="2" charset="2"/>
              </a:rPr>
              <a:t>.</a:t>
            </a:r>
            <a:endParaRPr lang="en-US" sz="2000" dirty="0">
              <a:sym typeface="Wingdings" pitchFamily="2" charset="2"/>
            </a:endParaRPr>
          </a:p>
          <a:p>
            <a:pPr lvl="2">
              <a:lnSpc>
                <a:spcPct val="80000"/>
              </a:lnSpc>
              <a:buNone/>
            </a:pPr>
            <a:r>
              <a:rPr lang="id-ID" sz="2000" dirty="0" smtClean="0">
                <a:sym typeface="Wingdings" pitchFamily="2" charset="2"/>
              </a:rPr>
              <a:t>         </a:t>
            </a:r>
            <a:r>
              <a:rPr lang="en-US" sz="2000" dirty="0" smtClean="0">
                <a:sym typeface="Wingdings" pitchFamily="2" charset="2"/>
              </a:rPr>
              <a:t>1 </a:t>
            </a:r>
            <a:r>
              <a:rPr lang="en-US" sz="2000" dirty="0" err="1">
                <a:sym typeface="Wingdings" pitchFamily="2" charset="2"/>
              </a:rPr>
              <a:t>th</a:t>
            </a:r>
            <a:r>
              <a:rPr lang="en-US" sz="2000" dirty="0">
                <a:sym typeface="Wingdings" pitchFamily="2" charset="2"/>
              </a:rPr>
              <a:t>    </a:t>
            </a:r>
            <a:r>
              <a:rPr lang="en-US" sz="2000" dirty="0" err="1">
                <a:sym typeface="Wingdings" pitchFamily="2" charset="2"/>
              </a:rPr>
              <a:t>memeluk</a:t>
            </a:r>
            <a:r>
              <a:rPr lang="en-US" sz="2000" dirty="0">
                <a:sym typeface="Wingdings" pitchFamily="2" charset="2"/>
              </a:rPr>
              <a:t>, </a:t>
            </a:r>
            <a:r>
              <a:rPr lang="en-US" sz="2000" dirty="0" err="1">
                <a:sym typeface="Wingdings" pitchFamily="2" charset="2"/>
              </a:rPr>
              <a:t>membelai</a:t>
            </a:r>
            <a:r>
              <a:rPr lang="en-US" sz="2000" dirty="0">
                <a:sym typeface="Wingdings" pitchFamily="2" charset="2"/>
              </a:rPr>
              <a:t>, </a:t>
            </a:r>
            <a:r>
              <a:rPr lang="en-US" sz="2000" dirty="0" err="1">
                <a:sym typeface="Wingdings" pitchFamily="2" charset="2"/>
              </a:rPr>
              <a:t>mencium</a:t>
            </a:r>
            <a:r>
              <a:rPr lang="en-US" sz="2000" dirty="0">
                <a:sym typeface="Wingdings" pitchFamily="2" charset="2"/>
              </a:rPr>
              <a:t>.</a:t>
            </a:r>
          </a:p>
          <a:p>
            <a:pPr lvl="1">
              <a:lnSpc>
                <a:spcPct val="80000"/>
              </a:lnSpc>
            </a:pPr>
            <a:r>
              <a:rPr lang="en-US" sz="2400" dirty="0" err="1"/>
              <a:t>Pra-sekolah</a:t>
            </a:r>
            <a:r>
              <a:rPr lang="en-US" sz="2000" dirty="0"/>
              <a:t> </a:t>
            </a:r>
            <a:r>
              <a:rPr lang="en-US" sz="2000" dirty="0">
                <a:sym typeface="Wingdings" pitchFamily="2" charset="2"/>
              </a:rPr>
              <a:t> </a:t>
            </a:r>
            <a:r>
              <a:rPr lang="en-US" sz="2000" dirty="0" err="1">
                <a:sym typeface="Wingdings" pitchFamily="2" charset="2"/>
              </a:rPr>
              <a:t>ingin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terus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berada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bersama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orang</a:t>
            </a:r>
            <a:r>
              <a:rPr lang="en-US" sz="2000" dirty="0">
                <a:sym typeface="Wingdings" pitchFamily="2" charset="2"/>
              </a:rPr>
              <a:t> lain </a:t>
            </a:r>
            <a:r>
              <a:rPr lang="en-US" sz="2000" dirty="0" err="1">
                <a:sym typeface="Wingdings" pitchFamily="2" charset="2"/>
              </a:rPr>
              <a:t>yg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dicintai</a:t>
            </a:r>
            <a:r>
              <a:rPr lang="en-US" sz="2000" dirty="0">
                <a:sym typeface="Wingdings" pitchFamily="2" charset="2"/>
              </a:rPr>
              <a:t> &amp; </a:t>
            </a:r>
            <a:r>
              <a:rPr lang="en-US" sz="2000" dirty="0" err="1">
                <a:sym typeface="Wingdings" pitchFamily="2" charset="2"/>
              </a:rPr>
              <a:t>mencoba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membantunya</a:t>
            </a:r>
            <a:r>
              <a:rPr lang="en-US" sz="2000" dirty="0">
                <a:sym typeface="Wingdings" pitchFamily="2" charset="2"/>
              </a:rPr>
              <a:t>.</a:t>
            </a: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2400" dirty="0" err="1"/>
              <a:t>Usia</a:t>
            </a:r>
            <a:r>
              <a:rPr lang="en-US" sz="2400" dirty="0"/>
              <a:t> </a:t>
            </a:r>
            <a:r>
              <a:rPr lang="en-US" sz="2400" dirty="0" err="1"/>
              <a:t>sekolah</a:t>
            </a:r>
            <a:r>
              <a:rPr lang="en-US" sz="2000" dirty="0"/>
              <a:t> </a:t>
            </a:r>
            <a:r>
              <a:rPr lang="en-US" sz="2000" dirty="0">
                <a:sym typeface="Wingdings" pitchFamily="2" charset="2"/>
              </a:rPr>
              <a:t> </a:t>
            </a:r>
            <a:r>
              <a:rPr lang="en-US" sz="2000" dirty="0" err="1">
                <a:sym typeface="Wingdings" pitchFamily="2" charset="2"/>
              </a:rPr>
              <a:t>memuji</a:t>
            </a:r>
            <a:r>
              <a:rPr lang="en-US" sz="2000" dirty="0">
                <a:sym typeface="Wingdings" pitchFamily="2" charset="2"/>
              </a:rPr>
              <a:t>, </a:t>
            </a:r>
            <a:r>
              <a:rPr lang="en-US" sz="2000" dirty="0" err="1">
                <a:sym typeface="Wingdings" pitchFamily="2" charset="2"/>
              </a:rPr>
              <a:t>mengekspresikan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afeksi</a:t>
            </a:r>
            <a:r>
              <a:rPr lang="en-US" sz="2000" dirty="0">
                <a:sym typeface="Wingdings" pitchFamily="2" charset="2"/>
              </a:rPr>
              <a:t> dg kata2.</a:t>
            </a:r>
            <a:endParaRPr lang="en-US" sz="20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F6E32-01A0-476D-A979-33CCD462AA51}" type="datetime1">
              <a:rPr lang="id-ID" smtClean="0"/>
              <a:t>21/02/2015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22461-6AA6-4E0B-A1CB-55F42260FC9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sz="3600"/>
              <a:t>EMOSI CURIOSITY </a:t>
            </a:r>
            <a:br>
              <a:rPr lang="en-US" sz="3600"/>
            </a:br>
            <a:r>
              <a:rPr lang="en-US" sz="3600"/>
              <a:t>(RASA INGIN TAHU)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r>
              <a:rPr lang="en-US"/>
              <a:t>Timbul karena anak berminat terhadap lingkungan atau dirinya sendiri.</a:t>
            </a:r>
          </a:p>
          <a:p>
            <a:r>
              <a:rPr lang="en-US"/>
              <a:t>Reaksinya :</a:t>
            </a:r>
          </a:p>
          <a:p>
            <a:pPr lvl="1"/>
            <a:r>
              <a:rPr lang="en-US"/>
              <a:t>Bayi </a:t>
            </a:r>
            <a:r>
              <a:rPr lang="en-US">
                <a:sym typeface="Wingdings" pitchFamily="2" charset="2"/>
              </a:rPr>
              <a:t> menegangkan otot mulut, menjulurkan lidah, membuka mulut, mengerutkan dahi, dll.</a:t>
            </a:r>
          </a:p>
          <a:p>
            <a:pPr lvl="1"/>
            <a:r>
              <a:rPr lang="en-US">
                <a:sym typeface="Wingdings" pitchFamily="2" charset="2"/>
              </a:rPr>
              <a:t>Pra sekolah  bertanya</a:t>
            </a:r>
          </a:p>
          <a:p>
            <a:pPr lvl="1"/>
            <a:r>
              <a:rPr lang="en-US">
                <a:sym typeface="Wingdings" pitchFamily="2" charset="2"/>
              </a:rPr>
              <a:t>Usia sekolah  membaca, eksperimen (mencoba-coba).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6B186-DFB9-4CF6-8582-524C02D11582}" type="datetime1">
              <a:rPr lang="id-ID" smtClean="0"/>
              <a:t>21/02/2015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22461-6AA6-4E0B-A1CB-55F42260FC9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sz="3200"/>
              <a:t>V. HAL-HAL YG PERLU DIPERHATIKAN DLM PERKEMBANGAN EMOSI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2800" i="1"/>
              <a:t>Emotional Dominant</a:t>
            </a:r>
          </a:p>
          <a:p>
            <a:pPr lvl="1" algn="ctr">
              <a:lnSpc>
                <a:spcPct val="90000"/>
              </a:lnSpc>
              <a:buFontTx/>
              <a:buNone/>
            </a:pPr>
            <a:r>
              <a:rPr lang="en-US" sz="2400"/>
              <a:t>Dominasi emosi berpengaruh terhadap kepribadian anak.</a:t>
            </a:r>
          </a:p>
          <a:p>
            <a:pPr algn="ctr">
              <a:lnSpc>
                <a:spcPct val="90000"/>
              </a:lnSpc>
            </a:pPr>
            <a:r>
              <a:rPr lang="en-US" sz="2800" i="1"/>
              <a:t>Emotional Balance</a:t>
            </a:r>
          </a:p>
          <a:p>
            <a:pPr lvl="1" algn="ctr">
              <a:lnSpc>
                <a:spcPct val="90000"/>
              </a:lnSpc>
              <a:buFontTx/>
              <a:buNone/>
            </a:pPr>
            <a:r>
              <a:rPr lang="en-US" sz="2400"/>
              <a:t>Perlunya keseimbangan emosi. Emosi yg satu dilawan dg emosi sebaliknya sampai batas tertentu.</a:t>
            </a:r>
          </a:p>
          <a:p>
            <a:pPr algn="ctr">
              <a:lnSpc>
                <a:spcPct val="90000"/>
              </a:lnSpc>
            </a:pPr>
            <a:r>
              <a:rPr lang="en-US" sz="2800" i="1"/>
              <a:t>Emotional Control</a:t>
            </a:r>
          </a:p>
          <a:p>
            <a:pPr lvl="1" algn="ctr">
              <a:lnSpc>
                <a:spcPct val="90000"/>
              </a:lnSpc>
              <a:buFontTx/>
              <a:buNone/>
            </a:pPr>
            <a:r>
              <a:rPr lang="en-US" sz="2400"/>
              <a:t>Kemampuan untuk mengontrol / mengendalikan emosi. Perlunya latihan &amp; proses belajar.</a:t>
            </a:r>
          </a:p>
          <a:p>
            <a:pPr algn="ctr">
              <a:lnSpc>
                <a:spcPct val="90000"/>
              </a:lnSpc>
            </a:pPr>
            <a:r>
              <a:rPr lang="en-US" sz="2800" i="1"/>
              <a:t>Emotional Chatarsis</a:t>
            </a:r>
          </a:p>
          <a:p>
            <a:pPr lvl="1" algn="ctr">
              <a:lnSpc>
                <a:spcPct val="90000"/>
              </a:lnSpc>
              <a:buFontTx/>
              <a:buNone/>
            </a:pPr>
            <a:r>
              <a:rPr lang="en-US" sz="2400"/>
              <a:t>Pembersihan sistem energi yg terkurung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9A795-8498-4EB7-A002-3E17A24FBDBB}" type="datetime1">
              <a:rPr lang="id-ID" smtClean="0"/>
              <a:t>21/02/2015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22461-6AA6-4E0B-A1CB-55F42260FC9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/>
          <a:lstStyle/>
          <a:p>
            <a:r>
              <a:rPr lang="en-US" sz="3200"/>
              <a:t>VI. KERAWANAN DLM PERKEMBANGAN EMOSI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algn="ctr"/>
            <a:r>
              <a:rPr lang="en-US" sz="2800"/>
              <a:t>Deprivasi emosi</a:t>
            </a:r>
          </a:p>
          <a:p>
            <a:pPr algn="ctr"/>
            <a:r>
              <a:rPr lang="en-US" sz="2800"/>
              <a:t>Terlalu banyak afeksi</a:t>
            </a:r>
          </a:p>
          <a:p>
            <a:pPr algn="ctr"/>
            <a:r>
              <a:rPr lang="en-US" sz="2800"/>
              <a:t>Dominasi emosi yg tidak menyenangkan</a:t>
            </a:r>
          </a:p>
          <a:p>
            <a:pPr algn="ctr"/>
            <a:r>
              <a:rPr lang="en-US" sz="2800"/>
              <a:t>Peningkatan emosi di luar batas normal</a:t>
            </a:r>
          </a:p>
          <a:p>
            <a:pPr algn="ctr"/>
            <a:r>
              <a:rPr lang="en-US" sz="2800"/>
              <a:t>Kegagalan belajar mengendalikan emosi</a:t>
            </a:r>
          </a:p>
          <a:p>
            <a:pPr algn="ctr"/>
            <a:r>
              <a:rPr lang="en-US" sz="2800"/>
              <a:t>Gagal mentoleransi emosi yg tidak menyenangkan</a:t>
            </a:r>
          </a:p>
          <a:p>
            <a:pPr algn="ctr"/>
            <a:r>
              <a:rPr lang="en-US" sz="2800"/>
              <a:t>Hambatan dalam katarsis emosi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57B7E-E462-4D9B-86C3-42FE087ED669}" type="datetime1">
              <a:rPr lang="id-ID" smtClean="0"/>
              <a:t>21/02/2015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22461-6AA6-4E0B-A1CB-55F42260FC92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29600" cy="1143000"/>
          </a:xfrm>
        </p:spPr>
        <p:txBody>
          <a:bodyPr/>
          <a:lstStyle/>
          <a:p>
            <a:r>
              <a:rPr lang="en-US"/>
              <a:t>Kesimpulan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/>
              <a:t>3 hal penting </a:t>
            </a:r>
          </a:p>
          <a:p>
            <a:pPr algn="ctr">
              <a:buFontTx/>
              <a:buNone/>
            </a:pPr>
            <a:r>
              <a:rPr lang="en-US"/>
              <a:t>untuk perkembangan emosi yg positif</a:t>
            </a:r>
          </a:p>
          <a:p>
            <a:pPr algn="ctr">
              <a:buFontTx/>
              <a:buNone/>
            </a:pPr>
            <a:endParaRPr lang="en-US"/>
          </a:p>
          <a:p>
            <a:pPr algn="ctr"/>
            <a:r>
              <a:rPr lang="en-US"/>
              <a:t>Kontrol emosi</a:t>
            </a:r>
          </a:p>
          <a:p>
            <a:pPr algn="ctr"/>
            <a:r>
              <a:rPr lang="en-US"/>
              <a:t>Toleransi emosi</a:t>
            </a:r>
          </a:p>
          <a:p>
            <a:pPr algn="ctr"/>
            <a:r>
              <a:rPr lang="en-US"/>
              <a:t>Katarsis emosi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A2C59-4D34-420E-AAD8-0CBF315B8752}" type="datetime1">
              <a:rPr lang="id-ID" smtClean="0"/>
              <a:t>21/02/2015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22461-6AA6-4E0B-A1CB-55F42260FC92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36638"/>
          </a:xfrm>
        </p:spPr>
        <p:txBody>
          <a:bodyPr/>
          <a:lstStyle/>
          <a:p>
            <a:r>
              <a:rPr lang="en-US" sz="3200"/>
              <a:t>I. PERAN EMOSI DLM PERKEMBANGAN INDIVIDU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458200" cy="4525963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2800"/>
              <a:t>Merupakan bentuk komunikasi</a:t>
            </a:r>
          </a:p>
          <a:p>
            <a:pPr algn="ctr">
              <a:lnSpc>
                <a:spcPct val="90000"/>
              </a:lnSpc>
            </a:pPr>
            <a:r>
              <a:rPr lang="en-US" sz="2800"/>
              <a:t>Ketegangan emosi mengganggu ketrampilan motorik &amp; aktivitas mental</a:t>
            </a:r>
          </a:p>
          <a:p>
            <a:pPr algn="ctr">
              <a:lnSpc>
                <a:spcPct val="90000"/>
              </a:lnSpc>
            </a:pPr>
            <a:r>
              <a:rPr lang="en-US" sz="2800"/>
              <a:t>Emosi mempengaruhi interaksi sosial. Reaksi emosi yg ditampilkan merupakan sumber penilaian lingkungan thd individu &amp; penilaian individu thd dirinya sendiri.</a:t>
            </a:r>
          </a:p>
          <a:p>
            <a:pPr algn="ctr">
              <a:lnSpc>
                <a:spcPct val="90000"/>
              </a:lnSpc>
            </a:pPr>
            <a:r>
              <a:rPr lang="en-US" sz="2800"/>
              <a:t>Pengulangan reaksi emosi akan berkembang menjadi kebiasaan.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A9CF0-B80F-493D-A446-51505711D2A0}" type="datetime1">
              <a:rPr lang="id-ID" smtClean="0"/>
              <a:t>21/02/2015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22461-6AA6-4E0B-A1CB-55F42260FC9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II. PERAN ‘MATURATION’ &amp; ‘LEARNING’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/>
              <a:t>MATURATION</a:t>
            </a:r>
          </a:p>
          <a:p>
            <a:pPr>
              <a:lnSpc>
                <a:spcPct val="90000"/>
              </a:lnSpc>
            </a:pPr>
            <a:r>
              <a:rPr lang="en-US"/>
              <a:t>Berhubungan dg kelenjar adrenal (hormon adrenalin)</a:t>
            </a:r>
          </a:p>
          <a:p>
            <a:pPr lvl="1">
              <a:lnSpc>
                <a:spcPct val="90000"/>
              </a:lnSpc>
            </a:pPr>
            <a:r>
              <a:rPr lang="en-US"/>
              <a:t>Fungsinya : mempersiapkan tubuh thd stress.</a:t>
            </a:r>
          </a:p>
          <a:p>
            <a:pPr>
              <a:lnSpc>
                <a:spcPct val="90000"/>
              </a:lnSpc>
            </a:pPr>
            <a:r>
              <a:rPr lang="en-US"/>
              <a:t>Berhubungan juga dg kemampuan kognisi.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/>
              <a:t>LEARNING</a:t>
            </a:r>
          </a:p>
          <a:p>
            <a:pPr>
              <a:lnSpc>
                <a:spcPct val="90000"/>
              </a:lnSpc>
            </a:pPr>
            <a:r>
              <a:rPr lang="en-US"/>
              <a:t>Berhubungan dg cara belajar / latihan dlm menampilkan reaksi emosi.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52C83-E93A-4F25-A096-F13B731367D5}" type="datetime1">
              <a:rPr lang="id-ID" smtClean="0"/>
              <a:t>21/02/2015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22461-6AA6-4E0B-A1CB-55F42260FC9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III. CIRI EMOSI ANAK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/>
              <a:t>Reaksinya sangat kuat.</a:t>
            </a:r>
          </a:p>
          <a:p>
            <a:pPr algn="ctr"/>
            <a:r>
              <a:rPr lang="en-US"/>
              <a:t>Muncul dg cara yg diinginkan anak.</a:t>
            </a:r>
          </a:p>
          <a:p>
            <a:pPr algn="ctr"/>
            <a:r>
              <a:rPr lang="en-US"/>
              <a:t>Mudah berubah dari satu reaksi ke reaksi lainnya.</a:t>
            </a:r>
          </a:p>
          <a:p>
            <a:pPr algn="ctr"/>
            <a:r>
              <a:rPr lang="en-US"/>
              <a:t>Bersifat individualitas.</a:t>
            </a:r>
          </a:p>
          <a:p>
            <a:pPr algn="ctr"/>
            <a:r>
              <a:rPr lang="en-US"/>
              <a:t>Keadaan emosi dapat dikenali melalui gejala T.L anak.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9A92F-F919-486A-A9FF-C0E5BF3D7DDE}" type="datetime1">
              <a:rPr lang="id-ID" smtClean="0"/>
              <a:t>21/02/2015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22461-6AA6-4E0B-A1CB-55F42260FC9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IV. POLA EMOSI ANAK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 sz="2800"/>
              <a:t>Pada dasarnya sama dg orang dewasa.</a:t>
            </a:r>
          </a:p>
          <a:p>
            <a:pPr lvl="1"/>
            <a:r>
              <a:rPr lang="en-US" sz="2400"/>
              <a:t>Bedanya : pd penyebab &amp; cara menampilkan emosi.</a:t>
            </a:r>
          </a:p>
          <a:p>
            <a:r>
              <a:rPr lang="en-US" sz="2800"/>
              <a:t>Pola emosi secara umum :</a:t>
            </a:r>
          </a:p>
          <a:p>
            <a:pPr lvl="1"/>
            <a:r>
              <a:rPr lang="en-US" sz="2400"/>
              <a:t>TAKUT </a:t>
            </a:r>
            <a:r>
              <a:rPr lang="en-US" sz="2400">
                <a:sym typeface="Wingdings" pitchFamily="2" charset="2"/>
              </a:rPr>
              <a:t> </a:t>
            </a:r>
            <a:r>
              <a:rPr lang="en-US" sz="2000">
                <a:sym typeface="Wingdings" pitchFamily="2" charset="2"/>
              </a:rPr>
              <a:t>MALU, CANGGUNG, KHAWATIR, CEMAS.</a:t>
            </a:r>
          </a:p>
          <a:p>
            <a:pPr lvl="1"/>
            <a:r>
              <a:rPr lang="en-US" sz="2400">
                <a:sym typeface="Wingdings" pitchFamily="2" charset="2"/>
              </a:rPr>
              <a:t>SEDIH</a:t>
            </a:r>
          </a:p>
          <a:p>
            <a:pPr lvl="1"/>
            <a:r>
              <a:rPr lang="en-US" sz="2400">
                <a:sym typeface="Wingdings" pitchFamily="2" charset="2"/>
              </a:rPr>
              <a:t>MARAH</a:t>
            </a:r>
          </a:p>
          <a:p>
            <a:pPr lvl="1"/>
            <a:r>
              <a:rPr lang="en-US" sz="2400">
                <a:sym typeface="Wingdings" pitchFamily="2" charset="2"/>
              </a:rPr>
              <a:t>SENANG</a:t>
            </a:r>
          </a:p>
          <a:p>
            <a:pPr lvl="1"/>
            <a:r>
              <a:rPr lang="en-US" sz="2400">
                <a:sym typeface="Wingdings" pitchFamily="2" charset="2"/>
              </a:rPr>
              <a:t>KASIH SAYANG (AFEKSI)</a:t>
            </a:r>
          </a:p>
          <a:p>
            <a:pPr lvl="1"/>
            <a:r>
              <a:rPr lang="en-US" sz="2400"/>
              <a:t>CEMBURU (gabungan marah &amp; takut)</a:t>
            </a:r>
          </a:p>
          <a:p>
            <a:pPr lvl="1"/>
            <a:r>
              <a:rPr lang="en-US" sz="2400"/>
              <a:t>CURIOSITY (rasa ingin tahu)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6C135-47FC-4222-AF3C-5B2FDF639D95}" type="datetime1">
              <a:rPr lang="id-ID" smtClean="0"/>
              <a:t>21/02/2015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22461-6AA6-4E0B-A1CB-55F42260FC9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/>
          <a:lstStyle/>
          <a:p>
            <a:r>
              <a:rPr lang="en-US"/>
              <a:t>EMOSI TAKUT</a:t>
            </a:r>
          </a:p>
        </p:txBody>
      </p:sp>
      <p:graphicFrame>
        <p:nvGraphicFramePr>
          <p:cNvPr id="9273" name="Group 57"/>
          <p:cNvGraphicFramePr>
            <a:graphicFrameLocks noGrp="1"/>
          </p:cNvGraphicFramePr>
          <p:nvPr>
            <p:ph type="tbl" idx="1"/>
          </p:nvPr>
        </p:nvGraphicFramePr>
        <p:xfrm>
          <a:off x="457200" y="1447800"/>
          <a:ext cx="8229600" cy="5037012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Periode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Stimulus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Penyebab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Reaksi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Bayi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Suara keras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Ditinggal sendiri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Tempat / orang 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obyek asing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Binatang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Stimulus tiba2 shg anak belum cepat menyesuaikan diri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menangis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04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Pra-sekolah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Benda2 yg ditemui yg kita katakan ‘berbahaya’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Mengenal bahaya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Belum mampu mengenal bahwa bukan dirinya yg terancam.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Dg aktivitas motorik.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Misal : lari menghindar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Usia Sekolah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Fantasinya sendiri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Terancam harga    diri oleh dirinya sendiri (takut gagal, beda dg orang lain, dll)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Kemampuan berfikir anak semakin meningkat.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Langsung 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lari, tutup muka, dll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Tdk langsung 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sakit perut, mual.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School phobia.   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" name="Date Placeholder 3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F2300-D099-40A9-85C1-225809F6824B}" type="datetime1">
              <a:rPr lang="id-ID" smtClean="0"/>
              <a:t>21/02/2015</a:t>
            </a:fld>
            <a:endParaRPr lang="en-US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42726-B4C7-44BC-A69D-F06E0DD4FEA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Variasi rasa takut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0772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Shyness (rasa malu)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/>
              <a:t>Segan bila bertemu orang yg belum dikenal &amp; takut pd reaksi orang lain.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/>
              <a:t>Reaksinya :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Bayi </a:t>
            </a:r>
            <a:r>
              <a:rPr lang="en-US" sz="2000">
                <a:sym typeface="Wingdings" pitchFamily="2" charset="2"/>
              </a:rPr>
              <a:t> menyembunyikan muka.</a:t>
            </a:r>
          </a:p>
          <a:p>
            <a:pPr lvl="1">
              <a:lnSpc>
                <a:spcPct val="80000"/>
              </a:lnSpc>
            </a:pPr>
            <a:r>
              <a:rPr lang="en-US" sz="2000">
                <a:sym typeface="Wingdings" pitchFamily="2" charset="2"/>
              </a:rPr>
              <a:t>Pra-sekolah  berputar mengelilingi orang yg dikenal.</a:t>
            </a:r>
          </a:p>
          <a:p>
            <a:pPr lvl="1">
              <a:lnSpc>
                <a:spcPct val="80000"/>
              </a:lnSpc>
            </a:pPr>
            <a:r>
              <a:rPr lang="en-US" sz="2000">
                <a:sym typeface="Wingdings" pitchFamily="2" charset="2"/>
              </a:rPr>
              <a:t>Usia Sekolah  segan berbicara</a:t>
            </a:r>
          </a:p>
          <a:p>
            <a:pPr lvl="2">
              <a:lnSpc>
                <a:spcPct val="80000"/>
              </a:lnSpc>
              <a:buFontTx/>
              <a:buNone/>
            </a:pPr>
            <a:endParaRPr lang="en-US" sz="1800"/>
          </a:p>
          <a:p>
            <a:pPr>
              <a:lnSpc>
                <a:spcPct val="80000"/>
              </a:lnSpc>
            </a:pPr>
            <a:r>
              <a:rPr lang="en-US" sz="2400"/>
              <a:t>Embarrasment (rasa canggung)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Khawatir yg menyangkut kesadaran diri (</a:t>
            </a:r>
            <a:r>
              <a:rPr lang="en-US" sz="2000" i="1"/>
              <a:t>self conscious distress</a:t>
            </a:r>
            <a:r>
              <a:rPr lang="en-US" sz="2000"/>
              <a:t>) </a:t>
            </a:r>
            <a:r>
              <a:rPr lang="en-US" sz="2000">
                <a:sym typeface="Wingdings" pitchFamily="2" charset="2"/>
              </a:rPr>
              <a:t> takut penilaian.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Relatif belum ada pd anak usia 5 – 6 tahun.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Muncul pd anak Usia Sekolah </a:t>
            </a:r>
            <a:r>
              <a:rPr lang="en-US" sz="2000">
                <a:sym typeface="Wingdings" pitchFamily="2" charset="2"/>
              </a:rPr>
              <a:t> kognisi lebih berkembang, sudah tahu tentang penilaian diri.</a:t>
            </a:r>
            <a:endParaRPr lang="en-US" sz="200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50D3C-AC6B-49C8-B846-E72D4BA2D9E6}" type="datetime1">
              <a:rPr lang="id-ID" smtClean="0"/>
              <a:t>21/02/2015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22461-6AA6-4E0B-A1CB-55F42260FC9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609600"/>
            <a:ext cx="8229600" cy="5715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Worry (rasa khawatir)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‘khayalan ketakutan’ tentang hal2 tertentu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Hasil dari pikiran sendiri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Dimulai sekitar usia 3 tahun </a:t>
            </a:r>
            <a:r>
              <a:rPr lang="en-US" sz="2400">
                <a:sym typeface="Wingdings" pitchFamily="2" charset="2"/>
              </a:rPr>
              <a:t> normal pd masa anak. Misal :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Di rumah </a:t>
            </a:r>
            <a:r>
              <a:rPr lang="en-US" sz="2000">
                <a:sym typeface="Wingdings" pitchFamily="2" charset="2"/>
              </a:rPr>
              <a:t> takut melakukan kesalahan, takut dimarahi ibu, dll.</a:t>
            </a:r>
          </a:p>
          <a:p>
            <a:pPr lvl="2">
              <a:lnSpc>
                <a:spcPct val="80000"/>
              </a:lnSpc>
            </a:pPr>
            <a:r>
              <a:rPr lang="en-US" sz="2000">
                <a:sym typeface="Wingdings" pitchFamily="2" charset="2"/>
              </a:rPr>
              <a:t>Di sekolah  takut terlambat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Dg teman </a:t>
            </a:r>
            <a:r>
              <a:rPr lang="en-US" sz="2000">
                <a:sym typeface="Wingdings" pitchFamily="2" charset="2"/>
              </a:rPr>
              <a:t> takut dimusuhi </a:t>
            </a:r>
          </a:p>
          <a:p>
            <a:pPr lvl="2">
              <a:lnSpc>
                <a:spcPct val="80000"/>
              </a:lnSpc>
              <a:buFontTx/>
              <a:buNone/>
            </a:pPr>
            <a:endParaRPr lang="en-US" sz="2000"/>
          </a:p>
          <a:p>
            <a:pPr>
              <a:lnSpc>
                <a:spcPct val="80000"/>
              </a:lnSpc>
            </a:pPr>
            <a:r>
              <a:rPr lang="en-US" sz="2800"/>
              <a:t>Anxiety (rasa cemas)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Rasa takut yg tdk jelas obyeknya &amp; hanya dirasakan oleh anak itu sendiri.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Keadaan mental yg tdk enak meningkat menjadi </a:t>
            </a:r>
            <a:r>
              <a:rPr lang="en-US" sz="2400" i="1"/>
              <a:t>free floating anxiety </a:t>
            </a:r>
            <a:r>
              <a:rPr lang="en-US" sz="2400">
                <a:sym typeface="Wingdings" pitchFamily="2" charset="2"/>
              </a:rPr>
              <a:t> mengalami kondisi takut yg ringan setiap menghadapi situasi yg dianggap sbg ancaman yg potensial.</a:t>
            </a:r>
            <a:endParaRPr lang="en-US" sz="240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3B038-40F4-4CB6-9BDD-96EA6B4214DC}" type="datetime1">
              <a:rPr lang="id-ID" smtClean="0"/>
              <a:t>21/02/2015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0DDB1-95C9-4E0D-B679-AF5B80F4C66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z="3600"/>
              <a:t>EMOSI MARAH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Banyak ditampilkan anak </a:t>
            </a:r>
            <a:r>
              <a:rPr lang="en-US" sz="2000">
                <a:sym typeface="Wingdings" pitchFamily="2" charset="2"/>
              </a:rPr>
              <a:t> banyak rangsangan yg menimbulkan reaksi marah (misal : larangan2)</a:t>
            </a:r>
          </a:p>
          <a:p>
            <a:pPr>
              <a:lnSpc>
                <a:spcPct val="80000"/>
              </a:lnSpc>
            </a:pPr>
            <a:r>
              <a:rPr lang="en-US" sz="2000">
                <a:sym typeface="Wingdings" pitchFamily="2" charset="2"/>
              </a:rPr>
              <a:t>Dianggap anak sebagai cara termudah menarik perhatian.</a:t>
            </a:r>
          </a:p>
          <a:p>
            <a:pPr lvl="1">
              <a:lnSpc>
                <a:spcPct val="80000"/>
              </a:lnSpc>
            </a:pPr>
            <a:r>
              <a:rPr lang="en-US" sz="2000">
                <a:sym typeface="Wingdings" pitchFamily="2" charset="2"/>
              </a:rPr>
              <a:t>Bayi </a:t>
            </a:r>
          </a:p>
          <a:p>
            <a:pPr lvl="2">
              <a:lnSpc>
                <a:spcPct val="80000"/>
              </a:lnSpc>
            </a:pPr>
            <a:r>
              <a:rPr lang="en-US" sz="2000">
                <a:sym typeface="Wingdings" pitchFamily="2" charset="2"/>
              </a:rPr>
              <a:t>Karena tdk ada perhatian</a:t>
            </a:r>
          </a:p>
          <a:p>
            <a:pPr lvl="2">
              <a:lnSpc>
                <a:spcPct val="80000"/>
              </a:lnSpc>
            </a:pPr>
            <a:r>
              <a:rPr lang="en-US" sz="2000">
                <a:sym typeface="Wingdings" pitchFamily="2" charset="2"/>
              </a:rPr>
              <a:t>Ada penghentian aktivitas motorik</a:t>
            </a:r>
          </a:p>
          <a:p>
            <a:pPr lvl="2">
              <a:lnSpc>
                <a:spcPct val="80000"/>
              </a:lnSpc>
            </a:pPr>
            <a:r>
              <a:rPr lang="en-US" sz="2000">
                <a:sym typeface="Wingdings" pitchFamily="2" charset="2"/>
              </a:rPr>
              <a:t>Keadaan fisik yg tidak sehat</a:t>
            </a:r>
          </a:p>
          <a:p>
            <a:pPr lvl="2">
              <a:lnSpc>
                <a:spcPct val="80000"/>
              </a:lnSpc>
            </a:pPr>
            <a:r>
              <a:rPr lang="en-US" sz="2000">
                <a:sym typeface="Wingdings" pitchFamily="2" charset="2"/>
              </a:rPr>
              <a:t>Pengaturan diri  disuruh begini &amp; begitu.</a:t>
            </a:r>
          </a:p>
          <a:p>
            <a:pPr lvl="1">
              <a:lnSpc>
                <a:spcPct val="80000"/>
              </a:lnSpc>
            </a:pPr>
            <a:r>
              <a:rPr lang="en-US" sz="2000">
                <a:sym typeface="Wingdings" pitchFamily="2" charset="2"/>
              </a:rPr>
              <a:t>Pra-sekolah </a:t>
            </a:r>
          </a:p>
          <a:p>
            <a:pPr lvl="2">
              <a:lnSpc>
                <a:spcPct val="80000"/>
              </a:lnSpc>
            </a:pPr>
            <a:r>
              <a:rPr lang="en-US" sz="2000">
                <a:sym typeface="Wingdings" pitchFamily="2" charset="2"/>
              </a:rPr>
              <a:t>Hak milik diambil orang lain</a:t>
            </a:r>
          </a:p>
          <a:p>
            <a:pPr lvl="2">
              <a:lnSpc>
                <a:spcPct val="80000"/>
              </a:lnSpc>
            </a:pPr>
            <a:r>
              <a:rPr lang="en-US" sz="2000">
                <a:sym typeface="Wingdings" pitchFamily="2" charset="2"/>
              </a:rPr>
              <a:t>Keinginan yg tidak terlaksana</a:t>
            </a:r>
          </a:p>
          <a:p>
            <a:pPr lvl="1">
              <a:lnSpc>
                <a:spcPct val="80000"/>
              </a:lnSpc>
            </a:pPr>
            <a:r>
              <a:rPr lang="en-US" sz="2000">
                <a:sym typeface="Wingdings" pitchFamily="2" charset="2"/>
              </a:rPr>
              <a:t>Usia sekolah</a:t>
            </a:r>
          </a:p>
          <a:p>
            <a:pPr lvl="2">
              <a:lnSpc>
                <a:spcPct val="80000"/>
              </a:lnSpc>
            </a:pPr>
            <a:r>
              <a:rPr lang="en-US" sz="2000">
                <a:sym typeface="Wingdings" pitchFamily="2" charset="2"/>
              </a:rPr>
              <a:t>Timbul karena harga diri</a:t>
            </a:r>
          </a:p>
          <a:p>
            <a:pPr lvl="2">
              <a:lnSpc>
                <a:spcPct val="80000"/>
              </a:lnSpc>
            </a:pPr>
            <a:r>
              <a:rPr lang="en-US" sz="2000">
                <a:sym typeface="Wingdings" pitchFamily="2" charset="2"/>
              </a:rPr>
              <a:t>Gagal mencapai tujuan</a:t>
            </a:r>
          </a:p>
          <a:p>
            <a:pPr lvl="2">
              <a:lnSpc>
                <a:spcPct val="80000"/>
              </a:lnSpc>
            </a:pPr>
            <a:r>
              <a:rPr lang="en-US" sz="2000">
                <a:sym typeface="Wingdings" pitchFamily="2" charset="2"/>
              </a:rPr>
              <a:t>Perlakuan orang lain yg dirasa tidak adil</a:t>
            </a:r>
          </a:p>
          <a:p>
            <a:pPr>
              <a:lnSpc>
                <a:spcPct val="80000"/>
              </a:lnSpc>
            </a:pPr>
            <a:r>
              <a:rPr lang="en-US" sz="2000">
                <a:sym typeface="Wingdings" pitchFamily="2" charset="2"/>
              </a:rPr>
              <a:t>Reaksi marah biasanya berupa </a:t>
            </a:r>
            <a:r>
              <a:rPr lang="en-US" sz="2000" i="1">
                <a:sym typeface="Wingdings" pitchFamily="2" charset="2"/>
              </a:rPr>
              <a:t>Impulsive response &amp; inhibitat response / negativistic.</a:t>
            </a:r>
            <a:endParaRPr lang="en-US" sz="200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E2A47-E9D3-4676-A7A0-F11E595FBD8E}" type="datetime1">
              <a:rPr lang="id-ID" smtClean="0"/>
              <a:t>21/02/2015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22461-6AA6-4E0B-A1CB-55F42260FC9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1273</Words>
  <Application>Microsoft Office PowerPoint</Application>
  <PresentationFormat>On-screen Show (4:3)</PresentationFormat>
  <Paragraphs>238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Default Design</vt:lpstr>
      <vt:lpstr>PERKEMBANGAN  EMOSI</vt:lpstr>
      <vt:lpstr>I. PERAN EMOSI DLM PERKEMBANGAN INDIVIDU</vt:lpstr>
      <vt:lpstr>II. PERAN ‘MATURATION’ &amp; ‘LEARNING’</vt:lpstr>
      <vt:lpstr>III. CIRI EMOSI ANAK</vt:lpstr>
      <vt:lpstr>IV. POLA EMOSI ANAK</vt:lpstr>
      <vt:lpstr>EMOSI TAKUT</vt:lpstr>
      <vt:lpstr>Variasi rasa takut</vt:lpstr>
      <vt:lpstr>PowerPoint Presentation</vt:lpstr>
      <vt:lpstr>EMOSI MARAH</vt:lpstr>
      <vt:lpstr>EMOSI SEDIH</vt:lpstr>
      <vt:lpstr>EMOSI CEMBURU</vt:lpstr>
      <vt:lpstr>PowerPoint Presentation</vt:lpstr>
      <vt:lpstr>EMOSI SENANG</vt:lpstr>
      <vt:lpstr>EMOSI AFEKSI</vt:lpstr>
      <vt:lpstr>EMOSI CURIOSITY  (RASA INGIN TAHU)</vt:lpstr>
      <vt:lpstr>V. HAL-HAL YG PERLU DIPERHATIKAN DLM PERKEMBANGAN EMOSI</vt:lpstr>
      <vt:lpstr>VI. KERAWANAN DLM PERKEMBANGAN EMOSI</vt:lpstr>
      <vt:lpstr>Kesimpulan</vt:lpstr>
    </vt:vector>
  </TitlesOfParts>
  <Company>Univ. Bina Nusantara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PERKEMBANGAN  ASPEK EMOSI</dc:title>
  <dc:creator>Tavip Ansyori</dc:creator>
  <cp:lastModifiedBy>May</cp:lastModifiedBy>
  <cp:revision>12</cp:revision>
  <dcterms:created xsi:type="dcterms:W3CDTF">2005-03-27T12:39:53Z</dcterms:created>
  <dcterms:modified xsi:type="dcterms:W3CDTF">2015-02-21T03:37:25Z</dcterms:modified>
</cp:coreProperties>
</file>