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6"/>
  </p:notesMasterIdLst>
  <p:handoutMasterIdLst>
    <p:handoutMasterId r:id="rId27"/>
  </p:handoutMasterIdLst>
  <p:sldIdLst>
    <p:sldId id="260" r:id="rId2"/>
    <p:sldId id="271" r:id="rId3"/>
    <p:sldId id="261" r:id="rId4"/>
    <p:sldId id="262" r:id="rId5"/>
    <p:sldId id="263" r:id="rId6"/>
    <p:sldId id="267" r:id="rId7"/>
    <p:sldId id="268" r:id="rId8"/>
    <p:sldId id="269" r:id="rId9"/>
    <p:sldId id="270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wien/perkemb1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7B8E02D-3D67-4A59-9F01-E4A76DBEC0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18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wien/perkemb1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F6D508C-F796-44DF-9B02-0228BF5BB3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250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wien/perkemb1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332DE6-DD9F-49E9-8E32-9F79F037A1E2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97F80ED-7F65-482A-AABE-4344D3CF5A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1A5139DB-EC1A-4B7B-BB60-00A0A24EFD8B}" type="datetime1">
              <a:rPr lang="id-ID" smtClean="0"/>
              <a:t>21/02/2015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35CEC4-BAB1-4027-B6E3-EDF3DC8AAB2C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A27DD-7EB5-4E1A-91AD-DE1A8EC5FE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27511E-4AAB-46EB-854D-52E23E7FE94C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7F2E0-5ADE-488D-A446-B353C1ADFB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DCF5DFA-6030-499C-9065-8B10E40CBDAC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4D7AFF6-FDF4-44AB-8A16-DBC694CA61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4BAA96-60BC-4CE2-B797-3711C40A5EE0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CCFA2-B137-45E8-89BB-DF8862918F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3AC310-D58A-4054-B6A0-C5294233BA97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226AD-741A-41D0-BA2C-F7C58D36C8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836E6B-4E9B-4E34-AEB2-D5FE0ECAE3FB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E0F3D-D825-4CF4-9B31-A7CEAA2FB4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AEA5FC-BD38-4931-B2EF-02A00829423A}" type="datetime1">
              <a:rPr lang="id-ID" smtClean="0"/>
              <a:t>21/02/2015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658F7-5217-43A7-B7E2-F57335A584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D93A84-84F1-4F47-9061-F9A40623EA60}" type="datetime1">
              <a:rPr lang="id-ID" smtClean="0"/>
              <a:t>21/02/2015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5BB1A-1A4C-44DA-B567-E6AA2778A8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09E318-907A-488E-8BA6-D2EA62B203AF}" type="datetime1">
              <a:rPr lang="id-ID" smtClean="0"/>
              <a:t>21/02/2015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FA7BD-0974-4FEA-95A4-621A71B59F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C87D1A-6571-40A2-B956-E5F19F6A45E6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6FBC5-2C87-4749-B349-797489A714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ED11E0-DAA4-414A-A06C-23283DAE493E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D890F-E74B-4042-9CDC-6611875B13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80F51A69-E2DE-4C9D-B673-7F18E647AF3C}" type="datetime1">
              <a:rPr lang="id-ID" smtClean="0"/>
              <a:t>21/02/2015</a:t>
            </a:fld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A526EAD-6F74-479C-A677-16F2412B38F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384300"/>
          </a:xfrm>
        </p:spPr>
        <p:txBody>
          <a:bodyPr/>
          <a:lstStyle/>
          <a:p>
            <a:pPr algn="ctr"/>
            <a:r>
              <a:rPr lang="id-ID" dirty="0" smtClean="0"/>
              <a:t>MASA BAYI</a:t>
            </a:r>
            <a:br>
              <a:rPr lang="id-ID" dirty="0" smtClean="0"/>
            </a:b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id-ID" dirty="0" smtClean="0"/>
              <a:t> </a:t>
            </a:r>
            <a:endParaRPr lang="en-US" dirty="0"/>
          </a:p>
        </p:txBody>
      </p:sp>
      <p:pic>
        <p:nvPicPr>
          <p:cNvPr id="6" name="Picture 5" descr="Agustus 1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2514600"/>
            <a:ext cx="3581400" cy="30480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7058-86CC-4E8F-88BC-558FFB5F02DD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Usia 6-12 bulan</a:t>
            </a:r>
          </a:p>
          <a:p>
            <a:pPr lvl="1"/>
            <a:r>
              <a:rPr lang="id-ID" sz="2000" dirty="0" smtClean="0"/>
              <a:t>Duduk tanpa adanya penopang, berdiri sambil dipegangi, kemudian bisa berdiri sendiri.</a:t>
            </a:r>
          </a:p>
          <a:p>
            <a:pPr lvl="1"/>
            <a:r>
              <a:rPr lang="id-ID" sz="2000" dirty="0" smtClean="0"/>
              <a:t>Bisa melangkah untuk pertama kalinya.</a:t>
            </a:r>
          </a:p>
          <a:p>
            <a:pPr lvl="1"/>
            <a:r>
              <a:rPr lang="id-ID" sz="2000" dirty="0" smtClean="0"/>
              <a:t>Berat badan meningkat 3x berat lahir pd usia 1 tahun.</a:t>
            </a:r>
          </a:p>
          <a:p>
            <a:pPr lvl="1"/>
            <a:r>
              <a:rPr lang="id-ID" sz="2000" dirty="0" smtClean="0"/>
              <a:t>Perkembangan korteks prefrontal meningkatkan fungsi ingatan dan kognitif bayi.</a:t>
            </a:r>
          </a:p>
          <a:p>
            <a:pPr lvl="1"/>
            <a:r>
              <a:rPr lang="id-ID" sz="2000" dirty="0" smtClean="0"/>
              <a:t>Lobus frontal , sistem limbik, dan hipotalamus berinteraksi utk mempermudah pemrosesan kognitif-emosi.</a:t>
            </a:r>
          </a:p>
          <a:p>
            <a:pPr lvl="1"/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F71E-BFC6-480A-94FE-5A759454326C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Usia 12-18 bulan</a:t>
            </a:r>
            <a:endParaRPr lang="id-ID" sz="2400" dirty="0" smtClean="0"/>
          </a:p>
          <a:p>
            <a:pPr lvl="1"/>
            <a:r>
              <a:rPr lang="id-ID" sz="2400" dirty="0" smtClean="0"/>
              <a:t>Pertumbuhan berat dan tinggi badan mulai agak melambat.</a:t>
            </a:r>
          </a:p>
          <a:p>
            <a:pPr lvl="1"/>
            <a:r>
              <a:rPr lang="id-ID" sz="2400" dirty="0" smtClean="0"/>
              <a:t>Bisa berjalan dengan baik.</a:t>
            </a:r>
          </a:p>
          <a:p>
            <a:pPr lvl="1"/>
            <a:r>
              <a:rPr lang="id-ID" sz="2400" dirty="0" smtClean="0"/>
              <a:t>Dapat mendirikan menara dari balok2 kecil.</a:t>
            </a:r>
          </a:p>
          <a:p>
            <a:pPr lvl="1"/>
            <a:r>
              <a:rPr lang="id-ID" sz="2400" dirty="0" smtClean="0"/>
              <a:t>Lateralisasi dan lokalisasi fungsi otak meningkat.</a:t>
            </a:r>
          </a:p>
          <a:p>
            <a:pPr lvl="1"/>
            <a:r>
              <a:rPr lang="id-ID" sz="2400" dirty="0" smtClean="0"/>
              <a:t>Berbagai kemampuan muncul dalam sebuah rentang usia itu.</a:t>
            </a:r>
            <a:r>
              <a:rPr lang="id-ID" dirty="0" smtClean="0"/>
              <a:t> </a:t>
            </a:r>
          </a:p>
          <a:p>
            <a:pPr lvl="1"/>
            <a:endParaRPr lang="id-ID" dirty="0" smtClean="0"/>
          </a:p>
          <a:p>
            <a:pPr lvl="1"/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6E1D-70C5-4901-AAE1-1ED0AE61D138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Usia 18 – 30 bulan</a:t>
            </a:r>
          </a:p>
          <a:p>
            <a:pPr lvl="1"/>
            <a:r>
              <a:rPr lang="id-ID" dirty="0" smtClean="0"/>
              <a:t>Dapat berjalan tegak.</a:t>
            </a:r>
          </a:p>
          <a:p>
            <a:pPr lvl="1"/>
            <a:r>
              <a:rPr lang="id-ID" dirty="0" smtClean="0"/>
              <a:t>Mulai mencorat-coret tanpa arti.</a:t>
            </a:r>
          </a:p>
          <a:p>
            <a:pPr lvl="1"/>
            <a:r>
              <a:rPr lang="id-ID" dirty="0" smtClean="0"/>
              <a:t>Jumlah sinaps meningkat. </a:t>
            </a:r>
          </a:p>
          <a:p>
            <a:pPr lvl="1"/>
            <a:r>
              <a:rPr lang="id-ID" dirty="0" smtClean="0"/>
              <a:t>Pembentukan mielin lobus frontal muncul; perkembangan ini mungkin mendasari kesadaran diri. </a:t>
            </a:r>
          </a:p>
          <a:p>
            <a:pPr lvl="1"/>
            <a:r>
              <a:rPr lang="id-ID" dirty="0" smtClean="0"/>
              <a:t>Sinaps yg tidak dibutuhkan terpangkas.</a:t>
            </a:r>
          </a:p>
          <a:p>
            <a:pPr lvl="1"/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B523-07B7-4BFD-AF74-2AEA8DD3434D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Usia 1- 6 bulan</a:t>
            </a:r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Perkembangan Kognitif &amp; Bahasa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2743200"/>
          <a:ext cx="7488832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Kognitif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Bahasa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id-ID" dirty="0" smtClean="0"/>
                        <a:t>Mengulang berbagai perilaku yg menghasilkan kesenangan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d-ID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d-ID" dirty="0" smtClean="0"/>
                        <a:t>Mengkoordinasikan informasi sensoris.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d-ID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d-ID" dirty="0" smtClean="0"/>
                        <a:t>Dapat mengulang</a:t>
                      </a:r>
                      <a:r>
                        <a:rPr lang="id-ID" baseline="0" dirty="0" smtClean="0"/>
                        <a:t> sebuah tindakan yg telah dipelajari jika diingatkan konteks yg asli.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Menggumam</a:t>
                      </a:r>
                      <a:r>
                        <a:rPr lang="id-ID" baseline="0" dirty="0" smtClean="0"/>
                        <a:t> (oooo)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Mengenali kata-kata yg familiar.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5B7B-3474-4608-B9DE-EADBFA512949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Usia 6 – 12 bulan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667000"/>
          <a:ext cx="784887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137160">
                <a:tc>
                  <a:txBody>
                    <a:bodyPr/>
                    <a:lstStyle/>
                    <a:p>
                      <a:r>
                        <a:rPr lang="id-ID" dirty="0" smtClean="0"/>
                        <a:t>Kognitif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Bahasa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Mulai melibatkan dirinya pd perilaku yg bertujuan.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Dapat membedakan seperangkat objek kecil.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Memperlihatkan penundaan untuk meniru danmencoba perilaku yg telah dipelajari.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Mengenali</a:t>
                      </a:r>
                      <a:r>
                        <a:rPr lang="id-ID" baseline="0" dirty="0" smtClean="0"/>
                        <a:t> suara-suara dalam bahasa asli; kehilangan kemampuan untuk </a:t>
                      </a:r>
                    </a:p>
                    <a:p>
                      <a:r>
                        <a:rPr lang="id-ID" baseline="0" dirty="0" smtClean="0"/>
                        <a:t>mempersepsikan suara yg tidak asli.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Mulai berceloteh kemudian meniru suara-suara bahasa.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Mulai menyebutkan kata pertamanya, menggunakan holofrase.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210-6EA7-477C-BAC2-93D7B67B770C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Usia 12-18 bulan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590800"/>
          <a:ext cx="7848872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Kognitif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Bahasa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Memahami</a:t>
                      </a:r>
                      <a:r>
                        <a:rPr lang="id-ID" baseline="0" dirty="0" smtClean="0"/>
                        <a:t> hubungan sebab akibat.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Melibatkan diri dalam permainan yg bersifat membangun.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Mencari objek-objek yg terakhir dilihat pada tempat yg tersembunyi.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Terlalu memperluas dan mempersempit makna kata-kata.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AF19-AD50-46AD-B7CD-F95B8ABF39E2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Usia 18-30 bulan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2667000"/>
          <a:ext cx="784887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137160">
                <a:tc>
                  <a:txBody>
                    <a:bodyPr/>
                    <a:lstStyle/>
                    <a:p>
                      <a:r>
                        <a:rPr lang="id-ID" dirty="0" smtClean="0"/>
                        <a:t>Kognitif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Bahasa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Menggunakan representasi mental dan simbol-simbol.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Kepermanenan</a:t>
                      </a:r>
                      <a:r>
                        <a:rPr lang="id-ID" baseline="0" dirty="0" smtClean="0"/>
                        <a:t> objek tercapai.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Dapat membentuk konsep dan pengelompokan.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Ingatan episodik muncul.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Mulainya tahap praoperasional.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Mulai memberikan penamaan.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Kalimat pertama seringkali singkat.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Mulai melibatkan diri dalam percakapan.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Anak terlalu tertib dalam aturan berbahasa.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B296-A612-4193-8103-560A59F0BDF9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Usia 1- 6 bulan</a:t>
            </a:r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Perkembangan Sosioemosional</a:t>
            </a:r>
            <a:endParaRPr lang="id-ID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87623" y="2558321"/>
          <a:ext cx="7200801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1"/>
              </a:tblGrid>
              <a:tr h="0">
                <a:tc>
                  <a:txBody>
                    <a:bodyPr/>
                    <a:lstStyle/>
                    <a:p>
                      <a:r>
                        <a:rPr lang="id-ID" dirty="0" smtClean="0"/>
                        <a:t>Perkemb. Emosi</a:t>
                      </a:r>
                      <a:endParaRPr lang="id-ID" dirty="0"/>
                    </a:p>
                  </a:txBody>
                  <a:tcPr/>
                </a:tc>
              </a:tr>
              <a:tr h="17307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Tersenyum &amp; tertawa ketika berespons terhadap orang,  penglihatan, dan suara yg tdk terduga.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d-ID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Kepuasan, minat dan kesedihan adalah pertanda dari emosi-emosi yg lebih terdiferensiasi.</a:t>
                      </a:r>
                    </a:p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330F-CD41-40E9-984E-B3363FA71CFC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Usia 1- 6 bulan</a:t>
            </a:r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87623" y="2558321"/>
          <a:ext cx="7200801" cy="1850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1"/>
              </a:tblGrid>
              <a:tr h="0">
                <a:tc>
                  <a:txBody>
                    <a:bodyPr/>
                    <a:lstStyle/>
                    <a:p>
                      <a:r>
                        <a:rPr lang="id-ID" dirty="0" smtClean="0"/>
                        <a:t>Perkemb. Sosial</a:t>
                      </a:r>
                      <a:endParaRPr lang="id-ID" dirty="0"/>
                    </a:p>
                  </a:txBody>
                  <a:tcPr/>
                </a:tc>
              </a:tr>
              <a:tr h="148471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Kepercayaan mendasar mulai berkembang.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d-ID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Menunjukkan minat terhadap bayi lain</a:t>
                      </a:r>
                      <a:r>
                        <a:rPr lang="id-ID" baseline="0" dirty="0" smtClean="0"/>
                        <a:t> dengan melihat,     menggumam dan tersenyum.</a:t>
                      </a:r>
                      <a:endParaRPr lang="id-ID" dirty="0" smtClean="0"/>
                    </a:p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87624" y="4653136"/>
          <a:ext cx="7200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Perkemb. Identitas/</a:t>
                      </a:r>
                      <a:r>
                        <a:rPr lang="id-ID" i="1" dirty="0" smtClean="0"/>
                        <a:t>Self</a:t>
                      </a:r>
                      <a:r>
                        <a:rPr lang="id-ID" i="1" baseline="0" dirty="0" smtClean="0"/>
                        <a:t> / Gender</a:t>
                      </a:r>
                      <a:endParaRPr lang="id-ID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Merasa bisa memulai.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Mengendalikan tindakan sendiri dimulai.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10BD-C138-4112-8087-FB83DE4C656C}" type="datetime1">
              <a:rPr lang="id-ID" smtClean="0"/>
              <a:t>21/02/2015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Usia 6-12 bulan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667000"/>
          <a:ext cx="7704856" cy="1188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</a:tblGrid>
              <a:tr h="132224">
                <a:tc>
                  <a:txBody>
                    <a:bodyPr/>
                    <a:lstStyle/>
                    <a:p>
                      <a:r>
                        <a:rPr lang="id-ID" dirty="0" smtClean="0"/>
                        <a:t>Perkembangan Emosi</a:t>
                      </a:r>
                      <a:endParaRPr lang="id-ID" dirty="0"/>
                    </a:p>
                  </a:txBody>
                  <a:tcPr/>
                </a:tc>
              </a:tr>
              <a:tr h="82294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Munculnya emosi-emosi</a:t>
                      </a:r>
                      <a:r>
                        <a:rPr lang="id-ID" baseline="0" dirty="0" smtClean="0"/>
                        <a:t> dasar: gembira, terkejut, sdih, jijik, dan marah.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4191000"/>
          <a:ext cx="770485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</a:tblGrid>
              <a:tr h="149736">
                <a:tc>
                  <a:txBody>
                    <a:bodyPr/>
                    <a:lstStyle/>
                    <a:p>
                      <a:r>
                        <a:rPr lang="id-ID" dirty="0" smtClean="0"/>
                        <a:t>Perkembangan Sosial</a:t>
                      </a:r>
                      <a:endParaRPr lang="id-ID" dirty="0"/>
                    </a:p>
                  </a:txBody>
                  <a:tcPr/>
                </a:tc>
              </a:tr>
              <a:tr h="82294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Terbentuknya kelekatan (</a:t>
                      </a:r>
                      <a:r>
                        <a:rPr lang="id-ID" i="1" baseline="0" dirty="0" smtClean="0"/>
                        <a:t>attachment)</a:t>
                      </a:r>
                      <a:r>
                        <a:rPr lang="id-ID" baseline="0" dirty="0" smtClean="0"/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Kecemasan ketika ada orang asing dan mulai merasakan kecemasan berpisah.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386B-87DE-47FD-8F09-CCC9E9C93394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8200"/>
            <a:ext cx="8305800" cy="5562600"/>
          </a:xfrm>
        </p:spPr>
        <p:txBody>
          <a:bodyPr/>
          <a:lstStyle/>
          <a:p>
            <a:pPr marL="812800" indent="-812800">
              <a:buClr>
                <a:schemeClr val="tx1"/>
              </a:buClr>
              <a:buNone/>
            </a:pPr>
            <a:r>
              <a:rPr lang="en-US" sz="2400" dirty="0" err="1" smtClean="0"/>
              <a:t>Pengaruh</a:t>
            </a:r>
            <a:r>
              <a:rPr lang="id-ID" sz="2400" dirty="0" smtClean="0"/>
              <a:t> perkembangan fisik &amp; motorik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endParaRPr lang="id-ID" sz="2400" dirty="0" smtClean="0"/>
          </a:p>
          <a:p>
            <a:pPr marL="812800" indent="-812800">
              <a:buClr>
                <a:schemeClr val="tx1"/>
              </a:buClr>
              <a:buNone/>
            </a:pPr>
            <a:endParaRPr lang="en-US" sz="2400" dirty="0"/>
          </a:p>
          <a:p>
            <a:pPr marL="1524000" lvl="2" indent="-609600">
              <a:buClr>
                <a:schemeClr val="tx1"/>
              </a:buClr>
            </a:pP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>
                <a:sym typeface="Wingdings" pitchFamily="2" charset="2"/>
              </a:rPr>
              <a:t>mempengaruhi</a:t>
            </a:r>
            <a:r>
              <a:rPr lang="en-US" sz="2000" dirty="0">
                <a:sym typeface="Wingdings" pitchFamily="2" charset="2"/>
              </a:rPr>
              <a:t> AKTIVITAS MOTORIK &amp; PENYESUAIAN DIRI </a:t>
            </a:r>
            <a:r>
              <a:rPr lang="en-US" sz="2000" dirty="0" err="1">
                <a:sym typeface="Wingdings" pitchFamily="2" charset="2"/>
              </a:rPr>
              <a:t>di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lingkungan</a:t>
            </a:r>
            <a:r>
              <a:rPr lang="en-US" sz="2000" dirty="0">
                <a:sym typeface="Wingdings" pitchFamily="2" charset="2"/>
              </a:rPr>
              <a:t>.</a:t>
            </a:r>
          </a:p>
          <a:p>
            <a:pPr marL="1524000" lvl="2" indent="-609600">
              <a:buClr>
                <a:schemeClr val="tx1"/>
              </a:buClr>
            </a:pPr>
            <a:endParaRPr lang="id-ID" sz="2000" dirty="0" smtClean="0">
              <a:sym typeface="Wingdings" pitchFamily="2" charset="2"/>
            </a:endParaRPr>
          </a:p>
          <a:p>
            <a:pPr marL="1524000" lvl="2" indent="-609600">
              <a:buClr>
                <a:schemeClr val="tx1"/>
              </a:buClr>
            </a:pPr>
            <a:r>
              <a:rPr lang="en-US" sz="2000" dirty="0" err="1" smtClean="0">
                <a:sym typeface="Wingdings" pitchFamily="2" charset="2"/>
              </a:rPr>
              <a:t>Tidak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Langsung</a:t>
            </a:r>
            <a:r>
              <a:rPr lang="en-US" sz="2000" dirty="0">
                <a:sym typeface="Wingdings" pitchFamily="2" charset="2"/>
              </a:rPr>
              <a:t>  </a:t>
            </a:r>
            <a:r>
              <a:rPr lang="en-US" sz="2000" dirty="0" err="1">
                <a:sym typeface="Wingdings" pitchFamily="2" charset="2"/>
              </a:rPr>
              <a:t>mempengaruhi</a:t>
            </a:r>
            <a:r>
              <a:rPr lang="en-US" sz="2000" dirty="0">
                <a:sym typeface="Wingdings" pitchFamily="2" charset="2"/>
              </a:rPr>
              <a:t> KONSEP DIRI &amp; SIKAP ORANG LAIN </a:t>
            </a:r>
            <a:r>
              <a:rPr lang="en-US" sz="2000" dirty="0" err="1">
                <a:sym typeface="Wingdings" pitchFamily="2" charset="2"/>
              </a:rPr>
              <a:t>terhadap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individu</a:t>
            </a:r>
            <a:r>
              <a:rPr lang="en-US" sz="2000" dirty="0">
                <a:sym typeface="Wingdings" pitchFamily="2" charset="2"/>
              </a:rPr>
              <a:t>.</a:t>
            </a:r>
          </a:p>
          <a:p>
            <a:pPr marL="1524000" lvl="2" indent="-609600">
              <a:buClr>
                <a:schemeClr val="tx1"/>
              </a:buClr>
            </a:pPr>
            <a:endParaRPr lang="en-US" sz="2000" dirty="0"/>
          </a:p>
          <a:p>
            <a:pPr marL="1168400" lvl="1" indent="-711200">
              <a:buFontTx/>
              <a:buNone/>
            </a:pP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B425-C996-40C5-AC37-DFFBDB9B6BE3}" type="datetime1">
              <a:rPr lang="id-ID" smtClean="0"/>
              <a:t>21/02/2015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A7BD-0974-4FEA-95A4-621A71B59FC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Usia 6-12 bulan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667000"/>
          <a:ext cx="7704856" cy="1188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</a:tblGrid>
              <a:tr h="132224">
                <a:tc>
                  <a:txBody>
                    <a:bodyPr/>
                    <a:lstStyle/>
                    <a:p>
                      <a:r>
                        <a:rPr lang="id-ID" dirty="0" smtClean="0"/>
                        <a:t>Perkembangan</a:t>
                      </a:r>
                      <a:r>
                        <a:rPr lang="id-ID" baseline="0" dirty="0" smtClean="0"/>
                        <a:t> Identitas/Diri/Gender</a:t>
                      </a:r>
                      <a:endParaRPr lang="id-ID" dirty="0"/>
                    </a:p>
                  </a:txBody>
                  <a:tcPr/>
                </a:tc>
              </a:tr>
              <a:tr h="82294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Menyadari bahwa pengalaman subjektif dapat dibagi.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4191000"/>
          <a:ext cx="777686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149736">
                <a:tc>
                  <a:txBody>
                    <a:bodyPr/>
                    <a:lstStyle/>
                    <a:p>
                      <a:r>
                        <a:rPr lang="id-ID" dirty="0" smtClean="0"/>
                        <a:t>Perkembangan</a:t>
                      </a:r>
                      <a:r>
                        <a:rPr lang="id-ID" baseline="0" dirty="0" smtClean="0"/>
                        <a:t> Moral</a:t>
                      </a:r>
                      <a:endParaRPr lang="id-ID" dirty="0"/>
                    </a:p>
                  </a:txBody>
                  <a:tcPr/>
                </a:tc>
              </a:tr>
              <a:tr h="82294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Orang tua mulai menggunakan disiplin untuk memandu, mengendalikan, dan melindungi bayi.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FDB6-FAD1-4E2A-8A74-DF19D89B953A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Usia 12-18 bulan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667000"/>
          <a:ext cx="770485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</a:tblGrid>
              <a:tr h="132224">
                <a:tc>
                  <a:txBody>
                    <a:bodyPr/>
                    <a:lstStyle/>
                    <a:p>
                      <a:r>
                        <a:rPr lang="id-ID" dirty="0" smtClean="0"/>
                        <a:t>Perkembangan</a:t>
                      </a:r>
                      <a:r>
                        <a:rPr lang="id-ID" baseline="0" dirty="0" smtClean="0"/>
                        <a:t> Emosi</a:t>
                      </a:r>
                      <a:endParaRPr lang="id-ID" dirty="0"/>
                    </a:p>
                  </a:txBody>
                  <a:tcPr/>
                </a:tc>
              </a:tr>
              <a:tr h="82294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Emosi terus berdiferensiasi.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Referensi sosial mulai muncul.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Munculnya tahapan dini untuk berempati.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4495800"/>
          <a:ext cx="7776864" cy="1188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0">
                <a:tc>
                  <a:txBody>
                    <a:bodyPr/>
                    <a:lstStyle/>
                    <a:p>
                      <a:r>
                        <a:rPr lang="id-ID" dirty="0" smtClean="0"/>
                        <a:t>Perkembangan</a:t>
                      </a:r>
                      <a:r>
                        <a:rPr lang="id-ID" baseline="0" dirty="0" smtClean="0"/>
                        <a:t> Sosial</a:t>
                      </a:r>
                      <a:endParaRPr lang="id-ID" dirty="0"/>
                    </a:p>
                  </a:txBody>
                  <a:tcPr/>
                </a:tc>
              </a:tr>
              <a:tr h="82294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Hubungan kelekatan memengaruhi kualitas shubungan yang lain.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AF77-AD20-45C1-868B-4C85E550E411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Usia 12-18 bulan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667000"/>
          <a:ext cx="7704856" cy="1013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</a:tblGrid>
              <a:tr h="132225">
                <a:tc>
                  <a:txBody>
                    <a:bodyPr/>
                    <a:lstStyle/>
                    <a:p>
                      <a:r>
                        <a:rPr lang="id-ID" dirty="0" smtClean="0"/>
                        <a:t>Perkembangan</a:t>
                      </a:r>
                      <a:r>
                        <a:rPr lang="id-ID" baseline="0" dirty="0" smtClean="0"/>
                        <a:t> Identitas/Diri/Gender</a:t>
                      </a:r>
                      <a:endParaRPr lang="id-ID" dirty="0"/>
                    </a:p>
                  </a:txBody>
                  <a:tcPr/>
                </a:tc>
              </a:tr>
              <a:tr h="64806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Berkembangnya kesadaran diri.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27584" y="3962399"/>
          <a:ext cx="7776864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213360">
                <a:tc>
                  <a:txBody>
                    <a:bodyPr/>
                    <a:lstStyle/>
                    <a:p>
                      <a:r>
                        <a:rPr lang="id-ID" dirty="0" smtClean="0"/>
                        <a:t>Perkembangan</a:t>
                      </a:r>
                      <a:r>
                        <a:rPr lang="id-ID" baseline="0" dirty="0" smtClean="0"/>
                        <a:t> Moral</a:t>
                      </a:r>
                      <a:endParaRPr lang="id-ID" dirty="0"/>
                    </a:p>
                  </a:txBody>
                  <a:tcPr/>
                </a:tc>
              </a:tr>
              <a:tr h="112013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Membuat komitmen dan patuh sesuai dengan keadaan merupakan awal tanda hati nurani.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d-ID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Perhatian terhadap objek yg cacat atau rusak mencerminkan kecemasan diri dalam melakukan hal yg salah.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5D81-3543-4B9A-9CEF-781AE07F4132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Usia 18-30 bulan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590800"/>
          <a:ext cx="770485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</a:tblGrid>
              <a:tr h="136416">
                <a:tc>
                  <a:txBody>
                    <a:bodyPr/>
                    <a:lstStyle/>
                    <a:p>
                      <a:r>
                        <a:rPr lang="id-ID" dirty="0" smtClean="0"/>
                        <a:t>Perkembangan</a:t>
                      </a:r>
                      <a:r>
                        <a:rPr lang="id-ID" baseline="0" dirty="0" smtClean="0"/>
                        <a:t> Emosi</a:t>
                      </a:r>
                      <a:endParaRPr lang="id-ID" dirty="0"/>
                    </a:p>
                  </a:txBody>
                  <a:tcPr/>
                </a:tc>
              </a:tr>
              <a:tr h="132494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Emosi-emosi mengevaluasi diri sendri(malu, iri, empati) serta tanda-tanda rasa malu dan bersalah mulai muncul.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Munculnya megativisme.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Munculnya emosi-emosi mengevaluasi diri sendiri.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7584" y="4646920"/>
          <a:ext cx="770485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</a:tblGrid>
              <a:tr h="0">
                <a:tc>
                  <a:txBody>
                    <a:bodyPr/>
                    <a:lstStyle/>
                    <a:p>
                      <a:r>
                        <a:rPr lang="id-ID" dirty="0" smtClean="0"/>
                        <a:t>Perkembangan</a:t>
                      </a:r>
                      <a:r>
                        <a:rPr lang="id-ID" baseline="0" dirty="0" smtClean="0"/>
                        <a:t> Sosial</a:t>
                      </a:r>
                      <a:endParaRPr lang="id-ID" dirty="0"/>
                    </a:p>
                  </a:txBody>
                  <a:tcPr/>
                </a:tc>
              </a:tr>
              <a:tr h="93610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Dorongan untuk mandiri mulai berkurang.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Meningkatnya konflik dengan saudara kandung.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Kebanyakan bermain paralel dengan orang lain.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5E7A-B7E0-4F43-BB4F-B45DA7A73544}" type="datetime1">
              <a:rPr lang="id-ID" smtClean="0"/>
              <a:t>21/02/2015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Usia 18-30 bulan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590800"/>
          <a:ext cx="770485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</a:tblGrid>
              <a:tr h="213360">
                <a:tc>
                  <a:txBody>
                    <a:bodyPr/>
                    <a:lstStyle/>
                    <a:p>
                      <a:r>
                        <a:rPr lang="id-ID" dirty="0" smtClean="0"/>
                        <a:t>Perkembangan</a:t>
                      </a:r>
                      <a:r>
                        <a:rPr lang="id-ID" baseline="0" dirty="0" smtClean="0"/>
                        <a:t> Identitas/Diri/Gender</a:t>
                      </a:r>
                      <a:endParaRPr lang="id-ID" dirty="0"/>
                    </a:p>
                  </a:txBody>
                  <a:tcPr/>
                </a:tc>
              </a:tr>
              <a:tr h="140543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Anak mengenali dirinya di hadapan kaca/cermin.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Menggunakan kata orang pertama tunggal, menunjukkan kesadaran akan diri sendiri.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Munculnya kesadaran akan gender.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4648200"/>
          <a:ext cx="7704856" cy="1771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</a:tblGrid>
              <a:tr h="351358">
                <a:tc>
                  <a:txBody>
                    <a:bodyPr/>
                    <a:lstStyle/>
                    <a:p>
                      <a:r>
                        <a:rPr lang="id-ID" dirty="0" smtClean="0"/>
                        <a:t>Perkembangan</a:t>
                      </a:r>
                      <a:r>
                        <a:rPr lang="id-ID" baseline="0" dirty="0" smtClean="0"/>
                        <a:t> Moral</a:t>
                      </a:r>
                      <a:endParaRPr lang="id-ID" dirty="0"/>
                    </a:p>
                  </a:txBody>
                  <a:tcPr/>
                </a:tc>
              </a:tr>
              <a:tr h="140543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Anak mungkin menunjukkan perliaku menolong.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Rasa bersalah, malu, dan empati mendorong perkembangan moral.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Muncul agresi terkait mainan dan ruang.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6C06-4C01-4986-B1C2-54157FD6364C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Motorik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19600" cy="4495800"/>
          </a:xfrm>
        </p:spPr>
        <p:txBody>
          <a:bodyPr/>
          <a:lstStyle/>
          <a:p>
            <a:r>
              <a:rPr lang="en-US" sz="2400" dirty="0"/>
              <a:t>GROSS MOVEMENT (</a:t>
            </a:r>
            <a:r>
              <a:rPr lang="en-US" sz="2400" dirty="0" err="1"/>
              <a:t>motorik</a:t>
            </a:r>
            <a:r>
              <a:rPr lang="en-US" sz="2400" dirty="0"/>
              <a:t> </a:t>
            </a:r>
            <a:r>
              <a:rPr lang="en-US" sz="2400" dirty="0" err="1"/>
              <a:t>kasar</a:t>
            </a:r>
            <a:r>
              <a:rPr lang="en-US" sz="2400" dirty="0"/>
              <a:t>)</a:t>
            </a:r>
          </a:p>
          <a:p>
            <a:pPr lvl="1"/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pengendalian</a:t>
            </a:r>
            <a:r>
              <a:rPr lang="en-US" sz="2000" dirty="0"/>
              <a:t> </a:t>
            </a:r>
            <a:r>
              <a:rPr lang="en-US" sz="2000" dirty="0" err="1"/>
              <a:t>gerakan</a:t>
            </a:r>
            <a:endParaRPr lang="en-US" sz="2000" dirty="0"/>
          </a:p>
          <a:p>
            <a:pPr lvl="1"/>
            <a:r>
              <a:rPr lang="en-US" sz="2000" dirty="0" err="1"/>
              <a:t>Keseimbangan</a:t>
            </a:r>
            <a:r>
              <a:rPr lang="en-US" sz="2000" dirty="0"/>
              <a:t> </a:t>
            </a:r>
            <a:r>
              <a:rPr lang="en-US" sz="2000" dirty="0" err="1"/>
              <a:t>tubuh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FINER COORDINATION (</a:t>
            </a:r>
            <a:r>
              <a:rPr lang="en-US" sz="2400" dirty="0" err="1"/>
              <a:t>motorik</a:t>
            </a:r>
            <a:r>
              <a:rPr lang="en-US" sz="2400" dirty="0"/>
              <a:t> </a:t>
            </a:r>
            <a:r>
              <a:rPr lang="en-US" sz="2400" dirty="0" err="1"/>
              <a:t>halus</a:t>
            </a:r>
            <a:r>
              <a:rPr lang="en-US" sz="2400" dirty="0"/>
              <a:t>)</a:t>
            </a:r>
          </a:p>
          <a:p>
            <a:pPr lvl="1"/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koordinasi</a:t>
            </a:r>
            <a:r>
              <a:rPr lang="en-US" sz="2000" dirty="0"/>
              <a:t> </a:t>
            </a:r>
            <a:r>
              <a:rPr lang="en-US" sz="2000" dirty="0" err="1"/>
              <a:t>sensomotorik</a:t>
            </a:r>
            <a:endParaRPr lang="en-US" sz="2000" dirty="0"/>
          </a:p>
          <a:p>
            <a:pPr lvl="1"/>
            <a:r>
              <a:rPr lang="en-US" sz="2000" dirty="0" err="1"/>
              <a:t>Bersifat</a:t>
            </a:r>
            <a:r>
              <a:rPr lang="en-US" sz="2000" dirty="0"/>
              <a:t> skill / </a:t>
            </a:r>
            <a:r>
              <a:rPr lang="en-US" sz="2000" dirty="0" err="1"/>
              <a:t>ketrampilan</a:t>
            </a:r>
            <a:endParaRPr lang="en-US" sz="2000" dirty="0"/>
          </a:p>
        </p:txBody>
      </p:sp>
      <p:pic>
        <p:nvPicPr>
          <p:cNvPr id="20486" name="Picture 6" descr="j019903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7400" y="1524000"/>
            <a:ext cx="1965325" cy="1874838"/>
          </a:xfrm>
        </p:spPr>
      </p:pic>
      <p:pic>
        <p:nvPicPr>
          <p:cNvPr id="20487" name="Picture 7" descr="j028491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62600" y="3810000"/>
            <a:ext cx="2743200" cy="2057400"/>
          </a:xfr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BD9D-E949-4B54-B596-CEEADC2CAC11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AFF6-FDF4-44AB-8A16-DBC694CA61F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850900"/>
          </a:xfrm>
        </p:spPr>
        <p:txBody>
          <a:bodyPr/>
          <a:lstStyle/>
          <a:p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id-ID" dirty="0" smtClean="0"/>
              <a:t>Motorik Bayi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373856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i="1" dirty="0"/>
              <a:t>Mass Activity</a:t>
            </a:r>
            <a:r>
              <a:rPr lang="en-US" dirty="0"/>
              <a:t> (pd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)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aktivitas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yg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tdk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terarah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jika</a:t>
            </a:r>
            <a:r>
              <a:rPr lang="en-US" dirty="0">
                <a:sym typeface="Wingdings" pitchFamily="2" charset="2"/>
              </a:rPr>
              <a:t> &gt; </a:t>
            </a:r>
            <a:r>
              <a:rPr lang="en-US" dirty="0" err="1">
                <a:sym typeface="Wingdings" pitchFamily="2" charset="2"/>
              </a:rPr>
              <a:t>matang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menjadi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dasar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untuk</a:t>
            </a:r>
            <a:r>
              <a:rPr lang="en-US" dirty="0">
                <a:sym typeface="Wingdings" pitchFamily="2" charset="2"/>
              </a:rPr>
              <a:t> skill / </a:t>
            </a:r>
            <a:r>
              <a:rPr lang="en-US" dirty="0" err="1">
                <a:sym typeface="Wingdings" pitchFamily="2" charset="2"/>
              </a:rPr>
              <a:t>keterampilan</a:t>
            </a:r>
            <a:r>
              <a:rPr lang="en-US" dirty="0">
                <a:sym typeface="Wingdings" pitchFamily="2" charset="2"/>
              </a:rPr>
              <a:t>. </a:t>
            </a:r>
          </a:p>
          <a:p>
            <a:pPr lvl="1"/>
            <a:r>
              <a:rPr lang="en-US" i="1" dirty="0">
                <a:sym typeface="Wingdings" pitchFamily="2" charset="2"/>
              </a:rPr>
              <a:t>Reflexes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utk</a:t>
            </a:r>
            <a:r>
              <a:rPr lang="en-US" dirty="0">
                <a:sym typeface="Wingdings" pitchFamily="2" charset="2"/>
              </a:rPr>
              <a:t> survive / </a:t>
            </a:r>
            <a:r>
              <a:rPr lang="en-US" dirty="0" err="1">
                <a:sym typeface="Wingdings" pitchFamily="2" charset="2"/>
              </a:rPr>
              <a:t>melindungi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diri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err="1">
                <a:sym typeface="Wingdings" pitchFamily="2" charset="2"/>
              </a:rPr>
              <a:t>Perkembangan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pengendalian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tubuh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43CD6-961D-4A1F-BC2B-E0E39E9D4972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Macam2 Reflexes pd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:</a:t>
            </a:r>
          </a:p>
          <a:p>
            <a:pPr lvl="1">
              <a:lnSpc>
                <a:spcPct val="80000"/>
              </a:lnSpc>
            </a:pPr>
            <a:r>
              <a:rPr lang="id-ID" sz="2400" dirty="0" smtClean="0"/>
              <a:t>Yg menetap: b</a:t>
            </a:r>
            <a:r>
              <a:rPr lang="en-US" sz="2400" dirty="0" err="1" smtClean="0"/>
              <a:t>ernafas</a:t>
            </a:r>
            <a:r>
              <a:rPr lang="id-ID" sz="2400" dirty="0" smtClean="0"/>
              <a:t>, m</a:t>
            </a:r>
            <a:r>
              <a:rPr lang="en-US" sz="2400" dirty="0" err="1" smtClean="0"/>
              <a:t>engedip</a:t>
            </a:r>
            <a:r>
              <a:rPr lang="id-ID" sz="2400" dirty="0" smtClean="0"/>
              <a:t>, m</a:t>
            </a:r>
            <a:r>
              <a:rPr lang="en-US" sz="2400" dirty="0" err="1" smtClean="0"/>
              <a:t>akan</a:t>
            </a:r>
            <a:r>
              <a:rPr lang="id-ID" sz="2400" dirty="0" smtClean="0"/>
              <a:t> (memutar kepala, mengisap, menelan)</a:t>
            </a:r>
            <a:r>
              <a:rPr lang="id-ID" sz="1800" dirty="0" smtClean="0"/>
              <a:t>, </a:t>
            </a:r>
            <a:r>
              <a:rPr lang="id-ID" sz="2400" dirty="0"/>
              <a:t>b</a:t>
            </a:r>
            <a:r>
              <a:rPr lang="id-ID" sz="2400" dirty="0" smtClean="0"/>
              <a:t>a</a:t>
            </a:r>
            <a:r>
              <a:rPr lang="en-US" sz="2400" dirty="0" err="1" smtClean="0"/>
              <a:t>tuk</a:t>
            </a:r>
            <a:r>
              <a:rPr lang="id-ID" sz="2400" dirty="0" smtClean="0"/>
              <a:t>, b</a:t>
            </a:r>
            <a:r>
              <a:rPr lang="en-US" sz="2400" dirty="0" err="1" smtClean="0"/>
              <a:t>ersin</a:t>
            </a:r>
            <a:r>
              <a:rPr lang="id-ID" sz="2400" dirty="0" smtClean="0"/>
              <a:t>.</a:t>
            </a:r>
          </a:p>
          <a:p>
            <a:pPr lvl="1"/>
            <a:r>
              <a:rPr lang="id-ID" sz="2400" dirty="0" smtClean="0"/>
              <a:t>Yg perlahan-lahan menghilang: </a:t>
            </a:r>
          </a:p>
          <a:p>
            <a:pPr lvl="2"/>
            <a:r>
              <a:rPr lang="en-US" sz="2000" b="1" dirty="0" err="1" smtClean="0"/>
              <a:t>Withdrawl</a:t>
            </a:r>
            <a:r>
              <a:rPr lang="en-US" sz="2000" dirty="0" smtClean="0"/>
              <a:t> : </a:t>
            </a:r>
            <a:r>
              <a:rPr lang="en-US" sz="2000" dirty="0" err="1" smtClean="0"/>
              <a:t>menarik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tubuh</a:t>
            </a:r>
            <a:r>
              <a:rPr lang="en-US" sz="2000" dirty="0" smtClean="0"/>
              <a:t> / kaki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ditusuk</a:t>
            </a:r>
            <a:r>
              <a:rPr lang="en-US" sz="2000" dirty="0" smtClean="0"/>
              <a:t>.</a:t>
            </a:r>
          </a:p>
          <a:p>
            <a:pPr lvl="2"/>
            <a:r>
              <a:rPr lang="en-US" sz="2000" b="1" dirty="0" err="1" smtClean="0"/>
              <a:t>Babinski</a:t>
            </a:r>
            <a:r>
              <a:rPr lang="en-US" sz="2000" dirty="0" smtClean="0"/>
              <a:t> : </a:t>
            </a:r>
            <a:r>
              <a:rPr lang="en-US" sz="2000" dirty="0" err="1" smtClean="0"/>
              <a:t>meregangkan</a:t>
            </a:r>
            <a:r>
              <a:rPr lang="en-US" sz="2000" dirty="0" smtClean="0"/>
              <a:t> </a:t>
            </a:r>
            <a:r>
              <a:rPr lang="en-US" sz="2000" dirty="0" err="1" smtClean="0"/>
              <a:t>telapak</a:t>
            </a:r>
            <a:r>
              <a:rPr lang="en-US" sz="2000" dirty="0" smtClean="0"/>
              <a:t> kaki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dikenai</a:t>
            </a:r>
            <a:r>
              <a:rPr lang="en-US" sz="2000" dirty="0" smtClean="0"/>
              <a:t> </a:t>
            </a:r>
            <a:r>
              <a:rPr lang="en-US" sz="2000" dirty="0" err="1" smtClean="0"/>
              <a:t>rangsang</a:t>
            </a:r>
            <a:r>
              <a:rPr lang="en-US" sz="2000" dirty="0" smtClean="0"/>
              <a:t> (</a:t>
            </a:r>
            <a:r>
              <a:rPr lang="en-US" sz="2000" dirty="0" err="1" smtClean="0"/>
              <a:t>usia</a:t>
            </a:r>
            <a:r>
              <a:rPr lang="en-US" sz="2000" dirty="0" smtClean="0"/>
              <a:t> 1 </a:t>
            </a:r>
            <a:r>
              <a:rPr lang="en-US" sz="2000" dirty="0" err="1" smtClean="0"/>
              <a:t>th</a:t>
            </a:r>
            <a:r>
              <a:rPr lang="en-US" sz="2000" dirty="0" smtClean="0"/>
              <a:t> </a:t>
            </a:r>
            <a:r>
              <a:rPr lang="id-ID" sz="2000" dirty="0" smtClean="0"/>
              <a:t>mulai </a:t>
            </a:r>
            <a:r>
              <a:rPr lang="en-US" sz="2000" dirty="0" err="1" smtClean="0"/>
              <a:t>hilang</a:t>
            </a:r>
            <a:r>
              <a:rPr lang="en-US" sz="2000" dirty="0" smtClean="0"/>
              <a:t>).</a:t>
            </a:r>
          </a:p>
          <a:p>
            <a:pPr lvl="2"/>
            <a:r>
              <a:rPr lang="en-US" sz="2000" b="1" dirty="0" smtClean="0"/>
              <a:t>Moro</a:t>
            </a:r>
            <a:r>
              <a:rPr lang="en-US" sz="2000" dirty="0" smtClean="0"/>
              <a:t> : </a:t>
            </a:r>
            <a:r>
              <a:rPr lang="en-US" sz="2000" dirty="0" err="1" smtClean="0"/>
              <a:t>merentangkan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&amp; kaki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mau</a:t>
            </a:r>
            <a:r>
              <a:rPr lang="en-US" sz="2000" dirty="0" smtClean="0"/>
              <a:t> </a:t>
            </a:r>
            <a:r>
              <a:rPr lang="en-US" sz="2000" dirty="0" err="1" smtClean="0"/>
              <a:t>jatuh</a:t>
            </a:r>
            <a:r>
              <a:rPr lang="en-US" sz="2000" dirty="0" smtClean="0"/>
              <a:t>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diangkat</a:t>
            </a:r>
            <a:r>
              <a:rPr lang="en-US" sz="2000" dirty="0" smtClean="0"/>
              <a:t> (3-4 </a:t>
            </a:r>
            <a:r>
              <a:rPr lang="en-US" sz="2000" dirty="0" err="1" smtClean="0"/>
              <a:t>bln</a:t>
            </a:r>
            <a:r>
              <a:rPr lang="en-US" sz="2000" dirty="0" smtClean="0"/>
              <a:t> </a:t>
            </a:r>
            <a:r>
              <a:rPr lang="id-ID" sz="2000" dirty="0" smtClean="0"/>
              <a:t>mulai </a:t>
            </a:r>
            <a:r>
              <a:rPr lang="en-US" sz="2000" dirty="0" err="1" smtClean="0"/>
              <a:t>hilang</a:t>
            </a:r>
            <a:r>
              <a:rPr lang="en-US" sz="2000" dirty="0" smtClean="0"/>
              <a:t>, paling </a:t>
            </a:r>
            <a:r>
              <a:rPr lang="en-US" sz="2000" dirty="0" err="1" smtClean="0"/>
              <a:t>lambat</a:t>
            </a:r>
            <a:r>
              <a:rPr lang="en-US" sz="2000" dirty="0" smtClean="0"/>
              <a:t> 6-7 </a:t>
            </a:r>
            <a:r>
              <a:rPr lang="en-US" sz="2000" dirty="0" err="1" smtClean="0"/>
              <a:t>bln</a:t>
            </a:r>
            <a:r>
              <a:rPr lang="en-US" sz="2000" dirty="0" smtClean="0"/>
              <a:t>).</a:t>
            </a:r>
          </a:p>
          <a:p>
            <a:pPr lvl="2"/>
            <a:r>
              <a:rPr lang="en-US" sz="2000" b="1" dirty="0" err="1" smtClean="0"/>
              <a:t>Graps</a:t>
            </a:r>
            <a:r>
              <a:rPr lang="en-US" sz="2000" dirty="0" smtClean="0"/>
              <a:t> : </a:t>
            </a:r>
            <a:r>
              <a:rPr lang="en-US" sz="2000" dirty="0" err="1" smtClean="0"/>
              <a:t>menggenggam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benda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tangannya</a:t>
            </a:r>
            <a:r>
              <a:rPr lang="en-US" sz="2000" dirty="0" smtClean="0"/>
              <a:t>.</a:t>
            </a:r>
          </a:p>
          <a:p>
            <a:pPr lvl="2"/>
            <a:r>
              <a:rPr lang="en-US" sz="2000" b="1" dirty="0" err="1" smtClean="0"/>
              <a:t>Babkins</a:t>
            </a:r>
            <a:r>
              <a:rPr lang="en-US" sz="2000" dirty="0" smtClean="0"/>
              <a:t> :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tidur</a:t>
            </a:r>
            <a:r>
              <a:rPr lang="en-US" sz="2000" dirty="0" smtClean="0"/>
              <a:t> dg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(</a:t>
            </a:r>
            <a:r>
              <a:rPr lang="en-US" sz="2000" dirty="0" err="1" smtClean="0"/>
              <a:t>usia</a:t>
            </a:r>
            <a:r>
              <a:rPr lang="en-US" sz="2000" dirty="0" smtClean="0"/>
              <a:t> 3-6bln </a:t>
            </a:r>
            <a:r>
              <a:rPr lang="id-ID" sz="2000" dirty="0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hilang</a:t>
            </a:r>
            <a:r>
              <a:rPr lang="en-US" sz="2000" dirty="0" smtClean="0"/>
              <a:t>).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B97A-6E97-4D33-90A9-A973F6487502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8950"/>
            <a:ext cx="8229600" cy="882650"/>
          </a:xfrm>
        </p:spPr>
        <p:txBody>
          <a:bodyPr/>
          <a:lstStyle/>
          <a:p>
            <a:r>
              <a:rPr lang="en-US" sz="3600" dirty="0" err="1"/>
              <a:t>Pentingnya</a:t>
            </a:r>
            <a:r>
              <a:rPr lang="en-US" sz="3600" dirty="0"/>
              <a:t> </a:t>
            </a:r>
            <a:r>
              <a:rPr lang="en-US" sz="3600" dirty="0" err="1"/>
              <a:t>Perkembangan</a:t>
            </a:r>
            <a:r>
              <a:rPr lang="en-US" sz="3600" dirty="0"/>
              <a:t> </a:t>
            </a:r>
            <a:r>
              <a:rPr lang="en-US" sz="3600" dirty="0" err="1"/>
              <a:t>Motorik</a:t>
            </a:r>
            <a:endParaRPr lang="en-US" sz="36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6613" y="1897063"/>
            <a:ext cx="7850187" cy="4198937"/>
          </a:xfrm>
        </p:spPr>
        <p:txBody>
          <a:bodyPr/>
          <a:lstStyle/>
          <a:p>
            <a:r>
              <a:rPr lang="id-ID" sz="2800" dirty="0" smtClean="0"/>
              <a:t>Untuk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/>
              <a:t>KEMAMPUAN BERDIRI SENDIRI.</a:t>
            </a:r>
          </a:p>
          <a:p>
            <a:r>
              <a:rPr lang="id-ID" sz="2800" dirty="0" smtClean="0"/>
              <a:t>Untuk </a:t>
            </a:r>
            <a:r>
              <a:rPr lang="en-US" sz="2800" i="1" dirty="0" smtClean="0"/>
              <a:t>EMOTIONAL </a:t>
            </a:r>
            <a:r>
              <a:rPr lang="en-US" sz="2800" i="1" dirty="0"/>
              <a:t>CHATARSIS</a:t>
            </a:r>
          </a:p>
          <a:p>
            <a:r>
              <a:rPr lang="en-US" sz="2800" dirty="0" err="1"/>
              <a:t>Untuk</a:t>
            </a:r>
            <a:r>
              <a:rPr lang="en-US" sz="2800" dirty="0"/>
              <a:t> SOSIALISASI</a:t>
            </a:r>
          </a:p>
          <a:p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KONSEP DIRI</a:t>
            </a:r>
          </a:p>
          <a:p>
            <a:r>
              <a:rPr lang="id-ID" sz="2800" dirty="0" smtClean="0"/>
              <a:t>Untuk k</a:t>
            </a:r>
            <a:r>
              <a:rPr lang="en-US" sz="2800" dirty="0" err="1" smtClean="0"/>
              <a:t>epuasan</a:t>
            </a:r>
            <a:r>
              <a:rPr lang="en-US" sz="2800" dirty="0" smtClean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endParaRPr lang="en-US" sz="2800" dirty="0"/>
          </a:p>
          <a:p>
            <a:endParaRPr lang="en-US" sz="2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E862-9CFD-4168-8C10-32E7504A222D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77200" cy="1219200"/>
          </a:xfrm>
        </p:spPr>
        <p:txBody>
          <a:bodyPr/>
          <a:lstStyle/>
          <a:p>
            <a:r>
              <a:rPr lang="en-US" sz="4000"/>
              <a:t>Kerawanan dlm Perkembangan Motorik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7923213" cy="4041775"/>
          </a:xfrm>
        </p:spPr>
        <p:txBody>
          <a:bodyPr/>
          <a:lstStyle/>
          <a:p>
            <a:r>
              <a:rPr lang="id-ID" sz="2800" dirty="0" err="1"/>
              <a:t>G</a:t>
            </a:r>
            <a:r>
              <a:rPr lang="en-US" sz="2800" dirty="0" err="1" smtClean="0"/>
              <a:t>angguan</a:t>
            </a:r>
            <a:r>
              <a:rPr lang="en-US" sz="2800" dirty="0" smtClean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 smtClean="0"/>
              <a:t>otak</a:t>
            </a:r>
            <a:r>
              <a:rPr lang="id-ID" sz="2800" dirty="0" smtClean="0"/>
              <a:t>, pengapuran, dll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id-ID" sz="2800" dirty="0" err="1"/>
              <a:t>K</a:t>
            </a:r>
            <a:r>
              <a:rPr lang="en-US" sz="2800" dirty="0" err="1" smtClean="0"/>
              <a:t>urangnya</a:t>
            </a:r>
            <a:r>
              <a:rPr lang="en-US" sz="2800" dirty="0" smtClean="0"/>
              <a:t> </a:t>
            </a:r>
            <a:r>
              <a:rPr lang="en-US" sz="2800" dirty="0" err="1" smtClean="0"/>
              <a:t>kesempatan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berlatih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Tuntutan</a:t>
            </a:r>
            <a:r>
              <a:rPr lang="en-US" sz="2800" dirty="0" smtClean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terlalu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7752-A6A5-4750-817F-6E92A2108CE1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err="1"/>
              <a:t>Optimasi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 smtClean="0"/>
              <a:t>motorik</a:t>
            </a:r>
            <a:r>
              <a:rPr lang="id-ID" dirty="0" smtClean="0"/>
              <a:t> Bayi</a:t>
            </a:r>
            <a:endParaRPr lang="en-US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590800"/>
            <a:ext cx="7543800" cy="2819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id-ID" sz="2800" dirty="0" smtClean="0"/>
              <a:t> P</a:t>
            </a:r>
            <a:r>
              <a:rPr lang="en-US" sz="2800" dirty="0" err="1" smtClean="0"/>
              <a:t>eka</a:t>
            </a:r>
            <a:r>
              <a:rPr lang="en-US" sz="2800" dirty="0" smtClean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 smtClean="0"/>
              <a:t>kematangan</a:t>
            </a:r>
            <a:r>
              <a:rPr lang="id-ID" sz="2800" dirty="0" smtClean="0"/>
              <a:t> fisik.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d-ID" sz="2800" dirty="0" smtClean="0"/>
              <a:t> K</a:t>
            </a:r>
            <a:r>
              <a:rPr lang="en-US" sz="2800" dirty="0" err="1" smtClean="0"/>
              <a:t>esempatan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mempelajari</a:t>
            </a:r>
            <a:r>
              <a:rPr lang="en-US" sz="2800" dirty="0" smtClean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motorik</a:t>
            </a:r>
            <a:r>
              <a:rPr lang="en-US" sz="2800" dirty="0"/>
              <a:t>.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diingat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motorik</a:t>
            </a:r>
            <a:r>
              <a:rPr lang="en-US" sz="2800" dirty="0"/>
              <a:t> </a:t>
            </a:r>
            <a:r>
              <a:rPr lang="en-US" sz="2800" dirty="0" err="1"/>
              <a:t>berhubungan</a:t>
            </a:r>
            <a:r>
              <a:rPr lang="en-US" sz="2800" dirty="0"/>
              <a:t> dg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inteligensi</a:t>
            </a:r>
            <a:r>
              <a:rPr lang="en-US" sz="2800" dirty="0"/>
              <a:t> (</a:t>
            </a:r>
            <a:r>
              <a:rPr lang="en-US" sz="2800" dirty="0" err="1"/>
              <a:t>kecerdasan</a:t>
            </a:r>
            <a:r>
              <a:rPr lang="en-US" sz="2800" dirty="0"/>
              <a:t>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fld id="{178110D4-37FE-43FB-B1D5-243BF2D85A1D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97F80ED-7F65-482A-AABE-4344D3CF5A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Perkembangan Fisik &amp; Neurologis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Usia 1-6 bulan</a:t>
            </a:r>
          </a:p>
          <a:p>
            <a:pPr lvl="1"/>
            <a:r>
              <a:rPr lang="id-ID" sz="2000" dirty="0" smtClean="0"/>
              <a:t>Mulai meraih dan menggenggam berbagai objek.</a:t>
            </a:r>
          </a:p>
          <a:p>
            <a:pPr lvl="1"/>
            <a:r>
              <a:rPr lang="id-ID" sz="2000" dirty="0" smtClean="0"/>
              <a:t>Mulai mengangkat dan menolehkan kepala.</a:t>
            </a:r>
          </a:p>
          <a:p>
            <a:pPr lvl="1"/>
            <a:r>
              <a:rPr lang="id-ID" sz="2000" dirty="0" smtClean="0"/>
              <a:t>Bisa berguling-guling.</a:t>
            </a:r>
          </a:p>
          <a:p>
            <a:pPr lvl="1"/>
            <a:r>
              <a:rPr lang="id-ID" sz="2000" dirty="0" smtClean="0"/>
              <a:t>Bisa merangkak atau merayap.</a:t>
            </a:r>
          </a:p>
          <a:p>
            <a:pPr lvl="1"/>
            <a:r>
              <a:rPr lang="id-ID" sz="2000" dirty="0" smtClean="0"/>
              <a:t>Berkembangnya persepsi kedalaman.</a:t>
            </a:r>
          </a:p>
          <a:p>
            <a:pPr lvl="1"/>
            <a:r>
              <a:rPr lang="id-ID" sz="2000" dirty="0" smtClean="0"/>
              <a:t>Refleks yg tidak diperlukan menghilang</a:t>
            </a:r>
          </a:p>
          <a:p>
            <a:pPr lvl="1"/>
            <a:r>
              <a:rPr lang="id-ID" sz="2000" dirty="0" smtClean="0"/>
              <a:t>Korteks motorik mulai matang</a:t>
            </a:r>
          </a:p>
          <a:p>
            <a:pPr lvl="1"/>
            <a:r>
              <a:rPr lang="id-ID" sz="2000" dirty="0" smtClean="0"/>
              <a:t>Pembentukan mielin jalur penglihatan berlanjut hingga bulan kelima.</a:t>
            </a:r>
          </a:p>
          <a:p>
            <a:pPr lvl="1"/>
            <a:r>
              <a:rPr lang="id-ID" sz="2000" dirty="0" smtClean="0"/>
              <a:t>Perubahan pd fungsi otak berkaitan dg pembedaan emosi.</a:t>
            </a:r>
          </a:p>
          <a:p>
            <a:pPr lvl="1"/>
            <a:endParaRPr lang="id-ID" dirty="0" smtClean="0"/>
          </a:p>
          <a:p>
            <a:pPr lvl="1">
              <a:buNone/>
            </a:pPr>
            <a:endParaRPr lang="id-ID" dirty="0" smtClean="0"/>
          </a:p>
          <a:p>
            <a:pPr lvl="1"/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8950-65A0-45FB-8722-F0B80F71BF9C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CFA2-B137-45E8-89BB-DF8862918F2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354</TotalTime>
  <Words>1139</Words>
  <Application>Microsoft Office PowerPoint</Application>
  <PresentationFormat>On-screen Show (4:3)</PresentationFormat>
  <Paragraphs>258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Ocean</vt:lpstr>
      <vt:lpstr>MASA BAYI </vt:lpstr>
      <vt:lpstr>PowerPoint Presentation</vt:lpstr>
      <vt:lpstr>Macam Aspek Motorik</vt:lpstr>
      <vt:lpstr>Karakteristik Motorik Bayi</vt:lpstr>
      <vt:lpstr>PowerPoint Presentation</vt:lpstr>
      <vt:lpstr>Pentingnya Perkembangan Motorik</vt:lpstr>
      <vt:lpstr>Kerawanan dlm Perkembangan Motorik</vt:lpstr>
      <vt:lpstr>Optimasi perkembangan motorik Bayi</vt:lpstr>
      <vt:lpstr>Karakteristik Perkembangan Fisik &amp; Neurologis</vt:lpstr>
      <vt:lpstr>PowerPoint Presentation</vt:lpstr>
      <vt:lpstr>PowerPoint Presentation</vt:lpstr>
      <vt:lpstr>PowerPoint Presentation</vt:lpstr>
      <vt:lpstr>Perkembangan Kognitif &amp; Bahasa</vt:lpstr>
      <vt:lpstr>PowerPoint Presentation</vt:lpstr>
      <vt:lpstr>PowerPoint Presentation</vt:lpstr>
      <vt:lpstr>PowerPoint Presentation</vt:lpstr>
      <vt:lpstr>Perkembangan Sosioemosional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Univ. Bina Nusantara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Fisik</dc:title>
  <dc:creator>Tavip Ansyori</dc:creator>
  <cp:lastModifiedBy>May</cp:lastModifiedBy>
  <cp:revision>18</cp:revision>
  <dcterms:created xsi:type="dcterms:W3CDTF">2005-03-12T05:19:59Z</dcterms:created>
  <dcterms:modified xsi:type="dcterms:W3CDTF">2015-02-21T03:39:00Z</dcterms:modified>
</cp:coreProperties>
</file>