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8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60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54" autoAdjust="0"/>
  </p:normalViewPr>
  <p:slideViewPr>
    <p:cSldViewPr>
      <p:cViewPr>
        <p:scale>
          <a:sx n="67" d="100"/>
          <a:sy n="67" d="100"/>
        </p:scale>
        <p:origin x="-6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E21C4E-9B8F-494C-9DBF-97495891B74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6050D2C-5D2F-49AF-8536-E8BA3407858F}">
      <dgm:prSet phldrT="[Text]"/>
      <dgm:spPr/>
      <dgm:t>
        <a:bodyPr/>
        <a:lstStyle/>
        <a:p>
          <a:r>
            <a:rPr lang="id-ID" dirty="0" smtClean="0"/>
            <a:t>Pasif</a:t>
          </a:r>
          <a:endParaRPr lang="id-ID" dirty="0"/>
        </a:p>
      </dgm:t>
    </dgm:pt>
    <dgm:pt modelId="{2473E85A-3791-44A6-BD59-45FBCF6BEE3D}" type="parTrans" cxnId="{5AD7AA79-A1C9-4A53-ABB4-727BEFE169A4}">
      <dgm:prSet/>
      <dgm:spPr/>
      <dgm:t>
        <a:bodyPr/>
        <a:lstStyle/>
        <a:p>
          <a:endParaRPr lang="id-ID"/>
        </a:p>
      </dgm:t>
    </dgm:pt>
    <dgm:pt modelId="{ECDDC74C-9B5B-4686-9C02-8ADB7177FA5A}" type="sibTrans" cxnId="{5AD7AA79-A1C9-4A53-ABB4-727BEFE169A4}">
      <dgm:prSet/>
      <dgm:spPr/>
      <dgm:t>
        <a:bodyPr/>
        <a:lstStyle/>
        <a:p>
          <a:endParaRPr lang="id-ID"/>
        </a:p>
      </dgm:t>
    </dgm:pt>
    <dgm:pt modelId="{E1176027-D864-448F-8DEE-BFF5D407D1B7}">
      <dgm:prSet phldrT="[Text]"/>
      <dgm:spPr/>
      <dgm:t>
        <a:bodyPr/>
        <a:lstStyle/>
        <a:p>
          <a:r>
            <a:rPr lang="id-ID" dirty="0" smtClean="0"/>
            <a:t>Model perkemb. Mekanistik </a:t>
          </a:r>
        </a:p>
        <a:p>
          <a:r>
            <a:rPr lang="id-ID" dirty="0" smtClean="0"/>
            <a:t>(John Locke)</a:t>
          </a:r>
        </a:p>
        <a:p>
          <a:r>
            <a:rPr lang="id-ID" dirty="0" smtClean="0"/>
            <a:t>!</a:t>
          </a:r>
        </a:p>
        <a:p>
          <a:r>
            <a:rPr lang="id-ID" dirty="0" smtClean="0"/>
            <a:t>Mns spt ‘kertas kosong’ dmn masy / lingk menulisnya</a:t>
          </a:r>
        </a:p>
      </dgm:t>
    </dgm:pt>
    <dgm:pt modelId="{266A2352-915D-4901-93C4-8FE9289351F4}" type="parTrans" cxnId="{23D5B5BC-2582-4F6D-A224-83DF819BF362}">
      <dgm:prSet/>
      <dgm:spPr/>
      <dgm:t>
        <a:bodyPr/>
        <a:lstStyle/>
        <a:p>
          <a:endParaRPr lang="id-ID"/>
        </a:p>
      </dgm:t>
    </dgm:pt>
    <dgm:pt modelId="{ED52930D-F242-4AE5-8FF2-A4F239404234}" type="sibTrans" cxnId="{23D5B5BC-2582-4F6D-A224-83DF819BF362}">
      <dgm:prSet/>
      <dgm:spPr/>
      <dgm:t>
        <a:bodyPr/>
        <a:lstStyle/>
        <a:p>
          <a:endParaRPr lang="id-ID"/>
        </a:p>
      </dgm:t>
    </dgm:pt>
    <dgm:pt modelId="{1D643106-D6F4-463E-A077-6164A541F99C}">
      <dgm:prSet phldrT="[Text]" custT="1"/>
      <dgm:spPr/>
      <dgm:t>
        <a:bodyPr/>
        <a:lstStyle/>
        <a:p>
          <a:r>
            <a:rPr lang="id-ID" sz="1800" dirty="0" smtClean="0">
              <a:solidFill>
                <a:srgbClr val="C00000"/>
              </a:solidFill>
            </a:rPr>
            <a:t>BERKESINAMBUNGAN</a:t>
          </a:r>
        </a:p>
        <a:p>
          <a:r>
            <a:rPr lang="id-ID" sz="1500" dirty="0" smtClean="0"/>
            <a:t> (kuantitatif)</a:t>
          </a:r>
          <a:endParaRPr lang="id-ID" sz="1500" dirty="0"/>
        </a:p>
      </dgm:t>
    </dgm:pt>
    <dgm:pt modelId="{019B8F10-783D-4138-A4E2-3B46C089FEE6}" type="parTrans" cxnId="{FD366D3D-A503-4A81-80D4-CDB8836794B4}">
      <dgm:prSet/>
      <dgm:spPr/>
      <dgm:t>
        <a:bodyPr/>
        <a:lstStyle/>
        <a:p>
          <a:endParaRPr lang="id-ID"/>
        </a:p>
      </dgm:t>
    </dgm:pt>
    <dgm:pt modelId="{ABCAD8C1-E5D7-4A75-BE9E-122C6AEDE7CF}" type="sibTrans" cxnId="{FD366D3D-A503-4A81-80D4-CDB8836794B4}">
      <dgm:prSet/>
      <dgm:spPr/>
      <dgm:t>
        <a:bodyPr/>
        <a:lstStyle/>
        <a:p>
          <a:endParaRPr lang="id-ID"/>
        </a:p>
      </dgm:t>
    </dgm:pt>
    <dgm:pt modelId="{6BD4285F-7A5A-4DD5-80A0-19FCD5495BEA}">
      <dgm:prSet phldrT="[Text]"/>
      <dgm:spPr/>
      <dgm:t>
        <a:bodyPr/>
        <a:lstStyle/>
        <a:p>
          <a:r>
            <a:rPr lang="id-ID" dirty="0" smtClean="0"/>
            <a:t>Aktif</a:t>
          </a:r>
          <a:endParaRPr lang="id-ID" dirty="0"/>
        </a:p>
      </dgm:t>
    </dgm:pt>
    <dgm:pt modelId="{F0B3B854-CC4D-4C74-8E1D-89EF27109995}" type="parTrans" cxnId="{D67B4CCE-118E-4BA3-B704-DE08F2B335A9}">
      <dgm:prSet/>
      <dgm:spPr/>
      <dgm:t>
        <a:bodyPr/>
        <a:lstStyle/>
        <a:p>
          <a:endParaRPr lang="id-ID"/>
        </a:p>
      </dgm:t>
    </dgm:pt>
    <dgm:pt modelId="{27BE4FFB-1757-455F-A83F-BC8B11A109BF}" type="sibTrans" cxnId="{D67B4CCE-118E-4BA3-B704-DE08F2B335A9}">
      <dgm:prSet/>
      <dgm:spPr/>
      <dgm:t>
        <a:bodyPr/>
        <a:lstStyle/>
        <a:p>
          <a:endParaRPr lang="id-ID"/>
        </a:p>
      </dgm:t>
    </dgm:pt>
    <dgm:pt modelId="{8A1A7021-3852-4520-B35E-19322CB89027}">
      <dgm:prSet phldrT="[Text]"/>
      <dgm:spPr/>
      <dgm:t>
        <a:bodyPr/>
        <a:lstStyle/>
        <a:p>
          <a:r>
            <a:rPr lang="id-ID" dirty="0" smtClean="0"/>
            <a:t>Model perkemb. Organismik</a:t>
          </a:r>
        </a:p>
        <a:p>
          <a:r>
            <a:rPr lang="id-ID" dirty="0" smtClean="0"/>
            <a:t>(JJ .Rousseau)</a:t>
          </a:r>
        </a:p>
        <a:p>
          <a:r>
            <a:rPr lang="id-ID" dirty="0" smtClean="0"/>
            <a:t>!</a:t>
          </a:r>
        </a:p>
        <a:p>
          <a:r>
            <a:rPr lang="id-ID" dirty="0" smtClean="0"/>
            <a:t>Mns spt ‘mesin yg bereaksi thd lingk / masy.</a:t>
          </a:r>
          <a:endParaRPr lang="id-ID" dirty="0"/>
        </a:p>
      </dgm:t>
    </dgm:pt>
    <dgm:pt modelId="{C16EF978-749B-4577-8248-FBD4C9B3F4FA}" type="parTrans" cxnId="{AF7F7B46-7C5A-466C-8D1D-4E341A91F806}">
      <dgm:prSet/>
      <dgm:spPr/>
      <dgm:t>
        <a:bodyPr/>
        <a:lstStyle/>
        <a:p>
          <a:endParaRPr lang="id-ID"/>
        </a:p>
      </dgm:t>
    </dgm:pt>
    <dgm:pt modelId="{E5490EDC-6C25-4628-90EB-16FDE79BB7B0}" type="sibTrans" cxnId="{AF7F7B46-7C5A-466C-8D1D-4E341A91F806}">
      <dgm:prSet/>
      <dgm:spPr/>
      <dgm:t>
        <a:bodyPr/>
        <a:lstStyle/>
        <a:p>
          <a:endParaRPr lang="id-ID"/>
        </a:p>
      </dgm:t>
    </dgm:pt>
    <dgm:pt modelId="{2E4545F4-EE46-46E8-8672-39FAFEBA2F2E}">
      <dgm:prSet phldrT="[Text]" custT="1"/>
      <dgm:spPr/>
      <dgm:t>
        <a:bodyPr/>
        <a:lstStyle/>
        <a:p>
          <a:r>
            <a:rPr lang="id-ID" sz="1800" dirty="0" smtClean="0">
              <a:solidFill>
                <a:srgbClr val="C00000"/>
              </a:solidFill>
            </a:rPr>
            <a:t>TAHAPAN</a:t>
          </a:r>
        </a:p>
        <a:p>
          <a:r>
            <a:rPr lang="id-ID" sz="1500" dirty="0" smtClean="0"/>
            <a:t>(kualitatif)</a:t>
          </a:r>
          <a:endParaRPr lang="id-ID" sz="1500" dirty="0"/>
        </a:p>
      </dgm:t>
    </dgm:pt>
    <dgm:pt modelId="{516B7AB0-2AA3-4E67-9BE9-669C50098D34}" type="parTrans" cxnId="{6265A0FE-18C1-4AA0-9152-E019D101CDAE}">
      <dgm:prSet/>
      <dgm:spPr/>
      <dgm:t>
        <a:bodyPr/>
        <a:lstStyle/>
        <a:p>
          <a:endParaRPr lang="id-ID"/>
        </a:p>
      </dgm:t>
    </dgm:pt>
    <dgm:pt modelId="{F37A0F72-00F9-4C08-8A25-0BBE7FC53976}" type="sibTrans" cxnId="{6265A0FE-18C1-4AA0-9152-E019D101CDAE}">
      <dgm:prSet/>
      <dgm:spPr/>
      <dgm:t>
        <a:bodyPr/>
        <a:lstStyle/>
        <a:p>
          <a:endParaRPr lang="id-ID"/>
        </a:p>
      </dgm:t>
    </dgm:pt>
    <dgm:pt modelId="{D7372816-3C45-4BB6-953A-88A237336853}" type="pres">
      <dgm:prSet presAssocID="{4AE21C4E-9B8F-494C-9DBF-97495891B74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5883586-0077-42BB-B48A-7CD88EA53EE7}" type="pres">
      <dgm:prSet presAssocID="{16050D2C-5D2F-49AF-8536-E8BA3407858F}" presName="root" presStyleCnt="0"/>
      <dgm:spPr/>
    </dgm:pt>
    <dgm:pt modelId="{46DA0CAC-D353-43CF-B77C-4EFD4455AE07}" type="pres">
      <dgm:prSet presAssocID="{16050D2C-5D2F-49AF-8536-E8BA3407858F}" presName="rootComposite" presStyleCnt="0"/>
      <dgm:spPr/>
    </dgm:pt>
    <dgm:pt modelId="{67500A0E-5F4C-4EA6-B4E7-7060F4035249}" type="pres">
      <dgm:prSet presAssocID="{16050D2C-5D2F-49AF-8536-E8BA3407858F}" presName="rootText" presStyleLbl="node1" presStyleIdx="0" presStyleCnt="2"/>
      <dgm:spPr/>
      <dgm:t>
        <a:bodyPr/>
        <a:lstStyle/>
        <a:p>
          <a:endParaRPr lang="id-ID"/>
        </a:p>
      </dgm:t>
    </dgm:pt>
    <dgm:pt modelId="{8C648372-50D9-463E-AB33-0126CD2879D6}" type="pres">
      <dgm:prSet presAssocID="{16050D2C-5D2F-49AF-8536-E8BA3407858F}" presName="rootConnector" presStyleLbl="node1" presStyleIdx="0" presStyleCnt="2"/>
      <dgm:spPr/>
      <dgm:t>
        <a:bodyPr/>
        <a:lstStyle/>
        <a:p>
          <a:endParaRPr lang="en-US"/>
        </a:p>
      </dgm:t>
    </dgm:pt>
    <dgm:pt modelId="{EBDD388C-9FF7-4A79-87C3-D6D57E89FF22}" type="pres">
      <dgm:prSet presAssocID="{16050D2C-5D2F-49AF-8536-E8BA3407858F}" presName="childShape" presStyleCnt="0"/>
      <dgm:spPr/>
    </dgm:pt>
    <dgm:pt modelId="{B19CD98C-D876-4827-A14B-6B047AF13F22}" type="pres">
      <dgm:prSet presAssocID="{266A2352-915D-4901-93C4-8FE9289351F4}" presName="Name13" presStyleLbl="parChTrans1D2" presStyleIdx="0" presStyleCnt="4"/>
      <dgm:spPr/>
      <dgm:t>
        <a:bodyPr/>
        <a:lstStyle/>
        <a:p>
          <a:endParaRPr lang="en-US"/>
        </a:p>
      </dgm:t>
    </dgm:pt>
    <dgm:pt modelId="{66F7C838-80FB-409A-ABB1-431EBAE640BF}" type="pres">
      <dgm:prSet presAssocID="{E1176027-D864-448F-8DEE-BFF5D407D1B7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5CAF03-715C-4DE1-8E7E-243C6A493352}" type="pres">
      <dgm:prSet presAssocID="{019B8F10-783D-4138-A4E2-3B46C089FEE6}" presName="Name13" presStyleLbl="parChTrans1D2" presStyleIdx="1" presStyleCnt="4"/>
      <dgm:spPr/>
      <dgm:t>
        <a:bodyPr/>
        <a:lstStyle/>
        <a:p>
          <a:endParaRPr lang="en-US"/>
        </a:p>
      </dgm:t>
    </dgm:pt>
    <dgm:pt modelId="{79F81601-BF55-4995-9499-FBDE9AA898AB}" type="pres">
      <dgm:prSet presAssocID="{1D643106-D6F4-463E-A077-6164A541F99C}" presName="childText" presStyleLbl="bgAcc1" presStyleIdx="1" presStyleCnt="4" custLinFactNeighborX="73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4E937BD-1A0C-45E6-9ACA-0E0B1D9EAA44}" type="pres">
      <dgm:prSet presAssocID="{6BD4285F-7A5A-4DD5-80A0-19FCD5495BEA}" presName="root" presStyleCnt="0"/>
      <dgm:spPr/>
    </dgm:pt>
    <dgm:pt modelId="{EF8E700F-F9BB-4926-938C-90AB03CC7DB7}" type="pres">
      <dgm:prSet presAssocID="{6BD4285F-7A5A-4DD5-80A0-19FCD5495BEA}" presName="rootComposite" presStyleCnt="0"/>
      <dgm:spPr/>
    </dgm:pt>
    <dgm:pt modelId="{4429E848-2674-4B12-B45B-0FC0C0BDEF57}" type="pres">
      <dgm:prSet presAssocID="{6BD4285F-7A5A-4DD5-80A0-19FCD5495BEA}" presName="rootText" presStyleLbl="node1" presStyleIdx="1" presStyleCnt="2"/>
      <dgm:spPr/>
      <dgm:t>
        <a:bodyPr/>
        <a:lstStyle/>
        <a:p>
          <a:endParaRPr lang="id-ID"/>
        </a:p>
      </dgm:t>
    </dgm:pt>
    <dgm:pt modelId="{DACF224D-AA9E-4BEA-96B6-258D9DDA9357}" type="pres">
      <dgm:prSet presAssocID="{6BD4285F-7A5A-4DD5-80A0-19FCD5495BEA}" presName="rootConnector" presStyleLbl="node1" presStyleIdx="1" presStyleCnt="2"/>
      <dgm:spPr/>
      <dgm:t>
        <a:bodyPr/>
        <a:lstStyle/>
        <a:p>
          <a:endParaRPr lang="en-US"/>
        </a:p>
      </dgm:t>
    </dgm:pt>
    <dgm:pt modelId="{112FAAF9-4F55-4ACB-9B6D-16FEC2433D68}" type="pres">
      <dgm:prSet presAssocID="{6BD4285F-7A5A-4DD5-80A0-19FCD5495BEA}" presName="childShape" presStyleCnt="0"/>
      <dgm:spPr/>
    </dgm:pt>
    <dgm:pt modelId="{4B3FD5EA-AB80-43BB-8F41-8FFFE3AD38E7}" type="pres">
      <dgm:prSet presAssocID="{C16EF978-749B-4577-8248-FBD4C9B3F4FA}" presName="Name13" presStyleLbl="parChTrans1D2" presStyleIdx="2" presStyleCnt="4"/>
      <dgm:spPr/>
      <dgm:t>
        <a:bodyPr/>
        <a:lstStyle/>
        <a:p>
          <a:endParaRPr lang="en-US"/>
        </a:p>
      </dgm:t>
    </dgm:pt>
    <dgm:pt modelId="{C055C4FC-7AA5-4F44-9A17-7FE4399D26DD}" type="pres">
      <dgm:prSet presAssocID="{8A1A7021-3852-4520-B35E-19322CB89027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F524A25-96FF-4455-AAC4-061F8506D335}" type="pres">
      <dgm:prSet presAssocID="{516B7AB0-2AA3-4E67-9BE9-669C50098D34}" presName="Name13" presStyleLbl="parChTrans1D2" presStyleIdx="3" presStyleCnt="4"/>
      <dgm:spPr/>
      <dgm:t>
        <a:bodyPr/>
        <a:lstStyle/>
        <a:p>
          <a:endParaRPr lang="en-US"/>
        </a:p>
      </dgm:t>
    </dgm:pt>
    <dgm:pt modelId="{04D51D9A-033A-4A36-9068-98EBEC082EC4}" type="pres">
      <dgm:prSet presAssocID="{2E4545F4-EE46-46E8-8672-39FAFEBA2F2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002B862-199A-4883-8F06-59348AC01690}" type="presOf" srcId="{1D643106-D6F4-463E-A077-6164A541F99C}" destId="{79F81601-BF55-4995-9499-FBDE9AA898AB}" srcOrd="0" destOrd="0" presId="urn:microsoft.com/office/officeart/2005/8/layout/hierarchy3"/>
    <dgm:cxn modelId="{5AD7AA79-A1C9-4A53-ABB4-727BEFE169A4}" srcId="{4AE21C4E-9B8F-494C-9DBF-97495891B744}" destId="{16050D2C-5D2F-49AF-8536-E8BA3407858F}" srcOrd="0" destOrd="0" parTransId="{2473E85A-3791-44A6-BD59-45FBCF6BEE3D}" sibTransId="{ECDDC74C-9B5B-4686-9C02-8ADB7177FA5A}"/>
    <dgm:cxn modelId="{AF7F7B46-7C5A-466C-8D1D-4E341A91F806}" srcId="{6BD4285F-7A5A-4DD5-80A0-19FCD5495BEA}" destId="{8A1A7021-3852-4520-B35E-19322CB89027}" srcOrd="0" destOrd="0" parTransId="{C16EF978-749B-4577-8248-FBD4C9B3F4FA}" sibTransId="{E5490EDC-6C25-4628-90EB-16FDE79BB7B0}"/>
    <dgm:cxn modelId="{553FA77E-77B5-423B-95EE-062478FDD730}" type="presOf" srcId="{E1176027-D864-448F-8DEE-BFF5D407D1B7}" destId="{66F7C838-80FB-409A-ABB1-431EBAE640BF}" srcOrd="0" destOrd="0" presId="urn:microsoft.com/office/officeart/2005/8/layout/hierarchy3"/>
    <dgm:cxn modelId="{23D5B5BC-2582-4F6D-A224-83DF819BF362}" srcId="{16050D2C-5D2F-49AF-8536-E8BA3407858F}" destId="{E1176027-D864-448F-8DEE-BFF5D407D1B7}" srcOrd="0" destOrd="0" parTransId="{266A2352-915D-4901-93C4-8FE9289351F4}" sibTransId="{ED52930D-F242-4AE5-8FF2-A4F239404234}"/>
    <dgm:cxn modelId="{72FF1D5B-C837-4904-B1DF-EF3B0438BBD7}" type="presOf" srcId="{266A2352-915D-4901-93C4-8FE9289351F4}" destId="{B19CD98C-D876-4827-A14B-6B047AF13F22}" srcOrd="0" destOrd="0" presId="urn:microsoft.com/office/officeart/2005/8/layout/hierarchy3"/>
    <dgm:cxn modelId="{FD366D3D-A503-4A81-80D4-CDB8836794B4}" srcId="{16050D2C-5D2F-49AF-8536-E8BA3407858F}" destId="{1D643106-D6F4-463E-A077-6164A541F99C}" srcOrd="1" destOrd="0" parTransId="{019B8F10-783D-4138-A4E2-3B46C089FEE6}" sibTransId="{ABCAD8C1-E5D7-4A75-BE9E-122C6AEDE7CF}"/>
    <dgm:cxn modelId="{896C59AD-ACC8-4189-BF93-BFC0DB59EED8}" type="presOf" srcId="{8A1A7021-3852-4520-B35E-19322CB89027}" destId="{C055C4FC-7AA5-4F44-9A17-7FE4399D26DD}" srcOrd="0" destOrd="0" presId="urn:microsoft.com/office/officeart/2005/8/layout/hierarchy3"/>
    <dgm:cxn modelId="{1977B9C9-EC16-4BD7-AC97-F32690A384FA}" type="presOf" srcId="{6BD4285F-7A5A-4DD5-80A0-19FCD5495BEA}" destId="{DACF224D-AA9E-4BEA-96B6-258D9DDA9357}" srcOrd="1" destOrd="0" presId="urn:microsoft.com/office/officeart/2005/8/layout/hierarchy3"/>
    <dgm:cxn modelId="{AB2C397B-FD5A-4642-9C28-0A17AD0BCD76}" type="presOf" srcId="{C16EF978-749B-4577-8248-FBD4C9B3F4FA}" destId="{4B3FD5EA-AB80-43BB-8F41-8FFFE3AD38E7}" srcOrd="0" destOrd="0" presId="urn:microsoft.com/office/officeart/2005/8/layout/hierarchy3"/>
    <dgm:cxn modelId="{6440A729-7BDC-476E-8405-9F2642EDC3D3}" type="presOf" srcId="{6BD4285F-7A5A-4DD5-80A0-19FCD5495BEA}" destId="{4429E848-2674-4B12-B45B-0FC0C0BDEF57}" srcOrd="0" destOrd="0" presId="urn:microsoft.com/office/officeart/2005/8/layout/hierarchy3"/>
    <dgm:cxn modelId="{6265A0FE-18C1-4AA0-9152-E019D101CDAE}" srcId="{6BD4285F-7A5A-4DD5-80A0-19FCD5495BEA}" destId="{2E4545F4-EE46-46E8-8672-39FAFEBA2F2E}" srcOrd="1" destOrd="0" parTransId="{516B7AB0-2AA3-4E67-9BE9-669C50098D34}" sibTransId="{F37A0F72-00F9-4C08-8A25-0BBE7FC53976}"/>
    <dgm:cxn modelId="{5C7BCCD2-43A1-4589-AA31-35D1E6C420A1}" type="presOf" srcId="{2E4545F4-EE46-46E8-8672-39FAFEBA2F2E}" destId="{04D51D9A-033A-4A36-9068-98EBEC082EC4}" srcOrd="0" destOrd="0" presId="urn:microsoft.com/office/officeart/2005/8/layout/hierarchy3"/>
    <dgm:cxn modelId="{77C036EE-0CDF-4C6B-B3EC-9D6123AC59EA}" type="presOf" srcId="{516B7AB0-2AA3-4E67-9BE9-669C50098D34}" destId="{CF524A25-96FF-4455-AAC4-061F8506D335}" srcOrd="0" destOrd="0" presId="urn:microsoft.com/office/officeart/2005/8/layout/hierarchy3"/>
    <dgm:cxn modelId="{FADC8FED-823D-41E0-A8A4-1D2A580EBD5B}" type="presOf" srcId="{4AE21C4E-9B8F-494C-9DBF-97495891B744}" destId="{D7372816-3C45-4BB6-953A-88A237336853}" srcOrd="0" destOrd="0" presId="urn:microsoft.com/office/officeart/2005/8/layout/hierarchy3"/>
    <dgm:cxn modelId="{904610D1-3336-4541-8DD9-AC2B7C4A8948}" type="presOf" srcId="{16050D2C-5D2F-49AF-8536-E8BA3407858F}" destId="{8C648372-50D9-463E-AB33-0126CD2879D6}" srcOrd="1" destOrd="0" presId="urn:microsoft.com/office/officeart/2005/8/layout/hierarchy3"/>
    <dgm:cxn modelId="{D67B4CCE-118E-4BA3-B704-DE08F2B335A9}" srcId="{4AE21C4E-9B8F-494C-9DBF-97495891B744}" destId="{6BD4285F-7A5A-4DD5-80A0-19FCD5495BEA}" srcOrd="1" destOrd="0" parTransId="{F0B3B854-CC4D-4C74-8E1D-89EF27109995}" sibTransId="{27BE4FFB-1757-455F-A83F-BC8B11A109BF}"/>
    <dgm:cxn modelId="{11A8D9F0-D6D2-4EBA-81FE-B2198F466A39}" type="presOf" srcId="{16050D2C-5D2F-49AF-8536-E8BA3407858F}" destId="{67500A0E-5F4C-4EA6-B4E7-7060F4035249}" srcOrd="0" destOrd="0" presId="urn:microsoft.com/office/officeart/2005/8/layout/hierarchy3"/>
    <dgm:cxn modelId="{B085BA55-B8EC-470C-865A-AF62576D4FF7}" type="presOf" srcId="{019B8F10-783D-4138-A4E2-3B46C089FEE6}" destId="{445CAF03-715C-4DE1-8E7E-243C6A493352}" srcOrd="0" destOrd="0" presId="urn:microsoft.com/office/officeart/2005/8/layout/hierarchy3"/>
    <dgm:cxn modelId="{9EECE618-3356-4D7D-BF41-499314984DDB}" type="presParOf" srcId="{D7372816-3C45-4BB6-953A-88A237336853}" destId="{55883586-0077-42BB-B48A-7CD88EA53EE7}" srcOrd="0" destOrd="0" presId="urn:microsoft.com/office/officeart/2005/8/layout/hierarchy3"/>
    <dgm:cxn modelId="{7BA7DB01-A3AB-40EB-ACA3-64E8CBDC6238}" type="presParOf" srcId="{55883586-0077-42BB-B48A-7CD88EA53EE7}" destId="{46DA0CAC-D353-43CF-B77C-4EFD4455AE07}" srcOrd="0" destOrd="0" presId="urn:microsoft.com/office/officeart/2005/8/layout/hierarchy3"/>
    <dgm:cxn modelId="{D1E90FB8-C683-4384-8BB5-BDD5B2893318}" type="presParOf" srcId="{46DA0CAC-D353-43CF-B77C-4EFD4455AE07}" destId="{67500A0E-5F4C-4EA6-B4E7-7060F4035249}" srcOrd="0" destOrd="0" presId="urn:microsoft.com/office/officeart/2005/8/layout/hierarchy3"/>
    <dgm:cxn modelId="{E34AD596-EB2F-4D43-B47D-4F0DBD6EB96F}" type="presParOf" srcId="{46DA0CAC-D353-43CF-B77C-4EFD4455AE07}" destId="{8C648372-50D9-463E-AB33-0126CD2879D6}" srcOrd="1" destOrd="0" presId="urn:microsoft.com/office/officeart/2005/8/layout/hierarchy3"/>
    <dgm:cxn modelId="{61933370-5EBB-4B4C-BF0E-3DEED29F1626}" type="presParOf" srcId="{55883586-0077-42BB-B48A-7CD88EA53EE7}" destId="{EBDD388C-9FF7-4A79-87C3-D6D57E89FF22}" srcOrd="1" destOrd="0" presId="urn:microsoft.com/office/officeart/2005/8/layout/hierarchy3"/>
    <dgm:cxn modelId="{5DB191BE-1A29-472B-9027-55694FD39F00}" type="presParOf" srcId="{EBDD388C-9FF7-4A79-87C3-D6D57E89FF22}" destId="{B19CD98C-D876-4827-A14B-6B047AF13F22}" srcOrd="0" destOrd="0" presId="urn:microsoft.com/office/officeart/2005/8/layout/hierarchy3"/>
    <dgm:cxn modelId="{95470696-A117-4E5E-A109-C169E9F237CA}" type="presParOf" srcId="{EBDD388C-9FF7-4A79-87C3-D6D57E89FF22}" destId="{66F7C838-80FB-409A-ABB1-431EBAE640BF}" srcOrd="1" destOrd="0" presId="urn:microsoft.com/office/officeart/2005/8/layout/hierarchy3"/>
    <dgm:cxn modelId="{2AF65035-2815-4A7F-9901-11DA1B4FE35A}" type="presParOf" srcId="{EBDD388C-9FF7-4A79-87C3-D6D57E89FF22}" destId="{445CAF03-715C-4DE1-8E7E-243C6A493352}" srcOrd="2" destOrd="0" presId="urn:microsoft.com/office/officeart/2005/8/layout/hierarchy3"/>
    <dgm:cxn modelId="{CDBD8677-CF0D-4AAF-8DC8-874DDA7784D1}" type="presParOf" srcId="{EBDD388C-9FF7-4A79-87C3-D6D57E89FF22}" destId="{79F81601-BF55-4995-9499-FBDE9AA898AB}" srcOrd="3" destOrd="0" presId="urn:microsoft.com/office/officeart/2005/8/layout/hierarchy3"/>
    <dgm:cxn modelId="{3E200071-6652-494C-8552-4D63F56436FB}" type="presParOf" srcId="{D7372816-3C45-4BB6-953A-88A237336853}" destId="{84E937BD-1A0C-45E6-9ACA-0E0B1D9EAA44}" srcOrd="1" destOrd="0" presId="urn:microsoft.com/office/officeart/2005/8/layout/hierarchy3"/>
    <dgm:cxn modelId="{6F6289BC-4D1C-49F8-AC43-7E835F1F20A1}" type="presParOf" srcId="{84E937BD-1A0C-45E6-9ACA-0E0B1D9EAA44}" destId="{EF8E700F-F9BB-4926-938C-90AB03CC7DB7}" srcOrd="0" destOrd="0" presId="urn:microsoft.com/office/officeart/2005/8/layout/hierarchy3"/>
    <dgm:cxn modelId="{AEF46ACE-0DAB-46B8-BA4D-43F2B99E15CB}" type="presParOf" srcId="{EF8E700F-F9BB-4926-938C-90AB03CC7DB7}" destId="{4429E848-2674-4B12-B45B-0FC0C0BDEF57}" srcOrd="0" destOrd="0" presId="urn:microsoft.com/office/officeart/2005/8/layout/hierarchy3"/>
    <dgm:cxn modelId="{3221B475-3C36-41B4-A892-1D92358E5730}" type="presParOf" srcId="{EF8E700F-F9BB-4926-938C-90AB03CC7DB7}" destId="{DACF224D-AA9E-4BEA-96B6-258D9DDA9357}" srcOrd="1" destOrd="0" presId="urn:microsoft.com/office/officeart/2005/8/layout/hierarchy3"/>
    <dgm:cxn modelId="{B4F92661-338A-421A-A8D4-2B682E2F9640}" type="presParOf" srcId="{84E937BD-1A0C-45E6-9ACA-0E0B1D9EAA44}" destId="{112FAAF9-4F55-4ACB-9B6D-16FEC2433D68}" srcOrd="1" destOrd="0" presId="urn:microsoft.com/office/officeart/2005/8/layout/hierarchy3"/>
    <dgm:cxn modelId="{4FDB13B3-5618-4D02-90FB-DED078662A83}" type="presParOf" srcId="{112FAAF9-4F55-4ACB-9B6D-16FEC2433D68}" destId="{4B3FD5EA-AB80-43BB-8F41-8FFFE3AD38E7}" srcOrd="0" destOrd="0" presId="urn:microsoft.com/office/officeart/2005/8/layout/hierarchy3"/>
    <dgm:cxn modelId="{4A2CBA91-0913-453B-A081-6A9023C5F01E}" type="presParOf" srcId="{112FAAF9-4F55-4ACB-9B6D-16FEC2433D68}" destId="{C055C4FC-7AA5-4F44-9A17-7FE4399D26DD}" srcOrd="1" destOrd="0" presId="urn:microsoft.com/office/officeart/2005/8/layout/hierarchy3"/>
    <dgm:cxn modelId="{C6440705-C9E1-4B81-A772-AF58BBEBDB17}" type="presParOf" srcId="{112FAAF9-4F55-4ACB-9B6D-16FEC2433D68}" destId="{CF524A25-96FF-4455-AAC4-061F8506D335}" srcOrd="2" destOrd="0" presId="urn:microsoft.com/office/officeart/2005/8/layout/hierarchy3"/>
    <dgm:cxn modelId="{042C65C4-31A6-48D7-A0A7-18BC645C9A94}" type="presParOf" srcId="{112FAAF9-4F55-4ACB-9B6D-16FEC2433D68}" destId="{04D51D9A-033A-4A36-9068-98EBEC082EC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C4849A-0F61-4130-B2E5-A7C307E1141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01EEE3E-17F2-4BB8-A99C-7BEE7454E0D1}">
      <dgm:prSet phldrT="[Text]"/>
      <dgm:spPr/>
      <dgm:t>
        <a:bodyPr/>
        <a:lstStyle/>
        <a:p>
          <a:r>
            <a:rPr lang="id-ID" dirty="0" smtClean="0"/>
            <a:t>Perkemb Mns</a:t>
          </a:r>
          <a:endParaRPr lang="id-ID" dirty="0"/>
        </a:p>
      </dgm:t>
    </dgm:pt>
    <dgm:pt modelId="{20A24D01-BD45-424C-8DF4-70CCB84501F6}" type="parTrans" cxnId="{E32CD7E0-2951-4957-921A-069F52709BBC}">
      <dgm:prSet/>
      <dgm:spPr/>
      <dgm:t>
        <a:bodyPr/>
        <a:lstStyle/>
        <a:p>
          <a:endParaRPr lang="id-ID"/>
        </a:p>
      </dgm:t>
    </dgm:pt>
    <dgm:pt modelId="{3A7BA497-B8AF-4581-ACCC-A90362215EFE}" type="sibTrans" cxnId="{E32CD7E0-2951-4957-921A-069F52709BBC}">
      <dgm:prSet/>
      <dgm:spPr/>
      <dgm:t>
        <a:bodyPr/>
        <a:lstStyle/>
        <a:p>
          <a:endParaRPr lang="id-ID"/>
        </a:p>
      </dgm:t>
    </dgm:pt>
    <dgm:pt modelId="{D4611FE0-5F7D-4C0D-AA02-EBBE88D9B501}">
      <dgm:prSet phldrT="[Text]"/>
      <dgm:spPr/>
      <dgm:t>
        <a:bodyPr/>
        <a:lstStyle/>
        <a:p>
          <a:r>
            <a:rPr lang="id-ID" dirty="0" smtClean="0"/>
            <a:t>PSIKOANALISIS</a:t>
          </a:r>
        </a:p>
        <a:p>
          <a:r>
            <a:rPr lang="id-ID" dirty="0" smtClean="0"/>
            <a:t>- Teori psikoseksual</a:t>
          </a:r>
        </a:p>
        <a:p>
          <a:r>
            <a:rPr lang="id-ID" dirty="0" smtClean="0"/>
            <a:t>- Teori psikososial</a:t>
          </a:r>
          <a:endParaRPr lang="id-ID" dirty="0"/>
        </a:p>
      </dgm:t>
    </dgm:pt>
    <dgm:pt modelId="{EBF5B06C-6634-4514-9DC9-54EE56F24CAB}" type="parTrans" cxnId="{2232AAA3-FD9B-4731-9BE4-5DE2945881C3}">
      <dgm:prSet/>
      <dgm:spPr/>
      <dgm:t>
        <a:bodyPr/>
        <a:lstStyle/>
        <a:p>
          <a:endParaRPr lang="id-ID"/>
        </a:p>
      </dgm:t>
    </dgm:pt>
    <dgm:pt modelId="{3A88BFC9-A2D4-4ABB-9C8D-724737108052}" type="sibTrans" cxnId="{2232AAA3-FD9B-4731-9BE4-5DE2945881C3}">
      <dgm:prSet/>
      <dgm:spPr/>
      <dgm:t>
        <a:bodyPr/>
        <a:lstStyle/>
        <a:p>
          <a:endParaRPr lang="id-ID"/>
        </a:p>
      </dgm:t>
    </dgm:pt>
    <dgm:pt modelId="{8A4E9B3F-5DBE-4305-9953-4D629432AC9A}">
      <dgm:prSet phldrT="[Text]"/>
      <dgm:spPr/>
      <dgm:t>
        <a:bodyPr/>
        <a:lstStyle/>
        <a:p>
          <a:r>
            <a:rPr lang="id-ID" dirty="0" smtClean="0"/>
            <a:t>BELAJAR</a:t>
          </a:r>
        </a:p>
        <a:p>
          <a:r>
            <a:rPr lang="id-ID" dirty="0" smtClean="0"/>
            <a:t>- Teori behavioristik</a:t>
          </a:r>
        </a:p>
        <a:p>
          <a:r>
            <a:rPr lang="id-ID" dirty="0" smtClean="0"/>
            <a:t>-</a:t>
          </a:r>
          <a:r>
            <a:rPr lang="id-ID" i="1" dirty="0" smtClean="0"/>
            <a:t> Social learning theory</a:t>
          </a:r>
          <a:endParaRPr lang="id-ID" i="1" dirty="0"/>
        </a:p>
      </dgm:t>
    </dgm:pt>
    <dgm:pt modelId="{5E1288D9-85AF-476B-9260-E98BAEA319BF}" type="parTrans" cxnId="{89947BF0-12D5-44FA-A33B-EDD7F56EB9DB}">
      <dgm:prSet/>
      <dgm:spPr/>
      <dgm:t>
        <a:bodyPr/>
        <a:lstStyle/>
        <a:p>
          <a:endParaRPr lang="id-ID"/>
        </a:p>
      </dgm:t>
    </dgm:pt>
    <dgm:pt modelId="{AA846077-5C2A-42B1-B87B-4B6F2845D05E}" type="sibTrans" cxnId="{89947BF0-12D5-44FA-A33B-EDD7F56EB9DB}">
      <dgm:prSet/>
      <dgm:spPr/>
      <dgm:t>
        <a:bodyPr/>
        <a:lstStyle/>
        <a:p>
          <a:endParaRPr lang="id-ID"/>
        </a:p>
      </dgm:t>
    </dgm:pt>
    <dgm:pt modelId="{D2C3089E-B4EE-4683-BAED-254135843AFA}">
      <dgm:prSet phldrT="[Text]"/>
      <dgm:spPr/>
      <dgm:t>
        <a:bodyPr/>
        <a:lstStyle/>
        <a:p>
          <a:r>
            <a:rPr lang="id-ID" dirty="0" smtClean="0"/>
            <a:t>KOGNITIF</a:t>
          </a:r>
        </a:p>
        <a:p>
          <a:r>
            <a:rPr lang="id-ID" dirty="0" smtClean="0"/>
            <a:t>- Teori tahapan kognitif</a:t>
          </a:r>
        </a:p>
        <a:p>
          <a:r>
            <a:rPr lang="id-ID" dirty="0" smtClean="0"/>
            <a:t>- Teori sosial budaya</a:t>
          </a:r>
        </a:p>
        <a:p>
          <a:r>
            <a:rPr lang="id-ID" dirty="0" smtClean="0"/>
            <a:t>- Teori pemrosesan informasi</a:t>
          </a:r>
          <a:endParaRPr lang="id-ID" dirty="0"/>
        </a:p>
      </dgm:t>
    </dgm:pt>
    <dgm:pt modelId="{24A929B2-B2AD-4C7A-AC5F-2A75C9E88B9C}" type="parTrans" cxnId="{C54B9AFD-E527-4A50-BBBB-ADCDFB18F88D}">
      <dgm:prSet/>
      <dgm:spPr/>
      <dgm:t>
        <a:bodyPr/>
        <a:lstStyle/>
        <a:p>
          <a:endParaRPr lang="id-ID"/>
        </a:p>
      </dgm:t>
    </dgm:pt>
    <dgm:pt modelId="{8036D66F-4881-45DA-AD67-36BF9F332A31}" type="sibTrans" cxnId="{C54B9AFD-E527-4A50-BBBB-ADCDFB18F88D}">
      <dgm:prSet/>
      <dgm:spPr/>
      <dgm:t>
        <a:bodyPr/>
        <a:lstStyle/>
        <a:p>
          <a:endParaRPr lang="id-ID"/>
        </a:p>
      </dgm:t>
    </dgm:pt>
    <dgm:pt modelId="{1AA3A8D4-7978-4DA6-B010-366CC4F0525B}">
      <dgm:prSet/>
      <dgm:spPr/>
      <dgm:t>
        <a:bodyPr/>
        <a:lstStyle/>
        <a:p>
          <a:r>
            <a:rPr lang="id-ID" dirty="0" smtClean="0"/>
            <a:t>EVOLUSIONER (SOSIOBIOLOGIS)</a:t>
          </a:r>
        </a:p>
        <a:p>
          <a:r>
            <a:rPr lang="id-ID" dirty="0" smtClean="0"/>
            <a:t>- </a:t>
          </a:r>
          <a:r>
            <a:rPr lang="id-ID" i="1" dirty="0" smtClean="0"/>
            <a:t>Attachment theory</a:t>
          </a:r>
          <a:endParaRPr lang="id-ID" i="1" dirty="0"/>
        </a:p>
      </dgm:t>
    </dgm:pt>
    <dgm:pt modelId="{44B575A6-E827-4BF9-A768-3DB52CA49EAE}" type="parTrans" cxnId="{1EEA0A4A-8ECF-4DB8-B71D-84F3FD16071F}">
      <dgm:prSet/>
      <dgm:spPr/>
      <dgm:t>
        <a:bodyPr/>
        <a:lstStyle/>
        <a:p>
          <a:endParaRPr lang="id-ID"/>
        </a:p>
      </dgm:t>
    </dgm:pt>
    <dgm:pt modelId="{1A8E50F5-F952-4CA7-93CE-14B6F027DCA5}" type="sibTrans" cxnId="{1EEA0A4A-8ECF-4DB8-B71D-84F3FD16071F}">
      <dgm:prSet/>
      <dgm:spPr/>
      <dgm:t>
        <a:bodyPr/>
        <a:lstStyle/>
        <a:p>
          <a:endParaRPr lang="id-ID"/>
        </a:p>
      </dgm:t>
    </dgm:pt>
    <dgm:pt modelId="{F7326324-DA77-429E-BFFF-844BEA44E64A}">
      <dgm:prSet/>
      <dgm:spPr/>
      <dgm:t>
        <a:bodyPr/>
        <a:lstStyle/>
        <a:p>
          <a:r>
            <a:rPr lang="id-ID" dirty="0" smtClean="0"/>
            <a:t>KONTEKSTUAL</a:t>
          </a:r>
        </a:p>
        <a:p>
          <a:r>
            <a:rPr lang="id-ID" dirty="0" smtClean="0"/>
            <a:t>- Teori bioekologi (</a:t>
          </a:r>
          <a:r>
            <a:rPr lang="id-ID" i="1" dirty="0" smtClean="0"/>
            <a:t>ecological theory)</a:t>
          </a:r>
          <a:endParaRPr lang="id-ID" i="1" dirty="0"/>
        </a:p>
      </dgm:t>
    </dgm:pt>
    <dgm:pt modelId="{7AEF469E-AFBC-4D61-8BA9-20CCF994CEF1}" type="parTrans" cxnId="{41BAF68C-C38D-4293-82EC-283A6C9EBFE1}">
      <dgm:prSet/>
      <dgm:spPr/>
      <dgm:t>
        <a:bodyPr/>
        <a:lstStyle/>
        <a:p>
          <a:endParaRPr lang="id-ID"/>
        </a:p>
      </dgm:t>
    </dgm:pt>
    <dgm:pt modelId="{394ECBD5-5817-4793-9869-0163C68FD7AC}" type="sibTrans" cxnId="{41BAF68C-C38D-4293-82EC-283A6C9EBFE1}">
      <dgm:prSet/>
      <dgm:spPr/>
      <dgm:t>
        <a:bodyPr/>
        <a:lstStyle/>
        <a:p>
          <a:endParaRPr lang="id-ID"/>
        </a:p>
      </dgm:t>
    </dgm:pt>
    <dgm:pt modelId="{35A1B7C3-0EA0-4183-B652-7347EFF44817}" type="pres">
      <dgm:prSet presAssocID="{10C4849A-0F61-4130-B2E5-A7C307E1141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4755FF-26B9-44F4-ACBC-9AC0DCA65216}" type="pres">
      <dgm:prSet presAssocID="{F01EEE3E-17F2-4BB8-A99C-7BEE7454E0D1}" presName="centerShape" presStyleLbl="node0" presStyleIdx="0" presStyleCnt="1"/>
      <dgm:spPr/>
      <dgm:t>
        <a:bodyPr/>
        <a:lstStyle/>
        <a:p>
          <a:endParaRPr lang="id-ID"/>
        </a:p>
      </dgm:t>
    </dgm:pt>
    <dgm:pt modelId="{3F60B8E4-01A6-4BC0-83B4-BA8EB6D8CAE8}" type="pres">
      <dgm:prSet presAssocID="{EBF5B06C-6634-4514-9DC9-54EE56F24CAB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1F5D0F5F-E4AA-47EF-A3AB-5D90C0492002}" type="pres">
      <dgm:prSet presAssocID="{D4611FE0-5F7D-4C0D-AA02-EBBE88D9B50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250802-3DF2-40F8-8F5C-41B594D33BA0}" type="pres">
      <dgm:prSet presAssocID="{5E1288D9-85AF-476B-9260-E98BAEA319BF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DEB98D89-2F84-4C51-94E0-4A47D9E6304E}" type="pres">
      <dgm:prSet presAssocID="{8A4E9B3F-5DBE-4305-9953-4D629432AC9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9D166CC-0CCE-4387-83D4-110597BECFF3}" type="pres">
      <dgm:prSet presAssocID="{24A929B2-B2AD-4C7A-AC5F-2A75C9E88B9C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06EC7DEA-2512-4EB7-AD7B-83D52FE238DF}" type="pres">
      <dgm:prSet presAssocID="{D2C3089E-B4EE-4683-BAED-254135843A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BCA3CF3-A81E-42A1-B6CE-2F1C59866658}" type="pres">
      <dgm:prSet presAssocID="{44B575A6-E827-4BF9-A768-3DB52CA49EAE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CFA31C10-EB56-45EE-81A1-BEA3182D29BF}" type="pres">
      <dgm:prSet presAssocID="{1AA3A8D4-7978-4DA6-B010-366CC4F0525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1F41283-6CC9-44E0-93BC-3044F7ECA46E}" type="pres">
      <dgm:prSet presAssocID="{7AEF469E-AFBC-4D61-8BA9-20CCF994CEF1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7CD27AA5-6C99-4B7B-9AFF-1B1383693558}" type="pres">
      <dgm:prSet presAssocID="{F7326324-DA77-429E-BFFF-844BEA44E64A}" presName="node" presStyleLbl="node1" presStyleIdx="4" presStyleCnt="5" custRadScaleRad="9966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1BAF68C-C38D-4293-82EC-283A6C9EBFE1}" srcId="{F01EEE3E-17F2-4BB8-A99C-7BEE7454E0D1}" destId="{F7326324-DA77-429E-BFFF-844BEA44E64A}" srcOrd="4" destOrd="0" parTransId="{7AEF469E-AFBC-4D61-8BA9-20CCF994CEF1}" sibTransId="{394ECBD5-5817-4793-9869-0163C68FD7AC}"/>
    <dgm:cxn modelId="{C54B9AFD-E527-4A50-BBBB-ADCDFB18F88D}" srcId="{F01EEE3E-17F2-4BB8-A99C-7BEE7454E0D1}" destId="{D2C3089E-B4EE-4683-BAED-254135843AFA}" srcOrd="2" destOrd="0" parTransId="{24A929B2-B2AD-4C7A-AC5F-2A75C9E88B9C}" sibTransId="{8036D66F-4881-45DA-AD67-36BF9F332A31}"/>
    <dgm:cxn modelId="{2C70D927-F13E-442E-A3CB-8C8F9110B43C}" type="presOf" srcId="{D4611FE0-5F7D-4C0D-AA02-EBBE88D9B501}" destId="{1F5D0F5F-E4AA-47EF-A3AB-5D90C0492002}" srcOrd="0" destOrd="0" presId="urn:microsoft.com/office/officeart/2005/8/layout/radial4"/>
    <dgm:cxn modelId="{E32CD7E0-2951-4957-921A-069F52709BBC}" srcId="{10C4849A-0F61-4130-B2E5-A7C307E11419}" destId="{F01EEE3E-17F2-4BB8-A99C-7BEE7454E0D1}" srcOrd="0" destOrd="0" parTransId="{20A24D01-BD45-424C-8DF4-70CCB84501F6}" sibTransId="{3A7BA497-B8AF-4581-ACCC-A90362215EFE}"/>
    <dgm:cxn modelId="{427BB004-3BA4-4D54-B173-F76D433230C8}" type="presOf" srcId="{7AEF469E-AFBC-4D61-8BA9-20CCF994CEF1}" destId="{01F41283-6CC9-44E0-93BC-3044F7ECA46E}" srcOrd="0" destOrd="0" presId="urn:microsoft.com/office/officeart/2005/8/layout/radial4"/>
    <dgm:cxn modelId="{81005A37-A144-4153-B3CF-24C5E32809C9}" type="presOf" srcId="{D2C3089E-B4EE-4683-BAED-254135843AFA}" destId="{06EC7DEA-2512-4EB7-AD7B-83D52FE238DF}" srcOrd="0" destOrd="0" presId="urn:microsoft.com/office/officeart/2005/8/layout/radial4"/>
    <dgm:cxn modelId="{89947BF0-12D5-44FA-A33B-EDD7F56EB9DB}" srcId="{F01EEE3E-17F2-4BB8-A99C-7BEE7454E0D1}" destId="{8A4E9B3F-5DBE-4305-9953-4D629432AC9A}" srcOrd="1" destOrd="0" parTransId="{5E1288D9-85AF-476B-9260-E98BAEA319BF}" sibTransId="{AA846077-5C2A-42B1-B87B-4B6F2845D05E}"/>
    <dgm:cxn modelId="{2232AAA3-FD9B-4731-9BE4-5DE2945881C3}" srcId="{F01EEE3E-17F2-4BB8-A99C-7BEE7454E0D1}" destId="{D4611FE0-5F7D-4C0D-AA02-EBBE88D9B501}" srcOrd="0" destOrd="0" parTransId="{EBF5B06C-6634-4514-9DC9-54EE56F24CAB}" sibTransId="{3A88BFC9-A2D4-4ABB-9C8D-724737108052}"/>
    <dgm:cxn modelId="{4C12A0B1-71F4-4300-8BDA-CABCF7CA7D92}" type="presOf" srcId="{1AA3A8D4-7978-4DA6-B010-366CC4F0525B}" destId="{CFA31C10-EB56-45EE-81A1-BEA3182D29BF}" srcOrd="0" destOrd="0" presId="urn:microsoft.com/office/officeart/2005/8/layout/radial4"/>
    <dgm:cxn modelId="{E086C449-A3A9-4FE8-8519-02A2090115D9}" type="presOf" srcId="{F01EEE3E-17F2-4BB8-A99C-7BEE7454E0D1}" destId="{914755FF-26B9-44F4-ACBC-9AC0DCA65216}" srcOrd="0" destOrd="0" presId="urn:microsoft.com/office/officeart/2005/8/layout/radial4"/>
    <dgm:cxn modelId="{1EEA0A4A-8ECF-4DB8-B71D-84F3FD16071F}" srcId="{F01EEE3E-17F2-4BB8-A99C-7BEE7454E0D1}" destId="{1AA3A8D4-7978-4DA6-B010-366CC4F0525B}" srcOrd="3" destOrd="0" parTransId="{44B575A6-E827-4BF9-A768-3DB52CA49EAE}" sibTransId="{1A8E50F5-F952-4CA7-93CE-14B6F027DCA5}"/>
    <dgm:cxn modelId="{38FC7DBC-A2B9-40E3-87EE-00BC7C2C8F18}" type="presOf" srcId="{8A4E9B3F-5DBE-4305-9953-4D629432AC9A}" destId="{DEB98D89-2F84-4C51-94E0-4A47D9E6304E}" srcOrd="0" destOrd="0" presId="urn:microsoft.com/office/officeart/2005/8/layout/radial4"/>
    <dgm:cxn modelId="{62BCDB44-9636-4167-8181-99E4EA62C073}" type="presOf" srcId="{24A929B2-B2AD-4C7A-AC5F-2A75C9E88B9C}" destId="{69D166CC-0CCE-4387-83D4-110597BECFF3}" srcOrd="0" destOrd="0" presId="urn:microsoft.com/office/officeart/2005/8/layout/radial4"/>
    <dgm:cxn modelId="{A33483B8-815F-4C8B-A126-FC9A5BABB270}" type="presOf" srcId="{5E1288D9-85AF-476B-9260-E98BAEA319BF}" destId="{53250802-3DF2-40F8-8F5C-41B594D33BA0}" srcOrd="0" destOrd="0" presId="urn:microsoft.com/office/officeart/2005/8/layout/radial4"/>
    <dgm:cxn modelId="{B74738A6-3EE4-4ABF-8BF6-E397A33F37F7}" type="presOf" srcId="{F7326324-DA77-429E-BFFF-844BEA44E64A}" destId="{7CD27AA5-6C99-4B7B-9AFF-1B1383693558}" srcOrd="0" destOrd="0" presId="urn:microsoft.com/office/officeart/2005/8/layout/radial4"/>
    <dgm:cxn modelId="{DA24FA9F-D9AC-4E9B-8BDB-6B3C72E71292}" type="presOf" srcId="{44B575A6-E827-4BF9-A768-3DB52CA49EAE}" destId="{5BCA3CF3-A81E-42A1-B6CE-2F1C59866658}" srcOrd="0" destOrd="0" presId="urn:microsoft.com/office/officeart/2005/8/layout/radial4"/>
    <dgm:cxn modelId="{5C50A4DE-E3C2-4CC3-BA77-48911D35BF0C}" type="presOf" srcId="{10C4849A-0F61-4130-B2E5-A7C307E11419}" destId="{35A1B7C3-0EA0-4183-B652-7347EFF44817}" srcOrd="0" destOrd="0" presId="urn:microsoft.com/office/officeart/2005/8/layout/radial4"/>
    <dgm:cxn modelId="{F527B767-B1BD-4B8A-A6DD-A564DEDCCD40}" type="presOf" srcId="{EBF5B06C-6634-4514-9DC9-54EE56F24CAB}" destId="{3F60B8E4-01A6-4BC0-83B4-BA8EB6D8CAE8}" srcOrd="0" destOrd="0" presId="urn:microsoft.com/office/officeart/2005/8/layout/radial4"/>
    <dgm:cxn modelId="{92FF3BAF-BCDD-44E1-9D56-D5D18E85DEAF}" type="presParOf" srcId="{35A1B7C3-0EA0-4183-B652-7347EFF44817}" destId="{914755FF-26B9-44F4-ACBC-9AC0DCA65216}" srcOrd="0" destOrd="0" presId="urn:microsoft.com/office/officeart/2005/8/layout/radial4"/>
    <dgm:cxn modelId="{D1FD57DA-5C57-434B-82C7-F006893A64F0}" type="presParOf" srcId="{35A1B7C3-0EA0-4183-B652-7347EFF44817}" destId="{3F60B8E4-01A6-4BC0-83B4-BA8EB6D8CAE8}" srcOrd="1" destOrd="0" presId="urn:microsoft.com/office/officeart/2005/8/layout/radial4"/>
    <dgm:cxn modelId="{897FC744-347B-4414-ACEE-7E752712E193}" type="presParOf" srcId="{35A1B7C3-0EA0-4183-B652-7347EFF44817}" destId="{1F5D0F5F-E4AA-47EF-A3AB-5D90C0492002}" srcOrd="2" destOrd="0" presId="urn:microsoft.com/office/officeart/2005/8/layout/radial4"/>
    <dgm:cxn modelId="{2EA7B86D-967B-4176-9CDA-3D8D1E442CA2}" type="presParOf" srcId="{35A1B7C3-0EA0-4183-B652-7347EFF44817}" destId="{53250802-3DF2-40F8-8F5C-41B594D33BA0}" srcOrd="3" destOrd="0" presId="urn:microsoft.com/office/officeart/2005/8/layout/radial4"/>
    <dgm:cxn modelId="{B6E8AAED-E66E-45FE-95EA-D4B1A68722E4}" type="presParOf" srcId="{35A1B7C3-0EA0-4183-B652-7347EFF44817}" destId="{DEB98D89-2F84-4C51-94E0-4A47D9E6304E}" srcOrd="4" destOrd="0" presId="urn:microsoft.com/office/officeart/2005/8/layout/radial4"/>
    <dgm:cxn modelId="{30645BA6-3EE8-45DD-B245-1108EF242AE5}" type="presParOf" srcId="{35A1B7C3-0EA0-4183-B652-7347EFF44817}" destId="{69D166CC-0CCE-4387-83D4-110597BECFF3}" srcOrd="5" destOrd="0" presId="urn:microsoft.com/office/officeart/2005/8/layout/radial4"/>
    <dgm:cxn modelId="{E2CD64FA-B21A-478C-923F-24EA36AF6B70}" type="presParOf" srcId="{35A1B7C3-0EA0-4183-B652-7347EFF44817}" destId="{06EC7DEA-2512-4EB7-AD7B-83D52FE238DF}" srcOrd="6" destOrd="0" presId="urn:microsoft.com/office/officeart/2005/8/layout/radial4"/>
    <dgm:cxn modelId="{A42AA62C-927B-4267-BC72-92A18015C5CD}" type="presParOf" srcId="{35A1B7C3-0EA0-4183-B652-7347EFF44817}" destId="{5BCA3CF3-A81E-42A1-B6CE-2F1C59866658}" srcOrd="7" destOrd="0" presId="urn:microsoft.com/office/officeart/2005/8/layout/radial4"/>
    <dgm:cxn modelId="{A473BFD3-7310-4A5C-83C2-EA2126A349A3}" type="presParOf" srcId="{35A1B7C3-0EA0-4183-B652-7347EFF44817}" destId="{CFA31C10-EB56-45EE-81A1-BEA3182D29BF}" srcOrd="8" destOrd="0" presId="urn:microsoft.com/office/officeart/2005/8/layout/radial4"/>
    <dgm:cxn modelId="{99029397-9F3B-4296-9611-AEB0606E3600}" type="presParOf" srcId="{35A1B7C3-0EA0-4183-B652-7347EFF44817}" destId="{01F41283-6CC9-44E0-93BC-3044F7ECA46E}" srcOrd="9" destOrd="0" presId="urn:microsoft.com/office/officeart/2005/8/layout/radial4"/>
    <dgm:cxn modelId="{637AC98B-D100-4A55-A81C-1762ED886E24}" type="presParOf" srcId="{35A1B7C3-0EA0-4183-B652-7347EFF44817}" destId="{7CD27AA5-6C99-4B7B-9AFF-1B1383693558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00A0E-5F4C-4EA6-B4E7-7060F4035249}">
      <dsp:nvSpPr>
        <dsp:cNvPr id="0" name=""/>
        <dsp:cNvSpPr/>
      </dsp:nvSpPr>
      <dsp:spPr>
        <a:xfrm>
          <a:off x="368126" y="24"/>
          <a:ext cx="3127176" cy="1563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Pasif</a:t>
          </a:r>
          <a:endParaRPr lang="id-ID" sz="6500" kern="1200" dirty="0"/>
        </a:p>
      </dsp:txBody>
      <dsp:txXfrm>
        <a:off x="413922" y="45820"/>
        <a:ext cx="3035584" cy="1471996"/>
      </dsp:txXfrm>
    </dsp:sp>
    <dsp:sp modelId="{B19CD98C-D876-4827-A14B-6B047AF13F22}">
      <dsp:nvSpPr>
        <dsp:cNvPr id="0" name=""/>
        <dsp:cNvSpPr/>
      </dsp:nvSpPr>
      <dsp:spPr>
        <a:xfrm>
          <a:off x="680844" y="1563612"/>
          <a:ext cx="312717" cy="1172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2691"/>
              </a:lnTo>
              <a:lnTo>
                <a:pt x="312717" y="117269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7C838-80FB-409A-ABB1-431EBAE640BF}">
      <dsp:nvSpPr>
        <dsp:cNvPr id="0" name=""/>
        <dsp:cNvSpPr/>
      </dsp:nvSpPr>
      <dsp:spPr>
        <a:xfrm>
          <a:off x="993561" y="1954509"/>
          <a:ext cx="2501741" cy="1563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Model perkemb. Mekanistik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(John Locke)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!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Mns spt ‘kertas kosong’ dmn masy / lingk menulisnya</a:t>
          </a:r>
        </a:p>
      </dsp:txBody>
      <dsp:txXfrm>
        <a:off x="1039357" y="2000305"/>
        <a:ext cx="2410149" cy="1471996"/>
      </dsp:txXfrm>
    </dsp:sp>
    <dsp:sp modelId="{445CAF03-715C-4DE1-8E7E-243C6A493352}">
      <dsp:nvSpPr>
        <dsp:cNvPr id="0" name=""/>
        <dsp:cNvSpPr/>
      </dsp:nvSpPr>
      <dsp:spPr>
        <a:xfrm>
          <a:off x="680844" y="1563612"/>
          <a:ext cx="331005" cy="3127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7176"/>
              </a:lnTo>
              <a:lnTo>
                <a:pt x="331005" y="31271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81601-BF55-4995-9499-FBDE9AA898AB}">
      <dsp:nvSpPr>
        <dsp:cNvPr id="0" name=""/>
        <dsp:cNvSpPr/>
      </dsp:nvSpPr>
      <dsp:spPr>
        <a:xfrm>
          <a:off x="1011849" y="3908995"/>
          <a:ext cx="2501741" cy="1563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rgbClr val="C00000"/>
              </a:solidFill>
            </a:rPr>
            <a:t>BERKESINAMBUNGAN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 (kuantitatif)</a:t>
          </a:r>
          <a:endParaRPr lang="id-ID" sz="1500" kern="1200" dirty="0"/>
        </a:p>
      </dsp:txBody>
      <dsp:txXfrm>
        <a:off x="1057645" y="3954791"/>
        <a:ext cx="2410149" cy="1471996"/>
      </dsp:txXfrm>
    </dsp:sp>
    <dsp:sp modelId="{4429E848-2674-4B12-B45B-0FC0C0BDEF57}">
      <dsp:nvSpPr>
        <dsp:cNvPr id="0" name=""/>
        <dsp:cNvSpPr/>
      </dsp:nvSpPr>
      <dsp:spPr>
        <a:xfrm>
          <a:off x="4277097" y="24"/>
          <a:ext cx="3127176" cy="1563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Aktif</a:t>
          </a:r>
          <a:endParaRPr lang="id-ID" sz="6500" kern="1200" dirty="0"/>
        </a:p>
      </dsp:txBody>
      <dsp:txXfrm>
        <a:off x="4322893" y="45820"/>
        <a:ext cx="3035584" cy="1471996"/>
      </dsp:txXfrm>
    </dsp:sp>
    <dsp:sp modelId="{4B3FD5EA-AB80-43BB-8F41-8FFFE3AD38E7}">
      <dsp:nvSpPr>
        <dsp:cNvPr id="0" name=""/>
        <dsp:cNvSpPr/>
      </dsp:nvSpPr>
      <dsp:spPr>
        <a:xfrm>
          <a:off x="4589814" y="1563612"/>
          <a:ext cx="312717" cy="1172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2691"/>
              </a:lnTo>
              <a:lnTo>
                <a:pt x="312717" y="117269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5C4FC-7AA5-4F44-9A17-7FE4399D26DD}">
      <dsp:nvSpPr>
        <dsp:cNvPr id="0" name=""/>
        <dsp:cNvSpPr/>
      </dsp:nvSpPr>
      <dsp:spPr>
        <a:xfrm>
          <a:off x="4902532" y="1954509"/>
          <a:ext cx="2501741" cy="1563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Model perkemb. Organismik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(JJ .Rousseau)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!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Mns spt ‘mesin yg bereaksi thd lingk / masy.</a:t>
          </a:r>
          <a:endParaRPr lang="id-ID" sz="1500" kern="1200" dirty="0"/>
        </a:p>
      </dsp:txBody>
      <dsp:txXfrm>
        <a:off x="4948328" y="2000305"/>
        <a:ext cx="2410149" cy="1471996"/>
      </dsp:txXfrm>
    </dsp:sp>
    <dsp:sp modelId="{CF524A25-96FF-4455-AAC4-061F8506D335}">
      <dsp:nvSpPr>
        <dsp:cNvPr id="0" name=""/>
        <dsp:cNvSpPr/>
      </dsp:nvSpPr>
      <dsp:spPr>
        <a:xfrm>
          <a:off x="4589814" y="1563612"/>
          <a:ext cx="312717" cy="3127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7176"/>
              </a:lnTo>
              <a:lnTo>
                <a:pt x="312717" y="31271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51D9A-033A-4A36-9068-98EBEC082EC4}">
      <dsp:nvSpPr>
        <dsp:cNvPr id="0" name=""/>
        <dsp:cNvSpPr/>
      </dsp:nvSpPr>
      <dsp:spPr>
        <a:xfrm>
          <a:off x="4902532" y="3908995"/>
          <a:ext cx="2501741" cy="1563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rgbClr val="C00000"/>
              </a:solidFill>
            </a:rPr>
            <a:t>TAHAPAN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(kualitatif)</a:t>
          </a:r>
          <a:endParaRPr lang="id-ID" sz="1500" kern="1200" dirty="0"/>
        </a:p>
      </dsp:txBody>
      <dsp:txXfrm>
        <a:off x="4948328" y="3954791"/>
        <a:ext cx="2410149" cy="1471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755FF-26B9-44F4-ACBC-9AC0DCA65216}">
      <dsp:nvSpPr>
        <dsp:cNvPr id="0" name=""/>
        <dsp:cNvSpPr/>
      </dsp:nvSpPr>
      <dsp:spPr>
        <a:xfrm>
          <a:off x="2886110" y="2711435"/>
          <a:ext cx="2000178" cy="2000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Perkemb Mns</a:t>
          </a:r>
          <a:endParaRPr lang="id-ID" sz="2900" kern="1200" dirty="0"/>
        </a:p>
      </dsp:txBody>
      <dsp:txXfrm>
        <a:off x="3179029" y="3004354"/>
        <a:ext cx="1414340" cy="1414340"/>
      </dsp:txXfrm>
    </dsp:sp>
    <dsp:sp modelId="{3F60B8E4-01A6-4BC0-83B4-BA8EB6D8CAE8}">
      <dsp:nvSpPr>
        <dsp:cNvPr id="0" name=""/>
        <dsp:cNvSpPr/>
      </dsp:nvSpPr>
      <dsp:spPr>
        <a:xfrm rot="10800000">
          <a:off x="950679" y="3426498"/>
          <a:ext cx="1828982" cy="5700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D0F5F-E4AA-47EF-A3AB-5D90C0492002}">
      <dsp:nvSpPr>
        <dsp:cNvPr id="0" name=""/>
        <dsp:cNvSpPr/>
      </dsp:nvSpPr>
      <dsp:spPr>
        <a:xfrm>
          <a:off x="595" y="2951456"/>
          <a:ext cx="1900169" cy="1520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PSIKOANALISIS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- Teori psikoseksual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- Teori psikososial</a:t>
          </a:r>
          <a:endParaRPr lang="id-ID" sz="1400" kern="1200" dirty="0"/>
        </a:p>
      </dsp:txBody>
      <dsp:txXfrm>
        <a:off x="45118" y="2995979"/>
        <a:ext cx="1811123" cy="1431089"/>
      </dsp:txXfrm>
    </dsp:sp>
    <dsp:sp modelId="{53250802-3DF2-40F8-8F5C-41B594D33BA0}">
      <dsp:nvSpPr>
        <dsp:cNvPr id="0" name=""/>
        <dsp:cNvSpPr/>
      </dsp:nvSpPr>
      <dsp:spPr>
        <a:xfrm rot="13500000">
          <a:off x="1542625" y="1997415"/>
          <a:ext cx="1828982" cy="5700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98D89-2F84-4C51-94E0-4A47D9E6304E}">
      <dsp:nvSpPr>
        <dsp:cNvPr id="0" name=""/>
        <dsp:cNvSpPr/>
      </dsp:nvSpPr>
      <dsp:spPr>
        <a:xfrm>
          <a:off x="860388" y="875730"/>
          <a:ext cx="1900169" cy="1520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BELAJAR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- Teori behavioristik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-</a:t>
          </a:r>
          <a:r>
            <a:rPr lang="id-ID" sz="1400" i="1" kern="1200" dirty="0" smtClean="0"/>
            <a:t> Social learning theory</a:t>
          </a:r>
          <a:endParaRPr lang="id-ID" sz="1400" i="1" kern="1200" dirty="0"/>
        </a:p>
      </dsp:txBody>
      <dsp:txXfrm>
        <a:off x="904911" y="920253"/>
        <a:ext cx="1811123" cy="1431089"/>
      </dsp:txXfrm>
    </dsp:sp>
    <dsp:sp modelId="{69D166CC-0CCE-4387-83D4-110597BECFF3}">
      <dsp:nvSpPr>
        <dsp:cNvPr id="0" name=""/>
        <dsp:cNvSpPr/>
      </dsp:nvSpPr>
      <dsp:spPr>
        <a:xfrm rot="16200000">
          <a:off x="2971708" y="1405469"/>
          <a:ext cx="1828982" cy="5700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C7DEA-2512-4EB7-AD7B-83D52FE238DF}">
      <dsp:nvSpPr>
        <dsp:cNvPr id="0" name=""/>
        <dsp:cNvSpPr/>
      </dsp:nvSpPr>
      <dsp:spPr>
        <a:xfrm>
          <a:off x="2936115" y="15936"/>
          <a:ext cx="1900169" cy="1520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KOGNITIF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- Teori tahapan kognitif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- Teori sosial budaya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- Teori pemrosesan informasi</a:t>
          </a:r>
          <a:endParaRPr lang="id-ID" sz="1400" kern="1200" dirty="0"/>
        </a:p>
      </dsp:txBody>
      <dsp:txXfrm>
        <a:off x="2980638" y="60459"/>
        <a:ext cx="1811123" cy="1431089"/>
      </dsp:txXfrm>
    </dsp:sp>
    <dsp:sp modelId="{5BCA3CF3-A81E-42A1-B6CE-2F1C59866658}">
      <dsp:nvSpPr>
        <dsp:cNvPr id="0" name=""/>
        <dsp:cNvSpPr/>
      </dsp:nvSpPr>
      <dsp:spPr>
        <a:xfrm rot="18900000">
          <a:off x="4400792" y="1997415"/>
          <a:ext cx="1828982" cy="5700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31C10-EB56-45EE-81A1-BEA3182D29BF}">
      <dsp:nvSpPr>
        <dsp:cNvPr id="0" name=""/>
        <dsp:cNvSpPr/>
      </dsp:nvSpPr>
      <dsp:spPr>
        <a:xfrm>
          <a:off x="5011841" y="875730"/>
          <a:ext cx="1900169" cy="1520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EVOLUSIONER (SOSIOBIOLOGIS)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- </a:t>
          </a:r>
          <a:r>
            <a:rPr lang="id-ID" sz="1400" i="1" kern="1200" dirty="0" smtClean="0"/>
            <a:t>Attachment theory</a:t>
          </a:r>
          <a:endParaRPr lang="id-ID" sz="1400" i="1" kern="1200" dirty="0"/>
        </a:p>
      </dsp:txBody>
      <dsp:txXfrm>
        <a:off x="5056364" y="920253"/>
        <a:ext cx="1811123" cy="1431089"/>
      </dsp:txXfrm>
    </dsp:sp>
    <dsp:sp modelId="{01F41283-6CC9-44E0-93BC-3044F7ECA46E}">
      <dsp:nvSpPr>
        <dsp:cNvPr id="0" name=""/>
        <dsp:cNvSpPr/>
      </dsp:nvSpPr>
      <dsp:spPr>
        <a:xfrm>
          <a:off x="4992201" y="3426498"/>
          <a:ext cx="1819772" cy="5700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27AA5-6C99-4B7B-9AFF-1B1383693558}">
      <dsp:nvSpPr>
        <dsp:cNvPr id="0" name=""/>
        <dsp:cNvSpPr/>
      </dsp:nvSpPr>
      <dsp:spPr>
        <a:xfrm>
          <a:off x="5861889" y="2951456"/>
          <a:ext cx="1900169" cy="1520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KONTEKSTUAL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- Teori bioekologi (</a:t>
          </a:r>
          <a:r>
            <a:rPr lang="id-ID" sz="1400" i="1" kern="1200" dirty="0" smtClean="0"/>
            <a:t>ecological theory)</a:t>
          </a:r>
          <a:endParaRPr lang="id-ID" sz="1400" i="1" kern="1200" dirty="0"/>
        </a:p>
      </dsp:txBody>
      <dsp:txXfrm>
        <a:off x="5906412" y="2995979"/>
        <a:ext cx="1811123" cy="1431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0C6BC-5D9F-4CB1-80F0-9111E0DD24E9}" type="datetimeFigureOut">
              <a:rPr lang="id-ID" smtClean="0"/>
              <a:t>21/02/2015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E51B0-7E21-4FF7-BFA4-275B7C15BA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252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E51B0-7E21-4FF7-BFA4-275B7C15BA77}" type="slidenum">
              <a:rPr lang="id-ID" smtClean="0"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6A6C8-FA8B-453B-9F95-27CFC6D6F50F}" type="datetime1">
              <a:rPr lang="id-ID" smtClean="0"/>
              <a:t>21/02/2015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wien/perk1_genap12-13</a:t>
            </a:r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4E059-23FA-4029-8B57-289BEAE44FA0}" type="slidenum">
              <a:rPr lang="id-ID" smtClean="0"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20961-EFBD-4B7D-8AD4-EB3DAEC05454}" type="datetime1">
              <a:rPr lang="id-ID" smtClean="0"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wien/perk1_genap12-13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4E059-23FA-4029-8B57-289BEAE44F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4D3FE-90C0-4E90-8AA0-AF43E624FB67}" type="datetime1">
              <a:rPr lang="id-ID" smtClean="0"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wien/perk1_genap12-13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4E059-23FA-4029-8B57-289BEAE44F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DC74D-ED2B-4368-91C8-9ACB6120CCC1}" type="datetime1">
              <a:rPr lang="id-ID" smtClean="0"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wien/perk1_genap12-13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4E059-23FA-4029-8B57-289BEAE44F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BF6C8-08DA-47BA-A197-ECA85DD2A2D0}" type="datetime1">
              <a:rPr lang="id-ID" smtClean="0"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wien/perk1_genap12-13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4E059-23FA-4029-8B57-289BEAE44FA0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BF6E4-9689-40B3-B60A-DEC53EEC519D}" type="datetime1">
              <a:rPr lang="id-ID" smtClean="0"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wien/perk1_genap12-13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4E059-23FA-4029-8B57-289BEAE44F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16F1C-A75F-4A51-949A-BA35E1883A76}" type="datetime1">
              <a:rPr lang="id-ID" smtClean="0"/>
              <a:t>21/02/2015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wien/perk1_genap12-13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4E059-23FA-4029-8B57-289BEAE44FA0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410DB-9A57-43BB-ACBC-C569C359E63D}" type="datetime1">
              <a:rPr lang="id-ID" smtClean="0"/>
              <a:t>21/02/2015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wien/perk1_genap12-13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4E059-23FA-4029-8B57-289BEAE44F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36A4B-E0B9-4DE6-BDBD-D8A1A8B3A3AF}" type="datetime1">
              <a:rPr lang="id-ID" smtClean="0"/>
              <a:t>21/02/2015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wien/perk1_genap12-13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4E059-23FA-4029-8B57-289BEAE44F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9509A-D538-46B3-B6D6-3CC35E382527}" type="datetime1">
              <a:rPr lang="id-ID" smtClean="0"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wien/perk1_genap12-13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4E059-23FA-4029-8B57-289BEAE44F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BA182CB-44A4-4421-AC89-194373403812}" type="datetime1">
              <a:rPr lang="id-ID" smtClean="0"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id-ID" smtClean="0"/>
              <a:t>wien/perk1_genap12-13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5A4E059-23FA-4029-8B57-289BEAE44F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9E764B-1D34-45E1-815D-71A063A08787}" type="datetime1">
              <a:rPr lang="id-ID" smtClean="0"/>
              <a:t>21/02/2015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id-ID" smtClean="0"/>
              <a:t>wien/perk1_genap12-13</a:t>
            </a: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5A4E059-23FA-4029-8B57-289BEAE44FA0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772400" cy="1975104"/>
          </a:xfrm>
        </p:spPr>
        <p:txBody>
          <a:bodyPr/>
          <a:lstStyle/>
          <a:p>
            <a:r>
              <a:rPr lang="id-ID" dirty="0" smtClean="0"/>
              <a:t>TEORI DAN RISET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Perkembangan Manusia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3568" y="1556791"/>
          <a:ext cx="8136903" cy="4839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160240"/>
                <a:gridCol w="1856623"/>
                <a:gridCol w="2391848"/>
              </a:tblGrid>
              <a:tr h="617647">
                <a:tc>
                  <a:txBody>
                    <a:bodyPr/>
                    <a:lstStyle/>
                    <a:p>
                      <a:r>
                        <a:rPr lang="id-ID" dirty="0" smtClean="0"/>
                        <a:t>Sudut  Pandang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Penting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Orientasi</a:t>
                      </a:r>
                      <a:r>
                        <a:rPr lang="id-ID" baseline="0" dirty="0" smtClean="0"/>
                        <a:t> </a:t>
                      </a:r>
                    </a:p>
                    <a:p>
                      <a:r>
                        <a:rPr lang="id-ID" baseline="0" dirty="0" smtClean="0"/>
                        <a:t>Tahapan?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Mns yg aktif atau pasif?</a:t>
                      </a:r>
                      <a:endParaRPr lang="id-ID" dirty="0"/>
                    </a:p>
                  </a:txBody>
                  <a:tcPr/>
                </a:tc>
              </a:tr>
              <a:tr h="2370178">
                <a:tc>
                  <a:txBody>
                    <a:bodyPr/>
                    <a:lstStyle/>
                    <a:p>
                      <a:r>
                        <a:rPr lang="id-ID" dirty="0" smtClean="0"/>
                        <a:t>Kognitif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tahapan kognitif (Piaget)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sosial budaya (Vygotsky)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pemrosesan</a:t>
                      </a:r>
                      <a:r>
                        <a:rPr lang="id-ID" baseline="0" dirty="0" smtClean="0"/>
                        <a:t> informasi.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Ya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Tidak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Tidak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Aktif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Aktif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Akti &amp; pasif</a:t>
                      </a:r>
                      <a:endParaRPr lang="id-ID" dirty="0"/>
                    </a:p>
                  </a:txBody>
                  <a:tcPr/>
                </a:tc>
              </a:tr>
              <a:tr h="882352">
                <a:tc>
                  <a:txBody>
                    <a:bodyPr/>
                    <a:lstStyle/>
                    <a:p>
                      <a:r>
                        <a:rPr lang="id-ID" dirty="0" smtClean="0"/>
                        <a:t>Evolusioner (sosiobiologis)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kelekatan (attachment)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Aktif &amp; pasif (bervariasi, bergantung pd ahli</a:t>
                      </a:r>
                      <a:r>
                        <a:rPr lang="id-ID" baseline="0" dirty="0" smtClean="0"/>
                        <a:t> teorinya)</a:t>
                      </a:r>
                      <a:endParaRPr lang="id-ID" dirty="0"/>
                    </a:p>
                  </a:txBody>
                  <a:tcPr/>
                </a:tc>
              </a:tr>
              <a:tr h="882352"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Kontekstual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bioekologi</a:t>
                      </a:r>
                      <a:r>
                        <a:rPr lang="id-ID" baseline="0" dirty="0" smtClean="0"/>
                        <a:t> (Bronfrenbrenner)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Tidak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Aktif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914400"/>
          </a:xfrm>
        </p:spPr>
        <p:txBody>
          <a:bodyPr/>
          <a:lstStyle/>
          <a:p>
            <a:r>
              <a:rPr lang="id-ID" sz="3200" dirty="0" smtClean="0"/>
              <a:t>Orientasi tahapan? Aktif tau pasif?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27584" y="1639291"/>
          <a:ext cx="7772400" cy="411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592288"/>
                <a:gridCol w="3235896"/>
              </a:tblGrid>
              <a:tr h="509970">
                <a:tc>
                  <a:txBody>
                    <a:bodyPr/>
                    <a:lstStyle/>
                    <a:p>
                      <a:r>
                        <a:rPr lang="id-ID" dirty="0" smtClean="0"/>
                        <a:t>Sudut  Pandang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Penting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Teknik/metode</a:t>
                      </a:r>
                      <a:endParaRPr lang="id-ID" dirty="0"/>
                    </a:p>
                  </a:txBody>
                  <a:tcPr/>
                </a:tc>
              </a:tr>
              <a:tr h="1639779">
                <a:tc>
                  <a:txBody>
                    <a:bodyPr/>
                    <a:lstStyle/>
                    <a:p>
                      <a:r>
                        <a:rPr lang="id-ID" dirty="0" smtClean="0"/>
                        <a:t>Psikoanalisis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Psikoseksual (Freud)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Psikososial (Erikson)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Pengamatan klinis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Pengamatan klinis</a:t>
                      </a:r>
                      <a:endParaRPr lang="id-ID" dirty="0"/>
                    </a:p>
                  </a:txBody>
                  <a:tcPr/>
                </a:tc>
              </a:tr>
              <a:tr h="1968640">
                <a:tc>
                  <a:txBody>
                    <a:bodyPr/>
                    <a:lstStyle/>
                    <a:p>
                      <a:r>
                        <a:rPr lang="id-ID" dirty="0" smtClean="0"/>
                        <a:t>Belajar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Behavioristik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Belajar sosial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Prosedur ilmiah yg ketat (eksperimen)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Prosedur ilmiah yg ketat (eksperimen)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914400"/>
          </a:xfrm>
        </p:spPr>
        <p:txBody>
          <a:bodyPr/>
          <a:lstStyle/>
          <a:p>
            <a:r>
              <a:rPr lang="id-ID" sz="3600" dirty="0" smtClean="0"/>
              <a:t>Teknik/metode riset masing-masing perspektif teoretis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3568" y="1556791"/>
          <a:ext cx="8136904" cy="4873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395"/>
                <a:gridCol w="2713859"/>
                <a:gridCol w="3387650"/>
              </a:tblGrid>
              <a:tr h="377019">
                <a:tc>
                  <a:txBody>
                    <a:bodyPr/>
                    <a:lstStyle/>
                    <a:p>
                      <a:r>
                        <a:rPr lang="id-ID" dirty="0" smtClean="0"/>
                        <a:t>Sudut  Pandang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Penting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Teknik/metode</a:t>
                      </a:r>
                      <a:endParaRPr lang="id-ID" dirty="0"/>
                    </a:p>
                  </a:txBody>
                  <a:tcPr/>
                </a:tc>
              </a:tr>
              <a:tr h="2921900">
                <a:tc>
                  <a:txBody>
                    <a:bodyPr/>
                    <a:lstStyle/>
                    <a:p>
                      <a:r>
                        <a:rPr lang="id-ID" dirty="0" smtClean="0"/>
                        <a:t>Kognitif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tahapan kognitif (Piaget)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sosial budaya (Vygotsky)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pemrosesan</a:t>
                      </a:r>
                      <a:r>
                        <a:rPr lang="id-ID" baseline="0" dirty="0" smtClean="0"/>
                        <a:t> informasi.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Wawancara yg fleksibel; </a:t>
                      </a:r>
                      <a:r>
                        <a:rPr lang="id-ID" baseline="0" dirty="0" smtClean="0"/>
                        <a:t> pengamatan yg cermat.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Penelitian lintas budaya; pengamatan interaksi anak dg lebih banyak orang yg mahir.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Penelitian laboratorium; pengawasan respon-respon fisiologis dg teknologi.</a:t>
                      </a:r>
                      <a:endParaRPr lang="id-ID" dirty="0"/>
                    </a:p>
                  </a:txBody>
                  <a:tcPr/>
                </a:tc>
              </a:tr>
              <a:tr h="659784">
                <a:tc>
                  <a:txBody>
                    <a:bodyPr/>
                    <a:lstStyle/>
                    <a:p>
                      <a:r>
                        <a:rPr lang="id-ID" dirty="0" smtClean="0"/>
                        <a:t>Evolusioner (sosiobiologis)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kelekatan (attachment)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Pengamatan alamiah dan laboratorium</a:t>
                      </a:r>
                      <a:endParaRPr lang="id-ID" dirty="0"/>
                    </a:p>
                  </a:txBody>
                  <a:tcPr/>
                </a:tc>
              </a:tr>
              <a:tr h="863762"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Kontekstual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bioekologi</a:t>
                      </a:r>
                      <a:r>
                        <a:rPr lang="id-ID" baseline="0" dirty="0" smtClean="0"/>
                        <a:t> (Bronfrenbrenner)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Pengamatan dan analisis ilmiah.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914400"/>
          </a:xfrm>
        </p:spPr>
        <p:txBody>
          <a:bodyPr/>
          <a:lstStyle/>
          <a:p>
            <a:r>
              <a:rPr lang="id-ID" sz="3200" dirty="0" smtClean="0"/>
              <a:t>Teknik/metode riset masing-masing perspektif teoretis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27584" y="1902899"/>
          <a:ext cx="7772400" cy="411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592288"/>
                <a:gridCol w="3235896"/>
              </a:tblGrid>
              <a:tr h="509970">
                <a:tc>
                  <a:txBody>
                    <a:bodyPr/>
                    <a:lstStyle/>
                    <a:p>
                      <a:r>
                        <a:rPr lang="id-ID" dirty="0" smtClean="0"/>
                        <a:t>Sudut  Pandang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Penting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Penekanan</a:t>
                      </a:r>
                      <a:r>
                        <a:rPr lang="id-ID" baseline="0" dirty="0" smtClean="0"/>
                        <a:t> Penyebab</a:t>
                      </a:r>
                      <a:endParaRPr lang="id-ID" dirty="0"/>
                    </a:p>
                  </a:txBody>
                  <a:tcPr/>
                </a:tc>
              </a:tr>
              <a:tr h="1639779">
                <a:tc>
                  <a:txBody>
                    <a:bodyPr/>
                    <a:lstStyle/>
                    <a:p>
                      <a:r>
                        <a:rPr lang="id-ID" dirty="0" smtClean="0"/>
                        <a:t>Psikoanalisis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Psikoseksual (Freud)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Psikososial (Erikson)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Faktor-faktor bawaan dimodifikasi</a:t>
                      </a:r>
                      <a:r>
                        <a:rPr lang="id-ID" baseline="0" dirty="0" smtClean="0"/>
                        <a:t> oleh pengalaman.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Interaksi antara faktor-faktor bawaan dan pengalaman.</a:t>
                      </a:r>
                      <a:endParaRPr lang="id-ID" dirty="0"/>
                    </a:p>
                  </a:txBody>
                  <a:tcPr/>
                </a:tc>
              </a:tr>
              <a:tr h="1968640">
                <a:tc>
                  <a:txBody>
                    <a:bodyPr/>
                    <a:lstStyle/>
                    <a:p>
                      <a:r>
                        <a:rPr lang="id-ID" dirty="0" smtClean="0"/>
                        <a:t>Belajar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Behavioristik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Belajar sosial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Pengalaman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Pengalaman dimodifikasi oleh faktor-faktor bawaan.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426368"/>
            <a:ext cx="7772400" cy="914400"/>
          </a:xfrm>
        </p:spPr>
        <p:txBody>
          <a:bodyPr/>
          <a:lstStyle/>
          <a:p>
            <a:r>
              <a:rPr lang="id-ID" sz="3200" dirty="0" smtClean="0"/>
              <a:t>Penyebab perkembangan menurut masing-masing perspektif teoretis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3568" y="1556791"/>
          <a:ext cx="8136904" cy="468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395"/>
                <a:gridCol w="2713859"/>
                <a:gridCol w="3387650"/>
              </a:tblGrid>
              <a:tr h="391142">
                <a:tc>
                  <a:txBody>
                    <a:bodyPr/>
                    <a:lstStyle/>
                    <a:p>
                      <a:r>
                        <a:rPr lang="id-ID" dirty="0" smtClean="0"/>
                        <a:t>Sudut  Pandang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Penting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Penekanan Penyebab</a:t>
                      </a:r>
                      <a:endParaRPr lang="id-ID" dirty="0"/>
                    </a:p>
                  </a:txBody>
                  <a:tcPr/>
                </a:tc>
              </a:tr>
              <a:tr h="2656228">
                <a:tc>
                  <a:txBody>
                    <a:bodyPr/>
                    <a:lstStyle/>
                    <a:p>
                      <a:r>
                        <a:rPr lang="id-ID" dirty="0" smtClean="0"/>
                        <a:t>Kognitif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tahapan kognitif (Piaget)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sosial budaya (Vygotsky)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pemrosesan</a:t>
                      </a:r>
                      <a:r>
                        <a:rPr lang="id-ID" baseline="0" dirty="0" smtClean="0"/>
                        <a:t> informasi.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Interaksi</a:t>
                      </a:r>
                      <a:r>
                        <a:rPr lang="id-ID" baseline="0" dirty="0" smtClean="0"/>
                        <a:t> antara faktor-faktor bawaan dan pengalaman.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Pengalaman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Interaksi antara faktor-faktor bawaan dan pengalaman.</a:t>
                      </a:r>
                    </a:p>
                    <a:p>
                      <a:endParaRPr lang="id-ID" dirty="0"/>
                    </a:p>
                  </a:txBody>
                  <a:tcPr/>
                </a:tc>
              </a:tr>
              <a:tr h="684499">
                <a:tc>
                  <a:txBody>
                    <a:bodyPr/>
                    <a:lstStyle/>
                    <a:p>
                      <a:r>
                        <a:rPr lang="id-ID" dirty="0" smtClean="0"/>
                        <a:t>Evolusioner (sosiobiologis)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kelekatan (attachment)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Interaksi antara faktor-faktor bawaan dan pengalaman.</a:t>
                      </a:r>
                      <a:endParaRPr lang="id-ID" dirty="0"/>
                    </a:p>
                  </a:txBody>
                  <a:tcPr/>
                </a:tc>
              </a:tr>
              <a:tr h="948653"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Kontekstual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bioekologi</a:t>
                      </a:r>
                      <a:r>
                        <a:rPr lang="id-ID" baseline="0" dirty="0" smtClean="0"/>
                        <a:t> (Bronfrenbrenner)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Interaksi antara faktor-faktor bawaan dan pengalaman.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914400"/>
          </a:xfrm>
        </p:spPr>
        <p:txBody>
          <a:bodyPr/>
          <a:lstStyle/>
          <a:p>
            <a:r>
              <a:rPr lang="id-ID" sz="3200" dirty="0" smtClean="0"/>
              <a:t>Penyebab perkembangan menurut masing-masing perspektif teoretis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11560" y="1556793"/>
          <a:ext cx="8208913" cy="4922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807"/>
                <a:gridCol w="2469764"/>
                <a:gridCol w="1876327"/>
                <a:gridCol w="2413015"/>
              </a:tblGrid>
              <a:tr h="1024801">
                <a:tc>
                  <a:txBody>
                    <a:bodyPr/>
                    <a:lstStyle/>
                    <a:p>
                      <a:r>
                        <a:rPr lang="id-ID" dirty="0" smtClean="0"/>
                        <a:t>Tahapan Psikoseksual (Freud)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Tahapan Psikososial </a:t>
                      </a:r>
                    </a:p>
                    <a:p>
                      <a:r>
                        <a:rPr lang="id-ID" dirty="0" smtClean="0"/>
                        <a:t>(Erik Erikson)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Tahapan Kognitif</a:t>
                      </a:r>
                    </a:p>
                    <a:p>
                      <a:r>
                        <a:rPr lang="id-ID" dirty="0" smtClean="0"/>
                        <a:t>(Jean Piaget)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Tahapan Penalaran Moral</a:t>
                      </a:r>
                      <a:r>
                        <a:rPr lang="id-ID" baseline="0" dirty="0" smtClean="0"/>
                        <a:t> </a:t>
                      </a:r>
                    </a:p>
                    <a:p>
                      <a:r>
                        <a:rPr lang="id-ID" baseline="0" dirty="0" smtClean="0"/>
                        <a:t>(Kohlberg)</a:t>
                      </a:r>
                      <a:endParaRPr lang="id-ID" dirty="0"/>
                    </a:p>
                  </a:txBody>
                  <a:tcPr/>
                </a:tc>
              </a:tr>
              <a:tr h="2939418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id-ID" dirty="0" smtClean="0"/>
                        <a:t>1. Oral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baseline="0" dirty="0" smtClean="0"/>
                        <a:t>2. Anal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baseline="0" dirty="0" smtClean="0"/>
                        <a:t>3. Phallic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baseline="0" dirty="0" smtClean="0"/>
                        <a:t>4. Latency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baseline="0" dirty="0" smtClean="0"/>
                        <a:t>5. Genital</a:t>
                      </a:r>
                    </a:p>
                    <a:p>
                      <a:pPr>
                        <a:buFontTx/>
                        <a:buNone/>
                      </a:pPr>
                      <a:endParaRPr lang="id-ID" baseline="0" dirty="0" smtClean="0"/>
                    </a:p>
                    <a:p>
                      <a:pPr>
                        <a:buFontTx/>
                        <a:buNone/>
                      </a:pPr>
                      <a:endParaRPr lang="id-ID" baseline="0" dirty="0" smtClean="0"/>
                    </a:p>
                    <a:p>
                      <a:pPr>
                        <a:buFontTx/>
                        <a:buNone/>
                      </a:pPr>
                      <a:endParaRPr lang="id-ID" baseline="0" dirty="0" smtClean="0"/>
                    </a:p>
                    <a:p>
                      <a:pPr>
                        <a:buFontTx/>
                        <a:buNone/>
                      </a:pPr>
                      <a:endParaRPr lang="id-ID" baseline="0" dirty="0" smtClean="0"/>
                    </a:p>
                    <a:p>
                      <a:pPr>
                        <a:buFontTx/>
                        <a:buNone/>
                      </a:pP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id-ID" dirty="0" smtClean="0"/>
                        <a:t>1.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Basic trust vs mistrust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dirty="0" smtClean="0"/>
                        <a:t>2.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Autonomy vs shame &amp; doubt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baseline="0" dirty="0" smtClean="0"/>
                        <a:t>3. Initiative vs guilt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baseline="0" dirty="0" smtClean="0"/>
                        <a:t>4. Industry vs inferiority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baseline="0" dirty="0" smtClean="0"/>
                        <a:t>5. Identiti vs indentity confusion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baseline="0" dirty="0" smtClean="0"/>
                        <a:t>6. Intimacy vs isolation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baseline="0" dirty="0" smtClean="0"/>
                        <a:t>7. generativity vs stagnation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baseline="0" dirty="0" smtClean="0"/>
                        <a:t>8. Integrity vs despair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id-ID" dirty="0" smtClean="0"/>
                        <a:t>1.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Sensorimotor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dirty="0" smtClean="0"/>
                        <a:t>2. Preoperational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dirty="0" smtClean="0"/>
                        <a:t>3. Concrete operational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dirty="0" smtClean="0"/>
                        <a:t>4. Formal operational.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AutoNum type="arabicPeriod"/>
                      </a:pPr>
                      <a:r>
                        <a:rPr lang="id-ID" dirty="0" smtClean="0"/>
                        <a:t>Pre conventional</a:t>
                      </a:r>
                      <a:r>
                        <a:rPr lang="id-ID" baseline="0" dirty="0" smtClean="0"/>
                        <a:t> (perspektif ‘concrete individual’)</a:t>
                      </a:r>
                      <a:endParaRPr lang="id-ID" dirty="0" smtClean="0"/>
                    </a:p>
                    <a:p>
                      <a:pPr marL="342900" indent="-342900">
                        <a:buFontTx/>
                        <a:buAutoNum type="arabicPeriod"/>
                      </a:pPr>
                      <a:r>
                        <a:rPr lang="id-ID" dirty="0" smtClean="0"/>
                        <a:t>Conventional (perspektif ‘member of society’)</a:t>
                      </a:r>
                    </a:p>
                    <a:p>
                      <a:pPr marL="342900" indent="-342900">
                        <a:buFontTx/>
                        <a:buAutoNum type="arabicPeriod"/>
                      </a:pPr>
                      <a:r>
                        <a:rPr lang="id-ID" dirty="0" smtClean="0"/>
                        <a:t>Post conventional (perspektif ‘prior of society‘</a:t>
                      </a:r>
                    </a:p>
                  </a:txBody>
                  <a:tcPr/>
                </a:tc>
              </a:tr>
              <a:tr h="788308">
                <a:tc gridSpan="3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id-ID" dirty="0" smtClean="0"/>
                        <a:t>                                            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dirty="0" smtClean="0"/>
                        <a:t>                                                   (Sumber : Papalia)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(sumber: Kusdwiratri)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914400"/>
          </a:xfrm>
        </p:spPr>
        <p:txBody>
          <a:bodyPr/>
          <a:lstStyle/>
          <a:p>
            <a:r>
              <a:rPr lang="id-ID" sz="3200" dirty="0" smtClean="0"/>
              <a:t>Tahapan perkembangan menurut beberapa teori.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 smtClean="0"/>
              <a:t>Berbagai metode penelitian/ riset perkembangan manusia.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438728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Pendekatan kuantitatif atau kualitatif?</a:t>
            </a:r>
          </a:p>
          <a:p>
            <a:r>
              <a:rPr lang="id-ID" dirty="0" smtClean="0"/>
              <a:t>Sampling  acak  (random) atau tidak?</a:t>
            </a:r>
          </a:p>
          <a:p>
            <a:r>
              <a:rPr lang="id-ID" dirty="0" smtClean="0"/>
              <a:t>Bgm bentuk pengumpulan datanya? dg </a:t>
            </a:r>
            <a:r>
              <a:rPr lang="id-ID" i="1" dirty="0" smtClean="0"/>
              <a:t>self report</a:t>
            </a:r>
            <a:r>
              <a:rPr lang="id-ID" dirty="0" smtClean="0"/>
              <a:t>, observasi atau pengukuran perilaku  &amp; kinerja dg tes?</a:t>
            </a:r>
          </a:p>
          <a:p>
            <a:r>
              <a:rPr lang="id-ID" dirty="0" smtClean="0"/>
              <a:t>Desain dasar penelitian: studi kasus, etnografi, korelasional, atau eksperimen?</a:t>
            </a:r>
          </a:p>
          <a:p>
            <a:r>
              <a:rPr lang="id-ID" dirty="0" smtClean="0"/>
              <a:t>Desain yg berkaitan dg usia perkembangan: longitudinal atau cross-sectional?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wien/perk1_genap12-13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Penting utk diperhatikan!! </a:t>
            </a:r>
            <a:br>
              <a:rPr lang="id-ID" sz="3600" dirty="0" smtClean="0"/>
            </a:br>
            <a:r>
              <a:rPr lang="id-ID" sz="3600" dirty="0" smtClean="0"/>
              <a:t>Etika Penelitian.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438728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Informed  consent (persetujuan subjek penelitian).</a:t>
            </a:r>
          </a:p>
          <a:p>
            <a:r>
              <a:rPr lang="id-ID" dirty="0" smtClean="0"/>
              <a:t>Avoidance of deception (penghindaran dari tipu daya).</a:t>
            </a:r>
          </a:p>
          <a:p>
            <a:r>
              <a:rPr lang="id-ID" dirty="0" smtClean="0"/>
              <a:t>Perlindungan subjek penelitian dari bahaya dan harga diri.</a:t>
            </a:r>
          </a:p>
          <a:p>
            <a:r>
              <a:rPr lang="id-ID" dirty="0" smtClean="0"/>
              <a:t>Menjamin privasi dan kerahasiaan.</a:t>
            </a:r>
          </a:p>
          <a:p>
            <a:r>
              <a:rPr lang="id-ID" dirty="0" smtClean="0"/>
              <a:t>Hak untukmenolak dan menarik diri dari sebuah eksperimen kapanpun.</a:t>
            </a:r>
          </a:p>
          <a:p>
            <a:r>
              <a:rPr lang="id-ID" dirty="0" smtClean="0"/>
              <a:t>Tanggung jawab peneliti utk memperbaiki berbagai akibat yg tdk diinginkan.</a:t>
            </a: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&amp; Hipotesis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Teori: seperangkat konsep atau pernyataan yg berhubungan scr logis , yg berusaha utk menggambarkan &amp; menjelaskan perkembangan, serta meramalkan bentuk-bentuk perilaku yg muncul pd kondisi-kondisi tertentu.</a:t>
            </a:r>
          </a:p>
          <a:p>
            <a:r>
              <a:rPr lang="id-ID" dirty="0" smtClean="0"/>
              <a:t>Hipotesis: berbagai penjelasan atau peramalan tentatif yg dapat diuji dg penelitian lbh lanjut. 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wien/perk1_genap12-13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Ada 2 persoalan teoretis mendasar dlm menjelaskan perkembangan manusia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08920"/>
            <a:ext cx="7772400" cy="3646640"/>
          </a:xfrm>
        </p:spPr>
        <p:txBody>
          <a:bodyPr/>
          <a:lstStyle/>
          <a:p>
            <a:pPr marL="582930" indent="-514350">
              <a:buAutoNum type="arabicPeriod"/>
            </a:pPr>
            <a:r>
              <a:rPr lang="id-ID" dirty="0" smtClean="0"/>
              <a:t>Apk manusia berperan pasif atau aktif dlm perkembangan dirinya?</a:t>
            </a:r>
          </a:p>
          <a:p>
            <a:pPr marL="582930" indent="-514350">
              <a:buAutoNum type="arabicPeriod"/>
            </a:pPr>
            <a:r>
              <a:rPr lang="id-ID" dirty="0" smtClean="0"/>
              <a:t>Apk perkembangan berkesinambungan atau muncul dlm bentuk tahapan-tahapan? 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wien/perk1_genap12-13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764704"/>
          <a:ext cx="77724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914400"/>
          </a:xfrm>
        </p:spPr>
        <p:txBody>
          <a:bodyPr/>
          <a:lstStyle/>
          <a:p>
            <a:r>
              <a:rPr lang="id-ID" sz="3600" dirty="0" smtClean="0"/>
              <a:t>5 Sudut pandang (perspektif) ttg perkembangan manusia</a:t>
            </a:r>
            <a:endParaRPr lang="id-ID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628800"/>
          <a:ext cx="7772400" cy="472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27584" y="1639291"/>
          <a:ext cx="7772400" cy="4713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592288"/>
                <a:gridCol w="3235896"/>
              </a:tblGrid>
              <a:tr h="509970">
                <a:tc>
                  <a:txBody>
                    <a:bodyPr/>
                    <a:lstStyle/>
                    <a:p>
                      <a:r>
                        <a:rPr lang="id-ID" dirty="0" smtClean="0"/>
                        <a:t>Sudut  Pandang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Penting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Prinsip Dasar</a:t>
                      </a:r>
                      <a:endParaRPr lang="id-ID" dirty="0"/>
                    </a:p>
                  </a:txBody>
                  <a:tcPr/>
                </a:tc>
              </a:tr>
              <a:tr h="2191419">
                <a:tc>
                  <a:txBody>
                    <a:bodyPr/>
                    <a:lstStyle/>
                    <a:p>
                      <a:r>
                        <a:rPr lang="id-ID" dirty="0" smtClean="0"/>
                        <a:t>Psikoanalisis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Psikoseksual (Freud)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Psikososial (Erikson)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Perilaku dikendalikan oleh berbagai dorongan tdk sadar yg kuat.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Kepribadian dipengaruhi oleh masyarakat &amp; berkembang melalui serangkaian krisis.</a:t>
                      </a:r>
                      <a:endParaRPr lang="id-ID" dirty="0"/>
                    </a:p>
                  </a:txBody>
                  <a:tcPr/>
                </a:tc>
              </a:tr>
              <a:tr h="1968640">
                <a:tc>
                  <a:txBody>
                    <a:bodyPr/>
                    <a:lstStyle/>
                    <a:p>
                      <a:r>
                        <a:rPr lang="id-ID" dirty="0" smtClean="0"/>
                        <a:t>Belajar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Behavioristik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Belajar sosial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Mns adl perespons, lingkungan mengendalikan perilaku.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Anak belajar dlm konteks sosial dg mengamati atau meniru</a:t>
                      </a:r>
                      <a:r>
                        <a:rPr lang="id-ID" baseline="0" dirty="0" smtClean="0"/>
                        <a:t> model (anak adl kontributor aktif). 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914400"/>
          </a:xfrm>
        </p:spPr>
        <p:txBody>
          <a:bodyPr/>
          <a:lstStyle/>
          <a:p>
            <a:r>
              <a:rPr lang="id-ID" sz="3600" dirty="0" smtClean="0"/>
              <a:t>Prinsip dasar masing-masing perspektif teoretis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27584" y="1700808"/>
          <a:ext cx="7772400" cy="4680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592288"/>
                <a:gridCol w="3235896"/>
              </a:tblGrid>
              <a:tr h="383229">
                <a:tc>
                  <a:txBody>
                    <a:bodyPr/>
                    <a:lstStyle/>
                    <a:p>
                      <a:r>
                        <a:rPr lang="id-ID" dirty="0" smtClean="0"/>
                        <a:t>Sudut  Pandang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Penting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Prinsip Dasar</a:t>
                      </a:r>
                      <a:endParaRPr lang="id-ID" dirty="0"/>
                    </a:p>
                  </a:txBody>
                  <a:tcPr/>
                </a:tc>
              </a:tr>
              <a:tr h="2750110">
                <a:tc>
                  <a:txBody>
                    <a:bodyPr/>
                    <a:lstStyle/>
                    <a:p>
                      <a:r>
                        <a:rPr lang="id-ID" dirty="0" smtClean="0"/>
                        <a:t>Kognitif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tahapan kognitif (Piaget)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sosial budaya (Vygotsky)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pemrosesan</a:t>
                      </a:r>
                      <a:r>
                        <a:rPr lang="id-ID" baseline="0" dirty="0" smtClean="0"/>
                        <a:t> informasi.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Perubahan kualitatif muncul antara masa bayi s/d remaja</a:t>
                      </a:r>
                      <a:r>
                        <a:rPr lang="id-ID" baseline="0" dirty="0" smtClean="0"/>
                        <a:t> (anak adl pemrakarsa perkemb. yg aktif).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Interaksi sosial merupakan pusat perkemb.kognitif.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Manusia adl pemroses simbol-simbol.</a:t>
                      </a:r>
                      <a:endParaRPr lang="id-ID" dirty="0"/>
                    </a:p>
                  </a:txBody>
                  <a:tcPr/>
                </a:tc>
              </a:tr>
              <a:tr h="1360525">
                <a:tc>
                  <a:txBody>
                    <a:bodyPr/>
                    <a:lstStyle/>
                    <a:p>
                      <a:r>
                        <a:rPr lang="id-ID" dirty="0" smtClean="0"/>
                        <a:t>Evolusioner (sosiobiologis)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kelekatan (attachment)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Mns memiliki mekanisme adaptif utk bertahan hidup; penekanan pd ms kritis atau sensitif; evolusi dan biologis mendasari perilaku.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914400"/>
          </a:xfrm>
        </p:spPr>
        <p:txBody>
          <a:bodyPr/>
          <a:lstStyle/>
          <a:p>
            <a:r>
              <a:rPr lang="id-ID" sz="3600" dirty="0" smtClean="0"/>
              <a:t>Prinsip dasar masing-masing perspektif teoretis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Prinsip dasar masing-masing perspektif teoretis</a:t>
            </a:r>
            <a:endParaRPr lang="id-ID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99592" y="2101765"/>
          <a:ext cx="7772400" cy="2767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592288"/>
                <a:gridCol w="3235896"/>
              </a:tblGrid>
              <a:tr h="334669">
                <a:tc>
                  <a:txBody>
                    <a:bodyPr/>
                    <a:lstStyle/>
                    <a:p>
                      <a:r>
                        <a:rPr lang="id-ID" dirty="0" smtClean="0"/>
                        <a:t>Sudut  Pandang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Penting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Prinsip Dasar</a:t>
                      </a:r>
                      <a:endParaRPr lang="id-ID" dirty="0"/>
                    </a:p>
                  </a:txBody>
                  <a:tcPr/>
                </a:tc>
              </a:tr>
              <a:tr h="2401635">
                <a:tc>
                  <a:txBody>
                    <a:bodyPr/>
                    <a:lstStyle/>
                    <a:p>
                      <a:r>
                        <a:rPr lang="id-ID" dirty="0" smtClean="0"/>
                        <a:t>Kontekstual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bioekologi/ </a:t>
                      </a:r>
                      <a:r>
                        <a:rPr lang="id-ID" i="1" dirty="0" smtClean="0"/>
                        <a:t>bioecological theory</a:t>
                      </a:r>
                    </a:p>
                    <a:p>
                      <a:r>
                        <a:rPr lang="id-ID" baseline="0" dirty="0" smtClean="0"/>
                        <a:t>(Bronfrenbrenner)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Perkembangan muncul melalui interaksi antara orang yg berkembang dan 5 lingkungan,</a:t>
                      </a:r>
                      <a:r>
                        <a:rPr lang="id-ID" baseline="0" dirty="0" smtClean="0"/>
                        <a:t> sistem pengaruh kontekstual  yg saling terkait dari mikrosistem sampai makrosistem.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wien/perk1_genap12-13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27584" y="1639291"/>
          <a:ext cx="777239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90827"/>
                <a:gridCol w="1621541"/>
                <a:gridCol w="2947863"/>
              </a:tblGrid>
              <a:tr h="509970">
                <a:tc>
                  <a:txBody>
                    <a:bodyPr/>
                    <a:lstStyle/>
                    <a:p>
                      <a:r>
                        <a:rPr lang="id-ID" dirty="0" smtClean="0"/>
                        <a:t>Sudut  Pandang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Penting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Orientasi</a:t>
                      </a:r>
                      <a:r>
                        <a:rPr lang="id-ID" baseline="0" dirty="0" smtClean="0"/>
                        <a:t> </a:t>
                      </a:r>
                    </a:p>
                    <a:p>
                      <a:r>
                        <a:rPr lang="id-ID" baseline="0" dirty="0" smtClean="0"/>
                        <a:t>tahapan?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Mns yg aktif atau pasif?</a:t>
                      </a:r>
                      <a:endParaRPr lang="id-ID" dirty="0"/>
                    </a:p>
                  </a:txBody>
                  <a:tcPr/>
                </a:tc>
              </a:tr>
              <a:tr h="1639779">
                <a:tc>
                  <a:txBody>
                    <a:bodyPr/>
                    <a:lstStyle/>
                    <a:p>
                      <a:r>
                        <a:rPr lang="id-ID" dirty="0" smtClean="0"/>
                        <a:t>Psikoanalisis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Psikoseksual (Freud)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Psikososial (Erikson)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Ya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Pasif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Aktif</a:t>
                      </a:r>
                      <a:endParaRPr lang="id-ID" dirty="0"/>
                    </a:p>
                  </a:txBody>
                  <a:tcPr/>
                </a:tc>
              </a:tr>
              <a:tr h="1968640">
                <a:tc>
                  <a:txBody>
                    <a:bodyPr/>
                    <a:lstStyle/>
                    <a:p>
                      <a:r>
                        <a:rPr lang="id-ID" dirty="0" smtClean="0"/>
                        <a:t>Belajar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Teori Behavioristik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Teori Belajar sosial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Tidak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Pasif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Aktif &amp; pasif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914400"/>
          </a:xfrm>
        </p:spPr>
        <p:txBody>
          <a:bodyPr/>
          <a:lstStyle/>
          <a:p>
            <a:r>
              <a:rPr lang="id-ID" sz="3600" dirty="0" smtClean="0"/>
              <a:t>Orientasi tahapan? Aktif tau pasif?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153</TotalTime>
  <Words>1035</Words>
  <Application>Microsoft Office PowerPoint</Application>
  <PresentationFormat>On-screen Show (4:3)</PresentationFormat>
  <Paragraphs>314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Metro</vt:lpstr>
      <vt:lpstr>TEORI DAN RISET</vt:lpstr>
      <vt:lpstr>Teori &amp; Hipotesis</vt:lpstr>
      <vt:lpstr>Ada 2 persoalan teoretis mendasar dlm menjelaskan perkembangan manusia</vt:lpstr>
      <vt:lpstr>PowerPoint Presentation</vt:lpstr>
      <vt:lpstr>5 Sudut pandang (perspektif) ttg perkembangan manusia</vt:lpstr>
      <vt:lpstr>Prinsip dasar masing-masing perspektif teoretis</vt:lpstr>
      <vt:lpstr>Prinsip dasar masing-masing perspektif teoretis</vt:lpstr>
      <vt:lpstr>Prinsip dasar masing-masing perspektif teoretis</vt:lpstr>
      <vt:lpstr>Orientasi tahapan? Aktif tau pasif?</vt:lpstr>
      <vt:lpstr>Orientasi tahapan? Aktif tau pasif?</vt:lpstr>
      <vt:lpstr>Teknik/metode riset masing-masing perspektif teoretis</vt:lpstr>
      <vt:lpstr>Teknik/metode riset masing-masing perspektif teoretis</vt:lpstr>
      <vt:lpstr>Penyebab perkembangan menurut masing-masing perspektif teoretis</vt:lpstr>
      <vt:lpstr>Penyebab perkembangan menurut masing-masing perspektif teoretis</vt:lpstr>
      <vt:lpstr>Tahapan perkembangan menurut beberapa teori.</vt:lpstr>
      <vt:lpstr>Berbagai metode penelitian/ riset perkembangan manusia.</vt:lpstr>
      <vt:lpstr>Penting utk diperhatikan!!  Etika Penelitian.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DAN RISET</dc:title>
  <dc:creator>Winanti Siwi Respati</dc:creator>
  <cp:lastModifiedBy>May</cp:lastModifiedBy>
  <cp:revision>22</cp:revision>
  <dcterms:created xsi:type="dcterms:W3CDTF">2013-02-17T13:41:31Z</dcterms:created>
  <dcterms:modified xsi:type="dcterms:W3CDTF">2015-02-21T03:34:44Z</dcterms:modified>
</cp:coreProperties>
</file>