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3358-3F49-44F9-9D61-A0BAA091404F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77710-C620-44BE-AFBA-BDF19836964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3898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8DA-034B-4D19-9BEE-89FB9794A33E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B26D-7CDD-409D-A1BA-89B891318223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C2F2-70BE-4619-8910-82D982475D03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E71742-A0C4-45B5-87D0-777BDE940641}" type="datetime1">
              <a:rPr lang="id-ID" smtClean="0"/>
              <a:pPr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345064-DD2C-4110-8760-ED6335C86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444-61AE-4748-816A-C6C45859779C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E477-C5E7-4543-B3A4-88100B0A6DC8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B44-E199-4CC0-BD38-58282F0143DC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B0-BF5B-4CC2-92D9-297214C96860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4B7F-D929-4509-87DF-87C9000D274E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7133-DFDF-49BB-A28E-94C732313232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303-EFB0-4EB3-BA3D-1AFFB23BF9EB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1172-A623-4FC5-A460-D00E06EEE0A1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CA6EB-D1DF-46DC-B99A-8E30B5972311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PERSPEKTIF  TEORI PERKEMBANGAN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72400" cy="1508760"/>
          </a:xfrm>
        </p:spPr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C976-3F94-463A-95DF-F50C2BA3B195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0648"/>
            <a:ext cx="8229600" cy="964059"/>
          </a:xfrm>
        </p:spPr>
        <p:txBody>
          <a:bodyPr>
            <a:normAutofit/>
          </a:bodyPr>
          <a:lstStyle/>
          <a:p>
            <a:r>
              <a:rPr lang="en-US" sz="2800" dirty="0"/>
              <a:t>Freud’s Five Psychosexual Stages of Development &amp; their implication for personality</a:t>
            </a:r>
          </a:p>
        </p:txBody>
      </p:sp>
      <p:graphicFrame>
        <p:nvGraphicFramePr>
          <p:cNvPr id="15430" name="Group 70"/>
          <p:cNvGraphicFramePr>
            <a:graphicFrameLocks noGrp="1"/>
          </p:cNvGraphicFramePr>
          <p:nvPr>
            <p:ph type="tbl" idx="1"/>
          </p:nvPr>
        </p:nvGraphicFramePr>
        <p:xfrm>
          <a:off x="467544" y="1364320"/>
          <a:ext cx="8267700" cy="5017008"/>
        </p:xfrm>
        <a:graphic>
          <a:graphicData uri="http://schemas.openxmlformats.org/drawingml/2006/table">
            <a:tbl>
              <a:tblPr/>
              <a:tblGrid>
                <a:gridCol w="2205038"/>
                <a:gridCol w="1493837"/>
                <a:gridCol w="2043113"/>
                <a:gridCol w="2525712"/>
              </a:tblGrid>
              <a:tr h="318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Psychosexual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Kepuasan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Oral  stage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Lahir - 1 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Pd area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mulut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 Berlebihan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 Kekurangan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Anal stage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– 3 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Pd area pembuangan (anal).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Anal expulsiveness (sembarangan)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Anal retentiveness (penahanan)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Phallic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 – 5 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Pd area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alat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kelamin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Identifikasi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Laki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kastrasi, oedipus complex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Perempuan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penis envy, electra complex.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Latency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 – 11 / 12 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Perkembangan pesat pd aspek motorik &amp; kognitif.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Masa tenang, kecemasan &amp; ketakutan masa sblmnya ditekan (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repressed).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Genital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Adolescence – adulthhood.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Relasi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heterosexual.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Rasa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cinta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pd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anggota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keluarga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dialihkan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pd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orang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lain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luar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keluarga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Pengalaman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masa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lalu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mempengaruhi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perilakunya.l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604E-66A8-4D46-B06A-DDB02BB07D14}" type="datetime1">
              <a:rPr lang="id-ID" smtClean="0"/>
              <a:pPr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5064-DD2C-4110-8760-ED6335C860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57200"/>
            <a:ext cx="7931224" cy="955576"/>
          </a:xfrm>
        </p:spPr>
        <p:txBody>
          <a:bodyPr/>
          <a:lstStyle/>
          <a:p>
            <a:r>
              <a:rPr lang="en-US" sz="2400" dirty="0"/>
              <a:t>Erikson’s Eight Psychosocial Stages of Development &amp; Their Implications for Personality</a:t>
            </a:r>
          </a:p>
        </p:txBody>
      </p:sp>
      <p:graphicFrame>
        <p:nvGraphicFramePr>
          <p:cNvPr id="8331" name="Group 139"/>
          <p:cNvGraphicFramePr>
            <a:graphicFrameLocks noGrp="1"/>
          </p:cNvGraphicFramePr>
          <p:nvPr>
            <p:ph type="tbl" idx="1"/>
          </p:nvPr>
        </p:nvGraphicFramePr>
        <p:xfrm>
          <a:off x="685800" y="1628800"/>
          <a:ext cx="8153400" cy="4486974"/>
        </p:xfrm>
        <a:graphic>
          <a:graphicData uri="http://schemas.openxmlformats.org/drawingml/2006/table">
            <a:tbl>
              <a:tblPr/>
              <a:tblGrid>
                <a:gridCol w="2817813"/>
                <a:gridCol w="830262"/>
                <a:gridCol w="2014538"/>
                <a:gridCol w="2490787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Psychosocial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Positive Outcomes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Negative Outcomes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Basic Trust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Basic Mistrust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(Rasa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aman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Ketidakberdayaan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Lahir - 1 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Feeling of inner goodness, trust in oneself &amp; others, optimism.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Sense of badness, mistrust of self &amp; others, Pessimism.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Outonomy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Shame &amp; Doubt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(Mandiri vs malu / ragu-ragu)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 – 3 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Exercise of will, self control, able to make choise.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Rigid, excessive conscience, doubtfull, self conscience shame.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Initiative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Guilt.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(Inisiatif / bebas vs rasa bersalah)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 – 5 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Pleasure of accomplishments, activity, directions &amp; purpose.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Guilt over goals, contemplated, and achievements initiated.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Indu</a:t>
                      </a:r>
                      <a:r>
                        <a:rPr kumimoji="0" lang="id-ID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try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Inferiority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(Rasa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mampu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rendah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diri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 – 11 /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Able to be absorbed in productive work, pride in completed product.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Sense of inadequacy and inferiority, unable to complete work.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6913-BF3F-4B7C-A7B3-0EDAC207BE0F}" type="datetime1">
              <a:rPr lang="id-ID" smtClean="0"/>
              <a:pPr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5064-DD2C-4110-8760-ED6335C860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84B6-E1D5-4320-9E88-11E515EB6219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4</a:t>
            </a:fld>
            <a:endParaRPr lang="id-ID"/>
          </a:p>
        </p:txBody>
      </p:sp>
      <p:graphicFrame>
        <p:nvGraphicFramePr>
          <p:cNvPr id="12339" name="Group 51"/>
          <p:cNvGraphicFramePr>
            <a:graphicFrameLocks noGrp="1"/>
          </p:cNvGraphicFramePr>
          <p:nvPr>
            <p:ph idx="4294967295"/>
          </p:nvPr>
        </p:nvGraphicFramePr>
        <p:xfrm>
          <a:off x="683568" y="1219200"/>
          <a:ext cx="8001000" cy="4386327"/>
        </p:xfrm>
        <a:graphic>
          <a:graphicData uri="http://schemas.openxmlformats.org/drawingml/2006/table">
            <a:tbl>
              <a:tblPr/>
              <a:tblGrid>
                <a:gridCol w="2546350"/>
                <a:gridCol w="849313"/>
                <a:gridCol w="2058987"/>
                <a:gridCol w="254635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Psychosocial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Positive Outcomes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Negative Outcomes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Identity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Role Diffusion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Menemukan diri vs peran tdk jelas / kabur)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Adoles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cence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Confidence of inner sameness and continuity, promise of a career.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ill at ease in roles, no sets standards, sense of artificiality.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Intimacy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vs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Isolation.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(Kedekatan vs Perasaan terasing)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Early Adult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Mutuality, sharing of thoughts, work, feelings.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Avoidance of intimacy, superficial relations.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Generativity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vs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Stagnation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(membantu orang lain vs diri sendiri)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Middle Adult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Ability to lose oneself in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work and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relationship.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Loss of interest in work, impoverished relations.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Integrity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vs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Despair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(Kepuasan thd masa lalu vs kekecewaan)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Late Adult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Sense of order and meaning, content with self and one’s accomplishments.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Fear of death, bitter about life and what one got from it or what did not happen.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494</Words>
  <Application>Microsoft Office PowerPoint</Application>
  <PresentationFormat>On-screen Show 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PERSPEKTIF  TEORI PERKEMBANGAN</vt:lpstr>
      <vt:lpstr>Freud’s Five Psychosexual Stages of Development &amp; their implication for personality</vt:lpstr>
      <vt:lpstr>Erikson’s Eight Psychosocial Stages of Development &amp; Their Implications for Personality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Berbagai teori perkembangan</dc:title>
  <dc:creator>Winanti Siwi Respati</dc:creator>
  <cp:lastModifiedBy>May</cp:lastModifiedBy>
  <cp:revision>7</cp:revision>
  <dcterms:created xsi:type="dcterms:W3CDTF">2013-02-18T02:55:13Z</dcterms:created>
  <dcterms:modified xsi:type="dcterms:W3CDTF">2015-02-21T03:35:03Z</dcterms:modified>
</cp:coreProperties>
</file>