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186B-56B7-4F74-8CDE-4BBC15647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A8D5-EB8B-4C4D-868F-990DE1C7B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5622-755A-4579-88A9-F03FDFDAC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45BE-F442-45D2-B71F-9E3FD5E3D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2B64-EA6B-4500-A5EE-1F72B49CC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C528-2248-4871-ABF0-7269E95C7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0220-FF96-4474-95EB-BF2D426CE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AEC8-01AF-4A6D-A58A-95496F532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4DA7-E952-4890-9028-F9A5E5DD4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B88A-EB9A-435D-A38C-A0812DB0E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23C2D0-8A99-417E-B88E-D24E75079A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1B3B23-0C42-4A74-A720-9972694145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sz="4000" dirty="0" smtClean="0"/>
              <a:t>Pengenalan &amp; Pemahaman Masalah Anak</a:t>
            </a:r>
            <a:endParaRPr lang="en-US" sz="4000" dirty="0"/>
          </a:p>
        </p:txBody>
      </p:sp>
      <p:pic>
        <p:nvPicPr>
          <p:cNvPr id="6" name="Content Placeholder 5" descr="responsibili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2362200"/>
            <a:ext cx="4800600" cy="32004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Pentingnya Good Rapport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Rapport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hubungan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yg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ramah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ada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kerjasama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yg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baik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antara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pewawancara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sub</a:t>
            </a:r>
            <a:r>
              <a:rPr lang="id-ID" dirty="0" smtClean="0">
                <a:sym typeface="Wingdings" pitchFamily="2" charset="2"/>
              </a:rPr>
              <a:t>j</a:t>
            </a:r>
            <a:r>
              <a:rPr lang="en-US" dirty="0" err="1" smtClean="0">
                <a:sym typeface="Wingdings" pitchFamily="2" charset="2"/>
              </a:rPr>
              <a:t>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anak</a:t>
            </a:r>
            <a:r>
              <a:rPr lang="en-US" dirty="0">
                <a:sym typeface="Wingdings" pitchFamily="2" charset="2"/>
              </a:rPr>
              <a:t>), </a:t>
            </a:r>
            <a:r>
              <a:rPr lang="en-US" dirty="0" err="1">
                <a:sym typeface="Wingdings" pitchFamily="2" charset="2"/>
              </a:rPr>
              <a:t>sehingga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sub</a:t>
            </a:r>
            <a:r>
              <a:rPr lang="id-ID" dirty="0" smtClean="0">
                <a:sym typeface="Wingdings" pitchFamily="2" charset="2"/>
              </a:rPr>
              <a:t>j</a:t>
            </a:r>
            <a:r>
              <a:rPr lang="en-US" dirty="0" err="1" smtClean="0">
                <a:sym typeface="Wingdings" pitchFamily="2" charset="2"/>
              </a:rPr>
              <a:t>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dapat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mengemukakan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masalahnya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tanpa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perasaan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takut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ragu2.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Anamnesa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Wawancara Riwayat Hidup</a:t>
            </a:r>
          </a:p>
          <a:p>
            <a:r>
              <a:rPr lang="en-US"/>
              <a:t>Untuk memperoleh gambaran yg jelas mengenai anak, hubungannya dg lingkungan &amp; faktor2 dalam diri. Meliputi hal2 khusus &amp; umum mengenai anak.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smtClean="0"/>
              <a:t>Hal2 </a:t>
            </a:r>
            <a:r>
              <a:rPr lang="en-US" sz="4000" dirty="0" err="1"/>
              <a:t>yg</a:t>
            </a:r>
            <a:r>
              <a:rPr lang="en-US" sz="4000" dirty="0"/>
              <a:t> </a:t>
            </a:r>
            <a:r>
              <a:rPr lang="en-US" sz="4000" dirty="0" err="1"/>
              <a:t>perlu</a:t>
            </a:r>
            <a:r>
              <a:rPr lang="en-US" sz="4000" dirty="0"/>
              <a:t> </a:t>
            </a:r>
            <a:r>
              <a:rPr lang="en-US" sz="4000" dirty="0" err="1"/>
              <a:t>dianamnesa</a:t>
            </a:r>
            <a:endParaRPr lang="en-US" sz="4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Prenatal /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kelahirannya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, </a:t>
            </a:r>
            <a:r>
              <a:rPr lang="en-US" dirty="0" err="1"/>
              <a:t>adakah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terlarang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kandungannya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r>
              <a:rPr lang="en-US" dirty="0" err="1" smtClean="0"/>
              <a:t>Kelahiran</a:t>
            </a:r>
            <a:endParaRPr lang="id-ID" dirty="0" smtClean="0"/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, dg </a:t>
            </a:r>
            <a:r>
              <a:rPr lang="en-US" dirty="0" err="1" smtClean="0"/>
              <a:t>alat</a:t>
            </a:r>
            <a:r>
              <a:rPr lang="en-US" dirty="0" smtClean="0"/>
              <a:t>, </a:t>
            </a:r>
            <a:r>
              <a:rPr lang="en-US" dirty="0" err="1" smtClean="0"/>
              <a:t>caesar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normal. </a:t>
            </a:r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 smtClean="0"/>
              <a:t>kekecewaaan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?</a:t>
            </a:r>
            <a:endParaRPr lang="id-ID" dirty="0" smtClean="0"/>
          </a:p>
          <a:p>
            <a:r>
              <a:rPr lang="id-ID" dirty="0" smtClean="0"/>
              <a:t>Aspek-aspek perkembangan</a:t>
            </a:r>
          </a:p>
          <a:p>
            <a:pPr lvl="1"/>
            <a:r>
              <a:rPr lang="id-ID" dirty="0" smtClean="0"/>
              <a:t>Aspek fisik/motorik, kognitif, </a:t>
            </a:r>
            <a:r>
              <a:rPr lang="id-ID" smtClean="0"/>
              <a:t>dan psikososial (aspek psikologis dan relasi sosial).</a:t>
            </a:r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Cara / Metode yg dipakai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Observasi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, </a:t>
            </a:r>
            <a:r>
              <a:rPr lang="en-US" dirty="0" err="1"/>
              <a:t>penyimpangan</a:t>
            </a:r>
            <a:r>
              <a:rPr lang="en-US" dirty="0"/>
              <a:t> &amp;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</a:t>
            </a:r>
          </a:p>
          <a:p>
            <a:r>
              <a:rPr lang="en-US" dirty="0" err="1"/>
              <a:t>Wawancara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kejadian-jkejadian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pd </a:t>
            </a:r>
            <a:r>
              <a:rPr lang="en-US" dirty="0" err="1"/>
              <a:t>anak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Observasi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Selain dilakukan terhadap anak, observasi juga dilakukan terhadap orang tua, pengasuh dan kelompok teman sebaya.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Observasi thd anak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Penampilan Fisik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Bgm kondisi fisiknya, apakah ada perbedaan dg anak lain, bgm model pakaiannya, apakah berlebihan, kuno, dll</a:t>
            </a:r>
          </a:p>
          <a:p>
            <a:pPr>
              <a:lnSpc>
                <a:spcPct val="80000"/>
              </a:lnSpc>
            </a:pPr>
            <a:r>
              <a:rPr lang="en-US" sz="2000"/>
              <a:t>Motorik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Lemah atau kuat, banyak gerak atau sedikit, kidal atau normal, dll.</a:t>
            </a:r>
          </a:p>
          <a:p>
            <a:pPr>
              <a:lnSpc>
                <a:spcPct val="80000"/>
              </a:lnSpc>
            </a:pPr>
            <a:r>
              <a:rPr lang="en-US" sz="2000"/>
              <a:t>Emosionalitas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Bgm perilaku thd orang tua, orang lain, pengasuh, dll. Menunjukkan kerjasama (cooperative) atau tdk. Suasana yg mendasari tingkah lakunya shg menarik diri, murung, tertutup, agresif, terbuka, dll.</a:t>
            </a:r>
          </a:p>
          <a:p>
            <a:pPr>
              <a:lnSpc>
                <a:spcPct val="80000"/>
              </a:lnSpc>
            </a:pPr>
            <a:r>
              <a:rPr lang="en-US" sz="2000"/>
              <a:t>Mental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Bgm kondisi mentalnya, cerdas atau tdk. Bisa dilakukan dg tes2 psikologi atau pertanyaan2 umum yg dapat menggambarkan kemampuannya. Misal : pengetahuannya ttg umurnya, tgl.lahir, alamat, tempat tinggal, dan hal2 praktis lainnya.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Observasi thd orang tua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/>
              <a:t>Dilakukan</a:t>
            </a:r>
            <a:r>
              <a:rPr lang="en-US" sz="2800" dirty="0"/>
              <a:t> pd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berhadapan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orang</a:t>
            </a:r>
            <a:r>
              <a:rPr lang="en-US" sz="2800" dirty="0"/>
              <a:t> </a:t>
            </a:r>
            <a:r>
              <a:rPr lang="en-US" sz="2800" dirty="0" err="1"/>
              <a:t>tua</a:t>
            </a:r>
            <a:r>
              <a:rPr lang="en-US" sz="2800" dirty="0"/>
              <a:t> </a:t>
            </a:r>
            <a:r>
              <a:rPr lang="id-ID" sz="2800" dirty="0" smtClean="0"/>
              <a:t>dari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diamati</a:t>
            </a:r>
            <a:r>
              <a:rPr lang="en-US" sz="2800" dirty="0"/>
              <a:t>.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 </a:t>
            </a:r>
            <a:r>
              <a:rPr lang="en-US" sz="2800" dirty="0" err="1"/>
              <a:t>orang</a:t>
            </a:r>
            <a:r>
              <a:rPr lang="en-US" sz="2800" dirty="0"/>
              <a:t> </a:t>
            </a:r>
            <a:r>
              <a:rPr lang="en-US" sz="2800" dirty="0" err="1"/>
              <a:t>tua</a:t>
            </a:r>
            <a:r>
              <a:rPr lang="en-US" sz="2800" dirty="0"/>
              <a:t> </a:t>
            </a:r>
            <a:r>
              <a:rPr lang="en-US" sz="2800" dirty="0" err="1"/>
              <a:t>thd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bersangkutan</a:t>
            </a:r>
            <a:r>
              <a:rPr lang="en-US" sz="2800" dirty="0"/>
              <a:t>,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thd</a:t>
            </a:r>
            <a:r>
              <a:rPr lang="en-US" sz="2800" dirty="0"/>
              <a:t> </a:t>
            </a:r>
            <a:r>
              <a:rPr lang="en-US" sz="2800" dirty="0" err="1"/>
              <a:t>anak-anak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cemas</a:t>
            </a:r>
            <a:r>
              <a:rPr lang="en-US" sz="2400" dirty="0"/>
              <a:t> </a:t>
            </a:r>
            <a:r>
              <a:rPr lang="en-US" sz="2400" dirty="0" err="1"/>
              <a:t>thd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anaknya</a:t>
            </a:r>
            <a:r>
              <a:rPr lang="en-US" sz="2400" dirty="0"/>
              <a:t>,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melindungi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biasanya</a:t>
            </a:r>
            <a:r>
              <a:rPr lang="en-US" sz="2400" dirty="0">
                <a:sym typeface="Wingdings" pitchFamily="2" charset="2"/>
              </a:rPr>
              <a:t> pd </a:t>
            </a:r>
            <a:r>
              <a:rPr lang="en-US" sz="2400" dirty="0" err="1">
                <a:sym typeface="Wingdings" pitchFamily="2" charset="2"/>
              </a:rPr>
              <a:t>anak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timbul</a:t>
            </a:r>
            <a:r>
              <a:rPr lang="en-US" sz="2400" dirty="0">
                <a:sym typeface="Wingdings" pitchFamily="2" charset="2"/>
              </a:rPr>
              <a:t> sifat2 PENAKUT.</a:t>
            </a:r>
          </a:p>
          <a:p>
            <a:pPr lvl="1">
              <a:lnSpc>
                <a:spcPct val="90000"/>
              </a:lnSpc>
            </a:pPr>
            <a:r>
              <a:rPr lang="en-US" sz="2400" dirty="0" err="1">
                <a:sym typeface="Wingdings" pitchFamily="2" charset="2"/>
              </a:rPr>
              <a:t>Orang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tua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yg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terlalu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memanjakan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anak</a:t>
            </a:r>
            <a:r>
              <a:rPr lang="en-US" sz="2400" dirty="0">
                <a:sym typeface="Wingdings" pitchFamily="2" charset="2"/>
              </a:rPr>
              <a:t>  </a:t>
            </a:r>
            <a:r>
              <a:rPr lang="en-US" sz="2400" dirty="0" err="1">
                <a:sym typeface="Wingdings" pitchFamily="2" charset="2"/>
              </a:rPr>
              <a:t>biasanya</a:t>
            </a:r>
            <a:r>
              <a:rPr lang="en-US" sz="2400" dirty="0">
                <a:sym typeface="Wingdings" pitchFamily="2" charset="2"/>
              </a:rPr>
              <a:t> pd </a:t>
            </a:r>
            <a:r>
              <a:rPr lang="en-US" sz="2400" dirty="0" err="1">
                <a:sym typeface="Wingdings" pitchFamily="2" charset="2"/>
              </a:rPr>
              <a:t>anak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timbul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sifat</a:t>
            </a:r>
            <a:r>
              <a:rPr lang="en-US" sz="2400" dirty="0">
                <a:sym typeface="Wingdings" pitchFamily="2" charset="2"/>
              </a:rPr>
              <a:t> PENUNTUT / EGOIS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bersikap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mempedulikan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biasanya</a:t>
            </a:r>
            <a:r>
              <a:rPr lang="en-US" sz="2400" dirty="0">
                <a:sym typeface="Wingdings" pitchFamily="2" charset="2"/>
              </a:rPr>
              <a:t> pd </a:t>
            </a:r>
            <a:r>
              <a:rPr lang="en-US" sz="2400" dirty="0" err="1">
                <a:sym typeface="Wingdings" pitchFamily="2" charset="2"/>
              </a:rPr>
              <a:t>anak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timbul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sifat</a:t>
            </a:r>
            <a:r>
              <a:rPr lang="en-US" sz="2400" dirty="0">
                <a:sym typeface="Wingdings" pitchFamily="2" charset="2"/>
              </a:rPr>
              <a:t> PENDENDAM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Observasi thd Pengasuh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Cara dan sikapnya dlm mendidik anak.</a:t>
            </a:r>
          </a:p>
          <a:p>
            <a:pPr>
              <a:lnSpc>
                <a:spcPct val="90000"/>
              </a:lnSpc>
            </a:pPr>
            <a:r>
              <a:rPr lang="en-US"/>
              <a:t>Bgm pengaruhnya thd anak. Siapa yg lebih berpengaruh, ibu ataukah pengasuh?</a:t>
            </a:r>
          </a:p>
          <a:p>
            <a:pPr>
              <a:lnSpc>
                <a:spcPct val="90000"/>
              </a:lnSpc>
            </a:pPr>
            <a:r>
              <a:rPr lang="en-US"/>
              <a:t>Sikap pengasuh thd anak2 yg lainnya.</a:t>
            </a:r>
          </a:p>
          <a:p>
            <a:pPr>
              <a:lnSpc>
                <a:spcPct val="90000"/>
              </a:lnSpc>
            </a:pPr>
            <a:r>
              <a:rPr lang="en-US"/>
              <a:t>Jika tugas2 anak dilakukan / dikerjakan oleh pengasuh </a:t>
            </a:r>
            <a:r>
              <a:rPr lang="en-US">
                <a:sym typeface="Wingdings" pitchFamily="2" charset="2"/>
              </a:rPr>
              <a:t> anak akan tumbuh menjadi anak yg kurang tabah / kurang ada usaha.</a:t>
            </a: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Observasi thd Kelompok Teman Sebaya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Untuk mengetahui bagaimana reaksi anak terhadap anak-anak yg lain.</a:t>
            </a:r>
          </a:p>
          <a:p>
            <a:r>
              <a:rPr lang="en-US"/>
              <a:t>Anak-anak awal / pra sekolah </a:t>
            </a:r>
            <a:r>
              <a:rPr lang="en-US">
                <a:sym typeface="Wingdings" pitchFamily="2" charset="2"/>
              </a:rPr>
              <a:t> di kelompok bermain / TK</a:t>
            </a:r>
          </a:p>
          <a:p>
            <a:r>
              <a:rPr lang="en-US">
                <a:sym typeface="Wingdings" pitchFamily="2" charset="2"/>
              </a:rPr>
              <a:t>Anak-anak usia sekolah  di kegiatan2 seperti Pramuka, perkumpulan2, darmawisata, camping, dll.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Wawancara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Untuk mengetahui sifat permasalahan, sumber-sumbernya dan cara-cara yg dipakainya untuk mengatasi masalah.</a:t>
            </a:r>
          </a:p>
          <a:p>
            <a:r>
              <a:rPr lang="en-US"/>
              <a:t>Hal2 yg penting utk diwawancara :</a:t>
            </a:r>
          </a:p>
          <a:p>
            <a:pPr lvl="1"/>
            <a:r>
              <a:rPr lang="en-US"/>
              <a:t>Jalinan Interpersonal </a:t>
            </a:r>
            <a:r>
              <a:rPr lang="en-US">
                <a:sym typeface="Wingdings" pitchFamily="2" charset="2"/>
              </a:rPr>
              <a:t> meliputi perasaan2, sikap2 thd orang2 di lingkungan dekatnya.</a:t>
            </a:r>
            <a:endParaRPr lang="en-US"/>
          </a:p>
          <a:p>
            <a:pPr lvl="1"/>
            <a:r>
              <a:rPr lang="en-US"/>
              <a:t>Faktor2 Intrapersonal </a:t>
            </a:r>
            <a:r>
              <a:rPr lang="en-US">
                <a:sym typeface="Wingdings" pitchFamily="2" charset="2"/>
              </a:rPr>
              <a:t> alam tak sadar, fantasi, harapan &amp; faktor2 lain dlm dirinya.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Ada 2 macam cara 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Oto</a:t>
            </a:r>
            <a:r>
              <a:rPr lang="en-US" dirty="0"/>
              <a:t> </a:t>
            </a:r>
            <a:r>
              <a:rPr lang="en-US" dirty="0" err="1"/>
              <a:t>anamnesa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keterangan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diperoleh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sub</a:t>
            </a:r>
            <a:r>
              <a:rPr lang="id-ID" dirty="0" smtClean="0">
                <a:sym typeface="Wingdings" pitchFamily="2" charset="2"/>
              </a:rPr>
              <a:t>j</a:t>
            </a:r>
            <a:r>
              <a:rPr lang="en-US" dirty="0" err="1" smtClean="0">
                <a:sym typeface="Wingdings" pitchFamily="2" charset="2"/>
              </a:rPr>
              <a:t>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yg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bersangkutan</a:t>
            </a:r>
            <a:r>
              <a:rPr lang="en-US" dirty="0">
                <a:sym typeface="Wingdings" pitchFamily="2" charset="2"/>
              </a:rPr>
              <a:t>.</a:t>
            </a:r>
            <a:endParaRPr lang="en-US" dirty="0"/>
          </a:p>
          <a:p>
            <a:r>
              <a:rPr lang="en-US" dirty="0" err="1"/>
              <a:t>Alo</a:t>
            </a:r>
            <a:r>
              <a:rPr lang="en-US" dirty="0"/>
              <a:t> </a:t>
            </a:r>
            <a:r>
              <a:rPr lang="en-US" dirty="0" err="1"/>
              <a:t>anamnesa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keterangan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diperoleh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orang</a:t>
            </a:r>
            <a:r>
              <a:rPr lang="en-US" dirty="0">
                <a:sym typeface="Wingdings" pitchFamily="2" charset="2"/>
              </a:rPr>
              <a:t> lain (orang2 </a:t>
            </a:r>
            <a:r>
              <a:rPr lang="en-US" dirty="0" err="1">
                <a:sym typeface="Wingdings" pitchFamily="2" charset="2"/>
              </a:rPr>
              <a:t>terdekatnya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569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Pengenalan &amp; Pemahaman Masalah Anak</vt:lpstr>
      <vt:lpstr>Cara / Metode yg dipakai</vt:lpstr>
      <vt:lpstr>Observasi </vt:lpstr>
      <vt:lpstr>Observasi thd anak</vt:lpstr>
      <vt:lpstr>Observasi thd orang tua</vt:lpstr>
      <vt:lpstr>Observasi thd Pengasuh</vt:lpstr>
      <vt:lpstr>Observasi thd Kelompok Teman Sebaya</vt:lpstr>
      <vt:lpstr>Wawancara</vt:lpstr>
      <vt:lpstr>Ada 2 macam cara :</vt:lpstr>
      <vt:lpstr>Pentingnya Good Rapport</vt:lpstr>
      <vt:lpstr>Anamnesa</vt:lpstr>
      <vt:lpstr>Hal2 yg perlu dianamnesa</vt:lpstr>
    </vt:vector>
  </TitlesOfParts>
  <Company>Univ. INDONUSA 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Kuliah :  Psikologi Perkembangan I</dc:title>
  <dc:creator>wien</dc:creator>
  <cp:lastModifiedBy>May</cp:lastModifiedBy>
  <cp:revision>5</cp:revision>
  <dcterms:created xsi:type="dcterms:W3CDTF">2006-12-19T22:46:27Z</dcterms:created>
  <dcterms:modified xsi:type="dcterms:W3CDTF">2015-02-21T03:36:08Z</dcterms:modified>
</cp:coreProperties>
</file>