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22"/>
  </p:notesMasterIdLst>
  <p:sldIdLst>
    <p:sldId id="285" r:id="rId2"/>
    <p:sldId id="256" r:id="rId3"/>
    <p:sldId id="257" r:id="rId4"/>
    <p:sldId id="258" r:id="rId5"/>
    <p:sldId id="259" r:id="rId6"/>
    <p:sldId id="283" r:id="rId7"/>
    <p:sldId id="260" r:id="rId8"/>
    <p:sldId id="261" r:id="rId9"/>
    <p:sldId id="284"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9" autoAdjust="0"/>
  </p:normalViewPr>
  <p:slideViewPr>
    <p:cSldViewPr>
      <p:cViewPr>
        <p:scale>
          <a:sx n="77" d="100"/>
          <a:sy n="77" d="100"/>
        </p:scale>
        <p:origin x="-30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A34314-1271-4098-819F-9A307C0DC2A3}" type="datetimeFigureOut">
              <a:rPr lang="id-ID" smtClean="0"/>
              <a:t>21/02/2015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1C5313-F06F-414B-B4A4-B4A51371EBC2}" type="slidenum">
              <a:rPr lang="id-ID" smtClean="0"/>
              <a:t>‹#›</a:t>
            </a:fld>
            <a:endParaRPr lang="id-ID"/>
          </a:p>
        </p:txBody>
      </p:sp>
    </p:spTree>
    <p:extLst>
      <p:ext uri="{BB962C8B-B14F-4D97-AF65-F5344CB8AC3E}">
        <p14:creationId xmlns:p14="http://schemas.microsoft.com/office/powerpoint/2010/main" val="253096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smtClean="0"/>
              <a:t>wien/perk1_genap12-13</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887927B-7AA7-431E-A3E3-87D7E9950BD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768" decel="100000"/>
                                        <p:tgtEl>
                                          <p:spTgt spid="12"/>
                                        </p:tgtEl>
                                      </p:cBhvr>
                                    </p:animEffect>
                                    <p:animScale>
                                      <p:cBhvr>
                                        <p:cTn id="8" dur="768" decel="100000"/>
                                        <p:tgtEl>
                                          <p:spTgt spid="12"/>
                                        </p:tgtEl>
                                      </p:cBhvr>
                                      <p:from x="10000" y="10000"/>
                                      <p:to x="200000" y="450000"/>
                                    </p:animScale>
                                    <p:animScale>
                                      <p:cBhvr>
                                        <p:cTn id="9" dur="1230" accel="100000" fill="hold">
                                          <p:stCondLst>
                                            <p:cond delay="768"/>
                                          </p:stCondLst>
                                        </p:cTn>
                                        <p:tgtEl>
                                          <p:spTgt spid="12"/>
                                        </p:tgtEl>
                                      </p:cBhvr>
                                      <p:from x="200000" y="450000"/>
                                      <p:to x="100000" y="100000"/>
                                    </p:animScale>
                                    <p:set>
                                      <p:cBhvr>
                                        <p:cTn id="10" dur="768" fill="hold"/>
                                        <p:tgtEl>
                                          <p:spTgt spid="12"/>
                                        </p:tgtEl>
                                        <p:attrNameLst>
                                          <p:attrName>ppt_x</p:attrName>
                                        </p:attrNameLst>
                                      </p:cBhvr>
                                      <p:to>
                                        <p:strVal val="(0.5)"/>
                                      </p:to>
                                    </p:set>
                                    <p:anim from="(0.5)" to="(#ppt_x)" calcmode="lin" valueType="num">
                                      <p:cBhvr>
                                        <p:cTn id="11" dur="1230" accel="100000" fill="hold">
                                          <p:stCondLst>
                                            <p:cond delay="768"/>
                                          </p:stCondLst>
                                        </p:cTn>
                                        <p:tgtEl>
                                          <p:spTgt spid="12"/>
                                        </p:tgtEl>
                                        <p:attrNameLst>
                                          <p:attrName>ppt_x</p:attrName>
                                        </p:attrNameLst>
                                      </p:cBhvr>
                                    </p:anim>
                                    <p:set>
                                      <p:cBhvr>
                                        <p:cTn id="12" dur="768" fill="hold"/>
                                        <p:tgtEl>
                                          <p:spTgt spid="12"/>
                                        </p:tgtEl>
                                        <p:attrNameLst>
                                          <p:attrName>ppt_y</p:attrName>
                                        </p:attrNameLst>
                                      </p:cBhvr>
                                      <p:to>
                                        <p:strVal val="(#ppt_y+0.4)"/>
                                      </p:to>
                                    </p:set>
                                    <p:anim from="(#ppt_y+0.4)" to="(#ppt_y)" calcmode="lin" valueType="num">
                                      <p:cBhvr>
                                        <p:cTn id="13" dur="1230" accel="100000" fill="hold">
                                          <p:stCondLst>
                                            <p:cond delay="768"/>
                                          </p:stCondLst>
                                        </p:cTn>
                                        <p:tgtEl>
                                          <p:spTgt spid="1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5">
                                            <p:txEl>
                                              <p:pRg st="0" end="0"/>
                                            </p:txEl>
                                          </p:spTgt>
                                        </p:tgtEl>
                                        <p:attrNameLst>
                                          <p:attrName>style.visibility</p:attrName>
                                        </p:attrNameLst>
                                      </p:cBhvr>
                                      <p:to>
                                        <p:strVal val="visible"/>
                                      </p:to>
                                    </p:set>
                                    <p:anim calcmode="lin" valueType="num">
                                      <p:cBhvr>
                                        <p:cTn id="18" dur="5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5"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wien/perk1_genap12-13</a:t>
            </a:r>
            <a:endParaRPr lang="en-US"/>
          </a:p>
        </p:txBody>
      </p:sp>
      <p:sp>
        <p:nvSpPr>
          <p:cNvPr id="6" name="Slide Number Placeholder 5"/>
          <p:cNvSpPr>
            <a:spLocks noGrp="1"/>
          </p:cNvSpPr>
          <p:nvPr>
            <p:ph type="sldNum" sz="quarter" idx="12"/>
          </p:nvPr>
        </p:nvSpPr>
        <p:spPr/>
        <p:txBody>
          <a:bodyPr/>
          <a:lstStyle>
            <a:extLst/>
          </a:lstStyle>
          <a:p>
            <a:fld id="{BF23DDCB-8E98-424E-8FE9-9152D91D84B4}"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smtClean="0"/>
              <a:t>wien/perk1_genap12-13</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8771D12-4531-4F6B-B38D-AE849DC2D853}"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wien/perk1_genap12-13</a:t>
            </a:r>
            <a:endParaRPr lang="en-US"/>
          </a:p>
        </p:txBody>
      </p:sp>
      <p:sp>
        <p:nvSpPr>
          <p:cNvPr id="6" name="Slide Number Placeholder 5"/>
          <p:cNvSpPr>
            <a:spLocks noGrp="1"/>
          </p:cNvSpPr>
          <p:nvPr>
            <p:ph type="sldNum" sz="quarter" idx="12"/>
          </p:nvPr>
        </p:nvSpPr>
        <p:spPr/>
        <p:txBody>
          <a:bodyPr/>
          <a:lstStyle>
            <a:extLst/>
          </a:lstStyle>
          <a:p>
            <a:fld id="{2A382758-FA2D-4E51-8D99-FD4C37521A78}"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smtClean="0"/>
              <a:t>wien/perk1_genap12-13</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59C3FFC-05E1-428A-AA2B-BB0EDA77BA1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r>
              <a:rPr lang="en-US" smtClean="0"/>
              <a:t>wien/perk1_genap12-13</a:t>
            </a:r>
            <a:endParaRPr lang="en-US"/>
          </a:p>
        </p:txBody>
      </p:sp>
      <p:sp>
        <p:nvSpPr>
          <p:cNvPr id="7" name="Slide Number Placeholder 6"/>
          <p:cNvSpPr>
            <a:spLocks noGrp="1"/>
          </p:cNvSpPr>
          <p:nvPr>
            <p:ph type="sldNum" sz="quarter" idx="12"/>
          </p:nvPr>
        </p:nvSpPr>
        <p:spPr/>
        <p:txBody>
          <a:bodyPr/>
          <a:lstStyle>
            <a:extLst/>
          </a:lstStyle>
          <a:p>
            <a:fld id="{18EEB768-C8A8-4C62-B44F-8C96AE8CD0F2}"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r>
              <a:rPr lang="en-US" smtClean="0"/>
              <a:t>wien/perk1_genap12-13</a:t>
            </a:r>
            <a:endParaRPr lang="en-US"/>
          </a:p>
        </p:txBody>
      </p:sp>
      <p:sp>
        <p:nvSpPr>
          <p:cNvPr id="9" name="Slide Number Placeholder 8"/>
          <p:cNvSpPr>
            <a:spLocks noGrp="1"/>
          </p:cNvSpPr>
          <p:nvPr>
            <p:ph type="sldNum" sz="quarter" idx="12"/>
          </p:nvPr>
        </p:nvSpPr>
        <p:spPr/>
        <p:txBody>
          <a:bodyPr/>
          <a:lstStyle>
            <a:extLst/>
          </a:lstStyle>
          <a:p>
            <a:fld id="{8948AA90-BDCE-4804-87A9-56626F48584C}"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r>
              <a:rPr lang="en-US" smtClean="0"/>
              <a:t>wien/perk1_genap12-13</a:t>
            </a:r>
            <a:endParaRPr lang="en-US"/>
          </a:p>
        </p:txBody>
      </p:sp>
      <p:sp>
        <p:nvSpPr>
          <p:cNvPr id="5" name="Slide Number Placeholder 4"/>
          <p:cNvSpPr>
            <a:spLocks noGrp="1"/>
          </p:cNvSpPr>
          <p:nvPr>
            <p:ph type="sldNum" sz="quarter" idx="12"/>
          </p:nvPr>
        </p:nvSpPr>
        <p:spPr/>
        <p:txBody>
          <a:bodyPr/>
          <a:lstStyle>
            <a:extLst/>
          </a:lstStyle>
          <a:p>
            <a:fld id="{2666161A-9C58-45A6-9DAA-B14E17B7EB1C}"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smtClean="0"/>
              <a:t>wien/perk1_genap12-13</a:t>
            </a:r>
            <a:endParaRPr lang="en-US"/>
          </a:p>
        </p:txBody>
      </p:sp>
      <p:sp>
        <p:nvSpPr>
          <p:cNvPr id="4" name="Slide Number Placeholder 3"/>
          <p:cNvSpPr>
            <a:spLocks noGrp="1"/>
          </p:cNvSpPr>
          <p:nvPr>
            <p:ph type="sldNum" sz="quarter" idx="12"/>
          </p:nvPr>
        </p:nvSpPr>
        <p:spPr/>
        <p:txBody>
          <a:bodyPr/>
          <a:lstStyle>
            <a:extLst/>
          </a:lstStyle>
          <a:p>
            <a:fld id="{EC4398FC-D2D4-45B3-8B8A-D450A503BD7C}"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r>
              <a:rPr lang="en-US" smtClean="0"/>
              <a:t>wien/perk1_genap12-13</a:t>
            </a:r>
            <a:endParaRPr lang="en-US"/>
          </a:p>
        </p:txBody>
      </p:sp>
      <p:sp>
        <p:nvSpPr>
          <p:cNvPr id="7" name="Slide Number Placeholder 6"/>
          <p:cNvSpPr>
            <a:spLocks noGrp="1"/>
          </p:cNvSpPr>
          <p:nvPr>
            <p:ph type="sldNum" sz="quarter" idx="12"/>
          </p:nvPr>
        </p:nvSpPr>
        <p:spPr/>
        <p:txBody>
          <a:bodyPr/>
          <a:lstStyle>
            <a:extLst/>
          </a:lstStyle>
          <a:p>
            <a:fld id="{49E2B53C-FD36-41F9-8FB0-18C3DDCD2284}"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r>
              <a:rPr lang="en-US" smtClean="0"/>
              <a:t>wien/perk1_genap12-13</a:t>
            </a:r>
            <a:endParaRPr lang="en-US"/>
          </a:p>
        </p:txBody>
      </p:sp>
      <p:sp>
        <p:nvSpPr>
          <p:cNvPr id="7" name="Slide Number Placeholder 6"/>
          <p:cNvSpPr>
            <a:spLocks noGrp="1"/>
          </p:cNvSpPr>
          <p:nvPr>
            <p:ph type="sldNum" sz="quarter" idx="12"/>
          </p:nvPr>
        </p:nvSpPr>
        <p:spPr/>
        <p:txBody>
          <a:bodyPr/>
          <a:lstStyle>
            <a:extLst/>
          </a:lstStyle>
          <a:p>
            <a:fld id="{56DD8763-56FC-4676-9327-5BE6BF5CA625}"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smtClean="0"/>
              <a:t>wien/perk1_genap12-13</a:t>
            </a: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B171140-BB10-44C2-82B3-2144831136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68" decel="100000"/>
                                        <p:tgtEl>
                                          <p:spTgt spid="3"/>
                                        </p:tgtEl>
                                      </p:cBhvr>
                                    </p:animEffect>
                                    <p:animScale>
                                      <p:cBhvr>
                                        <p:cTn id="8" dur="768" decel="100000"/>
                                        <p:tgtEl>
                                          <p:spTgt spid="3"/>
                                        </p:tgtEl>
                                      </p:cBhvr>
                                      <p:from x="10000" y="10000"/>
                                      <p:to x="200000" y="450000"/>
                                    </p:animScale>
                                    <p:animScale>
                                      <p:cBhvr>
                                        <p:cTn id="9" dur="1230" accel="100000" fill="hold">
                                          <p:stCondLst>
                                            <p:cond delay="768"/>
                                          </p:stCondLst>
                                        </p:cTn>
                                        <p:tgtEl>
                                          <p:spTgt spid="3"/>
                                        </p:tgtEl>
                                      </p:cBhvr>
                                      <p:from x="200000" y="450000"/>
                                      <p:to x="100000" y="100000"/>
                                    </p:animScale>
                                    <p:set>
                                      <p:cBhvr>
                                        <p:cTn id="10" dur="768" fill="hold"/>
                                        <p:tgtEl>
                                          <p:spTgt spid="3"/>
                                        </p:tgtEl>
                                        <p:attrNameLst>
                                          <p:attrName>ppt_x</p:attrName>
                                        </p:attrNameLst>
                                      </p:cBhvr>
                                      <p:to>
                                        <p:strVal val="(0.5)"/>
                                      </p:to>
                                    </p:set>
                                    <p:anim from="(0.5)" to="(#ppt_x)" calcmode="lin" valueType="num">
                                      <p:cBhvr>
                                        <p:cTn id="11" dur="1230" accel="100000" fill="hold">
                                          <p:stCondLst>
                                            <p:cond delay="768"/>
                                          </p:stCondLst>
                                        </p:cTn>
                                        <p:tgtEl>
                                          <p:spTgt spid="3"/>
                                        </p:tgtEl>
                                        <p:attrNameLst>
                                          <p:attrName>ppt_x</p:attrName>
                                        </p:attrNameLst>
                                      </p:cBhvr>
                                    </p:anim>
                                    <p:set>
                                      <p:cBhvr>
                                        <p:cTn id="12" dur="768" fill="hold"/>
                                        <p:tgtEl>
                                          <p:spTgt spid="3"/>
                                        </p:tgtEl>
                                        <p:attrNameLst>
                                          <p:attrName>ppt_y</p:attrName>
                                        </p:attrNameLst>
                                      </p:cBhvr>
                                      <p:to>
                                        <p:strVal val="(#ppt_y+0.4)"/>
                                      </p:to>
                                    </p:set>
                                    <p:anim from="(#ppt_y+0.4)" to="(#ppt_y)" calcmode="lin" valueType="num">
                                      <p:cBhvr>
                                        <p:cTn id="13" dur="1230" accel="100000" fill="hold">
                                          <p:stCondLst>
                                            <p:cond delay="768"/>
                                          </p:stCondLst>
                                        </p:cTn>
                                        <p:tgtEl>
                                          <p:spTgt spid="3"/>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1">
                                            <p:txEl>
                                              <p:pRg st="0" end="0"/>
                                            </p:txEl>
                                          </p:spTgt>
                                        </p:tgtEl>
                                        <p:attrNameLst>
                                          <p:attrName>style.visibility</p:attrName>
                                        </p:attrNameLst>
                                      </p:cBhvr>
                                      <p:to>
                                        <p:strVal val="visible"/>
                                      </p:to>
                                    </p:set>
                                    <p:anim calcmode="lin" valueType="num">
                                      <p:cBhvr>
                                        <p:cTn id="18" dur="500" fill="hold"/>
                                        <p:tgtEl>
                                          <p:spTgt spid="3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1">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31">
                                            <p:txEl>
                                              <p:pRg st="1" end="1"/>
                                            </p:txEl>
                                          </p:spTgt>
                                        </p:tgtEl>
                                        <p:attrNameLst>
                                          <p:attrName>style.visibility</p:attrName>
                                        </p:attrNameLst>
                                      </p:cBhvr>
                                      <p:to>
                                        <p:strVal val="visible"/>
                                      </p:to>
                                    </p:set>
                                    <p:anim calcmode="lin" valueType="num">
                                      <p:cBhvr>
                                        <p:cTn id="23" dur="500" fill="hold"/>
                                        <p:tgtEl>
                                          <p:spTgt spid="3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1">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31">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31">
                                            <p:txEl>
                                              <p:pRg st="2" end="2"/>
                                            </p:txEl>
                                          </p:spTgt>
                                        </p:tgtEl>
                                        <p:attrNameLst>
                                          <p:attrName>style.visibility</p:attrName>
                                        </p:attrNameLst>
                                      </p:cBhvr>
                                      <p:to>
                                        <p:strVal val="visible"/>
                                      </p:to>
                                    </p:set>
                                    <p:anim calcmode="lin" valueType="num">
                                      <p:cBhvr>
                                        <p:cTn id="28" dur="500" fill="hold"/>
                                        <p:tgtEl>
                                          <p:spTgt spid="31">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1">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1">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31">
                                            <p:txEl>
                                              <p:pRg st="3" end="3"/>
                                            </p:txEl>
                                          </p:spTgt>
                                        </p:tgtEl>
                                        <p:attrNameLst>
                                          <p:attrName>style.visibility</p:attrName>
                                        </p:attrNameLst>
                                      </p:cBhvr>
                                      <p:to>
                                        <p:strVal val="visible"/>
                                      </p:to>
                                    </p:set>
                                    <p:anim calcmode="lin" valueType="num">
                                      <p:cBhvr>
                                        <p:cTn id="33" dur="500" fill="hold"/>
                                        <p:tgtEl>
                                          <p:spTgt spid="3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1">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1">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31">
                                            <p:txEl>
                                              <p:pRg st="4" end="4"/>
                                            </p:txEl>
                                          </p:spTgt>
                                        </p:tgtEl>
                                        <p:attrNameLst>
                                          <p:attrName>style.visibility</p:attrName>
                                        </p:attrNameLst>
                                      </p:cBhvr>
                                      <p:to>
                                        <p:strVal val="visible"/>
                                      </p:to>
                                    </p:set>
                                    <p:anim calcmode="lin" valueType="num">
                                      <p:cBhvr>
                                        <p:cTn id="38" dur="500" fill="hold"/>
                                        <p:tgtEl>
                                          <p:spTgt spid="31">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31">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1" grpId="0" build="p"/>
    </p:bldLst>
  </p:timing>
  <p:hf sldNum="0" hd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a:xfrm>
            <a:off x="301625" y="457200"/>
            <a:ext cx="8510588" cy="1295400"/>
          </a:xfrm>
        </p:spPr>
        <p:txBody>
          <a:bodyPr>
            <a:normAutofit fontScale="90000"/>
          </a:bodyPr>
          <a:lstStyle/>
          <a:p>
            <a:pPr marL="609600" indent="-609600"/>
            <a:r>
              <a:rPr lang="id-ID" sz="4000" dirty="0" smtClean="0"/>
              <a:t/>
            </a:r>
            <a:br>
              <a:rPr lang="id-ID" sz="4000" dirty="0" smtClean="0"/>
            </a:br>
            <a:r>
              <a:rPr lang="id-ID" sz="4000" dirty="0" smtClean="0"/>
              <a:t/>
            </a:r>
            <a:br>
              <a:rPr lang="id-ID" sz="4000" dirty="0" smtClean="0"/>
            </a:br>
            <a:r>
              <a:rPr lang="id-ID" sz="4000" dirty="0" smtClean="0"/>
              <a:t/>
            </a:r>
            <a:br>
              <a:rPr lang="id-ID" sz="4000" dirty="0" smtClean="0"/>
            </a:br>
            <a:r>
              <a:rPr lang="id-ID" sz="4000" dirty="0" smtClean="0"/>
              <a:t/>
            </a:r>
            <a:br>
              <a:rPr lang="id-ID" sz="4000" dirty="0" smtClean="0"/>
            </a:br>
            <a:r>
              <a:rPr lang="id-ID" sz="4000" dirty="0" smtClean="0"/>
              <a:t/>
            </a:r>
            <a:br>
              <a:rPr lang="id-ID" sz="4000" dirty="0" smtClean="0"/>
            </a:br>
            <a:r>
              <a:rPr lang="id-ID" sz="4000" dirty="0" smtClean="0"/>
              <a:t>Pembentukan kehidupan baru </a:t>
            </a:r>
            <a:r>
              <a:rPr lang="en-US" sz="4000" dirty="0" smtClean="0"/>
              <a:t/>
            </a:r>
            <a:br>
              <a:rPr lang="en-US" sz="4000" dirty="0" smtClean="0"/>
            </a:br>
            <a:r>
              <a:rPr lang="en-US" sz="4000" dirty="0" smtClean="0"/>
              <a:t>	</a:t>
            </a:r>
            <a:r>
              <a:rPr lang="id-ID" sz="4000" dirty="0" smtClean="0"/>
              <a:t>(</a:t>
            </a:r>
            <a:r>
              <a:rPr lang="en-US" sz="4000" dirty="0" err="1" smtClean="0"/>
              <a:t>Masa</a:t>
            </a:r>
            <a:r>
              <a:rPr lang="en-US" sz="4000" dirty="0" smtClean="0"/>
              <a:t> Prenatal</a:t>
            </a:r>
            <a:r>
              <a:rPr lang="id-ID" sz="4000" dirty="0" smtClean="0"/>
              <a:t>)</a:t>
            </a:r>
            <a:endParaRPr lang="en-US" sz="4000" dirty="0"/>
          </a:p>
        </p:txBody>
      </p:sp>
      <p:sp>
        <p:nvSpPr>
          <p:cNvPr id="59395" name="Rectangle 3"/>
          <p:cNvSpPr>
            <a:spLocks noGrp="1" noRot="1" noChangeArrowheads="1"/>
          </p:cNvSpPr>
          <p:nvPr>
            <p:ph idx="1"/>
          </p:nvPr>
        </p:nvSpPr>
        <p:spPr>
          <a:xfrm>
            <a:off x="301625" y="2362200"/>
            <a:ext cx="8540750" cy="3736975"/>
          </a:xfrm>
        </p:spPr>
        <p:txBody>
          <a:bodyPr/>
          <a:lstStyle/>
          <a:p>
            <a:pPr marL="609600" indent="-609600"/>
            <a:endParaRPr lang="en-US" dirty="0"/>
          </a:p>
        </p:txBody>
      </p:sp>
      <p:sp>
        <p:nvSpPr>
          <p:cNvPr id="6" name="Footer Placeholder 5"/>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normAutofit/>
          </a:bodyPr>
          <a:lstStyle/>
          <a:p>
            <a:endParaRPr lang="en-US" dirty="0"/>
          </a:p>
        </p:txBody>
      </p:sp>
      <p:sp>
        <p:nvSpPr>
          <p:cNvPr id="10243" name="Rectangle 3"/>
          <p:cNvSpPr>
            <a:spLocks noGrp="1" noRot="1" noChangeArrowheads="1"/>
          </p:cNvSpPr>
          <p:nvPr>
            <p:ph idx="1"/>
          </p:nvPr>
        </p:nvSpPr>
        <p:spPr/>
        <p:txBody>
          <a:bodyPr/>
          <a:lstStyle/>
          <a:p>
            <a:pPr>
              <a:lnSpc>
                <a:spcPct val="90000"/>
              </a:lnSpc>
            </a:pPr>
            <a:r>
              <a:rPr lang="en-US" sz="2400" dirty="0" err="1"/>
              <a:t>Merupakan</a:t>
            </a:r>
            <a:r>
              <a:rPr lang="en-US" sz="2400" dirty="0"/>
              <a:t> </a:t>
            </a:r>
            <a:r>
              <a:rPr lang="en-US" sz="2400" dirty="0" err="1"/>
              <a:t>periode</a:t>
            </a:r>
            <a:r>
              <a:rPr lang="en-US" sz="2400" dirty="0"/>
              <a:t> </a:t>
            </a:r>
            <a:r>
              <a:rPr lang="en-US" sz="2400" dirty="0" err="1"/>
              <a:t>terpanjang</a:t>
            </a:r>
            <a:r>
              <a:rPr lang="en-US" sz="2400" dirty="0"/>
              <a:t> </a:t>
            </a:r>
            <a:r>
              <a:rPr lang="en-US" sz="2400" dirty="0" err="1"/>
              <a:t>dari</a:t>
            </a:r>
            <a:r>
              <a:rPr lang="en-US" sz="2400" dirty="0"/>
              <a:t> </a:t>
            </a:r>
            <a:r>
              <a:rPr lang="en-US" sz="2400" dirty="0" err="1"/>
              <a:t>periode-periode</a:t>
            </a:r>
            <a:r>
              <a:rPr lang="en-US" sz="2400" dirty="0"/>
              <a:t> prenatal.</a:t>
            </a:r>
          </a:p>
          <a:p>
            <a:pPr>
              <a:lnSpc>
                <a:spcPct val="90000"/>
              </a:lnSpc>
            </a:pPr>
            <a:r>
              <a:rPr lang="en-US" sz="2400" dirty="0" err="1"/>
              <a:t>Meskipun</a:t>
            </a:r>
            <a:r>
              <a:rPr lang="en-US" sz="2400" dirty="0"/>
              <a:t> </a:t>
            </a:r>
            <a:r>
              <a:rPr lang="en-US" sz="2400" dirty="0" err="1"/>
              <a:t>periode</a:t>
            </a:r>
            <a:r>
              <a:rPr lang="en-US" sz="2400" dirty="0"/>
              <a:t> </a:t>
            </a:r>
            <a:r>
              <a:rPr lang="en-US" sz="2400" dirty="0" err="1"/>
              <a:t>terpanjang</a:t>
            </a:r>
            <a:r>
              <a:rPr lang="en-US" sz="2400" dirty="0"/>
              <a:t>, </a:t>
            </a:r>
            <a:r>
              <a:rPr lang="en-US" sz="2400" dirty="0" err="1"/>
              <a:t>tapi</a:t>
            </a:r>
            <a:r>
              <a:rPr lang="en-US" sz="2400" dirty="0"/>
              <a:t> </a:t>
            </a:r>
            <a:r>
              <a:rPr lang="en-US" sz="2400" dirty="0" err="1"/>
              <a:t>periode</a:t>
            </a:r>
            <a:r>
              <a:rPr lang="en-US" sz="2400" dirty="0"/>
              <a:t> </a:t>
            </a:r>
            <a:r>
              <a:rPr lang="en-US" sz="2400" dirty="0" err="1"/>
              <a:t>ini</a:t>
            </a:r>
            <a:r>
              <a:rPr lang="en-US" sz="2400" dirty="0"/>
              <a:t> relative </a:t>
            </a:r>
            <a:r>
              <a:rPr lang="en-US" sz="2400" dirty="0" err="1"/>
              <a:t>kurang</a:t>
            </a:r>
            <a:r>
              <a:rPr lang="en-US" sz="2400" dirty="0"/>
              <a:t> </a:t>
            </a:r>
            <a:r>
              <a:rPr lang="en-US" sz="2400" dirty="0" err="1"/>
              <a:t>penting</a:t>
            </a:r>
            <a:r>
              <a:rPr lang="en-US" sz="2400" dirty="0"/>
              <a:t> </a:t>
            </a:r>
            <a:r>
              <a:rPr lang="en-US" sz="2400" dirty="0" err="1"/>
              <a:t>dibanding</a:t>
            </a:r>
            <a:r>
              <a:rPr lang="en-US" sz="2400" dirty="0"/>
              <a:t> 2 </a:t>
            </a:r>
            <a:r>
              <a:rPr lang="en-US" sz="2400" dirty="0" err="1"/>
              <a:t>periode</a:t>
            </a:r>
            <a:r>
              <a:rPr lang="en-US" sz="2400" dirty="0"/>
              <a:t> </a:t>
            </a:r>
            <a:r>
              <a:rPr lang="en-US" sz="2400" dirty="0" err="1"/>
              <a:t>sebelumnya</a:t>
            </a:r>
            <a:r>
              <a:rPr lang="en-US" sz="2400" dirty="0"/>
              <a:t>.</a:t>
            </a:r>
          </a:p>
          <a:p>
            <a:pPr>
              <a:lnSpc>
                <a:spcPct val="90000"/>
              </a:lnSpc>
            </a:pPr>
            <a:r>
              <a:rPr lang="en-US" sz="2400" dirty="0" err="1"/>
              <a:t>Kemungkinan</a:t>
            </a:r>
            <a:r>
              <a:rPr lang="en-US" sz="2400" dirty="0"/>
              <a:t> </a:t>
            </a:r>
            <a:r>
              <a:rPr lang="en-US" sz="2400" dirty="0" err="1"/>
              <a:t>dapat</a:t>
            </a:r>
            <a:r>
              <a:rPr lang="en-US" sz="2400" dirty="0"/>
              <a:t> </a:t>
            </a:r>
            <a:r>
              <a:rPr lang="en-US" sz="2400" dirty="0" err="1"/>
              <a:t>terjadi</a:t>
            </a:r>
            <a:r>
              <a:rPr lang="en-US" sz="2400" dirty="0"/>
              <a:t> </a:t>
            </a:r>
            <a:r>
              <a:rPr lang="en-US" sz="2400" dirty="0" err="1"/>
              <a:t>kelahiran</a:t>
            </a:r>
            <a:r>
              <a:rPr lang="en-US" sz="2400" dirty="0"/>
              <a:t> </a:t>
            </a:r>
            <a:r>
              <a:rPr lang="en-US" sz="2400" dirty="0" err="1"/>
              <a:t>prematur</a:t>
            </a:r>
            <a:r>
              <a:rPr lang="en-US" sz="2400" dirty="0"/>
              <a:t>, </a:t>
            </a:r>
            <a:r>
              <a:rPr lang="en-US" sz="2400" dirty="0" err="1"/>
              <a:t>apabila</a:t>
            </a:r>
            <a:r>
              <a:rPr lang="en-US" sz="2400" dirty="0"/>
              <a:t> :</a:t>
            </a:r>
          </a:p>
          <a:p>
            <a:pPr lvl="1">
              <a:lnSpc>
                <a:spcPct val="90000"/>
              </a:lnSpc>
            </a:pPr>
            <a:r>
              <a:rPr lang="en-US" sz="2000" dirty="0" err="1"/>
              <a:t>Ibu</a:t>
            </a:r>
            <a:r>
              <a:rPr lang="en-US" sz="2000" dirty="0"/>
              <a:t> </a:t>
            </a:r>
            <a:r>
              <a:rPr lang="en-US" sz="2000" dirty="0" err="1"/>
              <a:t>sangat</a:t>
            </a:r>
            <a:r>
              <a:rPr lang="en-US" sz="2000" dirty="0"/>
              <a:t> </a:t>
            </a:r>
            <a:r>
              <a:rPr lang="en-US" sz="2000" dirty="0" err="1"/>
              <a:t>lelah</a:t>
            </a:r>
            <a:r>
              <a:rPr lang="en-US" sz="2000" dirty="0"/>
              <a:t> / </a:t>
            </a:r>
            <a:r>
              <a:rPr lang="en-US" sz="2000" dirty="0" err="1"/>
              <a:t>sakit</a:t>
            </a:r>
            <a:r>
              <a:rPr lang="en-US" sz="2000" dirty="0"/>
              <a:t>.</a:t>
            </a:r>
          </a:p>
          <a:p>
            <a:pPr lvl="1">
              <a:lnSpc>
                <a:spcPct val="90000"/>
              </a:lnSpc>
            </a:pPr>
            <a:r>
              <a:rPr lang="en-US" sz="2000" dirty="0" err="1"/>
              <a:t>Makanan</a:t>
            </a:r>
            <a:r>
              <a:rPr lang="en-US" sz="2000" dirty="0"/>
              <a:t> / </a:t>
            </a:r>
            <a:r>
              <a:rPr lang="en-US" sz="2000" dirty="0" err="1"/>
              <a:t>nutrisi</a:t>
            </a:r>
            <a:r>
              <a:rPr lang="en-US" sz="2000" dirty="0"/>
              <a:t> / </a:t>
            </a:r>
            <a:r>
              <a:rPr lang="en-US" sz="2000" dirty="0" err="1"/>
              <a:t>gizi</a:t>
            </a:r>
            <a:r>
              <a:rPr lang="en-US" sz="2000" dirty="0"/>
              <a:t> </a:t>
            </a:r>
            <a:r>
              <a:rPr lang="en-US" sz="2000" dirty="0" err="1"/>
              <a:t>ibu</a:t>
            </a:r>
            <a:r>
              <a:rPr lang="en-US" sz="2000" dirty="0"/>
              <a:t> </a:t>
            </a:r>
            <a:r>
              <a:rPr lang="en-US" sz="2000" dirty="0" err="1"/>
              <a:t>kurang</a:t>
            </a:r>
            <a:r>
              <a:rPr lang="en-US" sz="2000" dirty="0"/>
              <a:t> </a:t>
            </a:r>
            <a:r>
              <a:rPr lang="en-US" sz="2000" dirty="0" err="1"/>
              <a:t>baik</a:t>
            </a:r>
            <a:endParaRPr lang="en-US" sz="2000" dirty="0"/>
          </a:p>
          <a:p>
            <a:pPr lvl="1">
              <a:lnSpc>
                <a:spcPct val="90000"/>
              </a:lnSpc>
            </a:pPr>
            <a:r>
              <a:rPr lang="en-US" sz="2000" dirty="0" err="1"/>
              <a:t>Gangguan-ganguan</a:t>
            </a:r>
            <a:r>
              <a:rPr lang="en-US" sz="2000" dirty="0"/>
              <a:t> </a:t>
            </a:r>
            <a:r>
              <a:rPr lang="en-US" sz="2000" dirty="0" err="1"/>
              <a:t>dalam</a:t>
            </a:r>
            <a:r>
              <a:rPr lang="en-US" sz="2000" dirty="0"/>
              <a:t> </a:t>
            </a:r>
            <a:r>
              <a:rPr lang="en-US" sz="2000" dirty="0" err="1"/>
              <a:t>kelenjar</a:t>
            </a:r>
            <a:endParaRPr lang="en-US" sz="2000" dirty="0"/>
          </a:p>
          <a:p>
            <a:pPr lvl="1">
              <a:lnSpc>
                <a:spcPct val="90000"/>
              </a:lnSpc>
            </a:pPr>
            <a:r>
              <a:rPr lang="en-US" sz="2000" dirty="0" err="1"/>
              <a:t>Jatuh</a:t>
            </a:r>
            <a:r>
              <a:rPr lang="en-US" sz="2000" dirty="0"/>
              <a:t> / </a:t>
            </a:r>
            <a:r>
              <a:rPr lang="en-US" sz="2000" dirty="0" err="1"/>
              <a:t>kecelakaan</a:t>
            </a:r>
            <a:endParaRPr lang="en-US" sz="2000" dirty="0"/>
          </a:p>
          <a:p>
            <a:pPr lvl="1">
              <a:lnSpc>
                <a:spcPct val="90000"/>
              </a:lnSpc>
            </a:pPr>
            <a:r>
              <a:rPr lang="en-US" sz="2000" dirty="0"/>
              <a:t>Shock-shock </a:t>
            </a:r>
            <a:r>
              <a:rPr lang="en-US" sz="2000" dirty="0" err="1"/>
              <a:t>emosional</a:t>
            </a:r>
            <a:r>
              <a:rPr lang="en-US" sz="2000" dirty="0"/>
              <a:t>, </a:t>
            </a:r>
            <a:r>
              <a:rPr lang="en-US" sz="2000" dirty="0" err="1"/>
              <a:t>dsb</a:t>
            </a:r>
            <a:endParaRPr lang="en-US" sz="2000" dirty="0"/>
          </a:p>
        </p:txBody>
      </p:sp>
      <p:sp>
        <p:nvSpPr>
          <p:cNvPr id="6" name="Footer Placeholder 5"/>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normAutofit/>
          </a:bodyPr>
          <a:lstStyle/>
          <a:p>
            <a:r>
              <a:rPr lang="en-US" sz="3200" dirty="0" err="1"/>
              <a:t>Faktor-faktor</a:t>
            </a:r>
            <a:r>
              <a:rPr lang="en-US" sz="3200" dirty="0"/>
              <a:t> </a:t>
            </a:r>
            <a:r>
              <a:rPr lang="en-US" sz="3200" dirty="0" err="1"/>
              <a:t>yg</a:t>
            </a:r>
            <a:r>
              <a:rPr lang="en-US" sz="3200" dirty="0"/>
              <a:t> </a:t>
            </a:r>
            <a:r>
              <a:rPr lang="en-US" sz="3200" dirty="0" err="1"/>
              <a:t>mempengaruhi</a:t>
            </a:r>
            <a:r>
              <a:rPr lang="en-US" sz="3200" dirty="0"/>
              <a:t> </a:t>
            </a:r>
            <a:r>
              <a:rPr lang="en-US" sz="3200" dirty="0" err="1"/>
              <a:t>perkembangan</a:t>
            </a:r>
            <a:r>
              <a:rPr lang="en-US" sz="3200" dirty="0"/>
              <a:t> Prenatal</a:t>
            </a:r>
          </a:p>
        </p:txBody>
      </p:sp>
      <p:sp>
        <p:nvSpPr>
          <p:cNvPr id="11267" name="Rectangle 3"/>
          <p:cNvSpPr>
            <a:spLocks noGrp="1" noRot="1" noChangeArrowheads="1"/>
          </p:cNvSpPr>
          <p:nvPr>
            <p:ph idx="1"/>
          </p:nvPr>
        </p:nvSpPr>
        <p:spPr/>
        <p:txBody>
          <a:bodyPr>
            <a:normAutofit lnSpcReduction="10000"/>
          </a:bodyPr>
          <a:lstStyle/>
          <a:p>
            <a:pPr>
              <a:buFont typeface="Wingdings" pitchFamily="2" charset="2"/>
              <a:buNone/>
            </a:pPr>
            <a:r>
              <a:rPr lang="en-US" sz="2800" dirty="0" err="1"/>
              <a:t>Berupa</a:t>
            </a:r>
            <a:r>
              <a:rPr lang="en-US" sz="2800" dirty="0"/>
              <a:t> </a:t>
            </a:r>
            <a:r>
              <a:rPr lang="en-US" sz="2800" dirty="0" err="1"/>
              <a:t>kerawanan</a:t>
            </a:r>
            <a:r>
              <a:rPr lang="en-US" sz="2800" dirty="0"/>
              <a:t> / </a:t>
            </a:r>
            <a:r>
              <a:rPr lang="en-US" sz="2800" dirty="0" err="1"/>
              <a:t>bahaya-bahaya</a:t>
            </a:r>
            <a:r>
              <a:rPr lang="en-US" sz="2800" dirty="0"/>
              <a:t> </a:t>
            </a:r>
            <a:r>
              <a:rPr lang="en-US" sz="2800" dirty="0" err="1"/>
              <a:t>fisik</a:t>
            </a:r>
            <a:r>
              <a:rPr lang="en-US" sz="2800" dirty="0"/>
              <a:t> </a:t>
            </a:r>
            <a:r>
              <a:rPr lang="en-US" sz="2800" dirty="0" err="1"/>
              <a:t>maupun</a:t>
            </a:r>
            <a:r>
              <a:rPr lang="en-US" sz="2800" dirty="0"/>
              <a:t> </a:t>
            </a:r>
            <a:r>
              <a:rPr lang="en-US" sz="2800" dirty="0" err="1"/>
              <a:t>psikologis</a:t>
            </a:r>
            <a:endParaRPr lang="en-US" sz="2800" dirty="0"/>
          </a:p>
          <a:p>
            <a:r>
              <a:rPr lang="en-US" sz="2800" dirty="0" err="1"/>
              <a:t>Bahaya</a:t>
            </a:r>
            <a:r>
              <a:rPr lang="en-US" sz="2800" dirty="0"/>
              <a:t> </a:t>
            </a:r>
            <a:r>
              <a:rPr lang="en-US" sz="2800" dirty="0" err="1"/>
              <a:t>fisik</a:t>
            </a:r>
            <a:r>
              <a:rPr lang="en-US" sz="2800" dirty="0"/>
              <a:t> </a:t>
            </a:r>
            <a:r>
              <a:rPr lang="en-US" sz="2800" dirty="0">
                <a:sym typeface="Wingdings" pitchFamily="2" charset="2"/>
              </a:rPr>
              <a:t> </a:t>
            </a:r>
            <a:r>
              <a:rPr lang="en-US" sz="2800" dirty="0" err="1">
                <a:sym typeface="Wingdings" pitchFamily="2" charset="2"/>
              </a:rPr>
              <a:t>berupa</a:t>
            </a:r>
            <a:r>
              <a:rPr lang="en-US" sz="2800" dirty="0">
                <a:sym typeface="Wingdings" pitchFamily="2" charset="2"/>
              </a:rPr>
              <a:t> </a:t>
            </a:r>
            <a:r>
              <a:rPr lang="en-US" sz="2800" dirty="0" err="1">
                <a:sym typeface="Wingdings" pitchFamily="2" charset="2"/>
              </a:rPr>
              <a:t>faktor-faktor</a:t>
            </a:r>
            <a:r>
              <a:rPr lang="en-US" sz="2800" dirty="0">
                <a:sym typeface="Wingdings" pitchFamily="2" charset="2"/>
              </a:rPr>
              <a:t> </a:t>
            </a:r>
            <a:r>
              <a:rPr lang="en-US" sz="2800" dirty="0" err="1">
                <a:sym typeface="Wingdings" pitchFamily="2" charset="2"/>
              </a:rPr>
              <a:t>yg</a:t>
            </a:r>
            <a:r>
              <a:rPr lang="en-US" sz="2800" dirty="0">
                <a:sym typeface="Wingdings" pitchFamily="2" charset="2"/>
              </a:rPr>
              <a:t> </a:t>
            </a:r>
            <a:r>
              <a:rPr lang="en-US" sz="2800" dirty="0" err="1">
                <a:sym typeface="Wingdings" pitchFamily="2" charset="2"/>
              </a:rPr>
              <a:t>dapat</a:t>
            </a:r>
            <a:r>
              <a:rPr lang="en-US" sz="2800" dirty="0">
                <a:sym typeface="Wingdings" pitchFamily="2" charset="2"/>
              </a:rPr>
              <a:t> </a:t>
            </a:r>
            <a:r>
              <a:rPr lang="en-US" sz="2800" dirty="0" err="1">
                <a:sym typeface="Wingdings" pitchFamily="2" charset="2"/>
              </a:rPr>
              <a:t>membahayakan</a:t>
            </a:r>
            <a:r>
              <a:rPr lang="en-US" sz="2800" dirty="0">
                <a:sym typeface="Wingdings" pitchFamily="2" charset="2"/>
              </a:rPr>
              <a:t> </a:t>
            </a:r>
            <a:r>
              <a:rPr lang="en-US" sz="2800" dirty="0" err="1">
                <a:sym typeface="Wingdings" pitchFamily="2" charset="2"/>
              </a:rPr>
              <a:t>perkembangan</a:t>
            </a:r>
            <a:r>
              <a:rPr lang="en-US" sz="2800" dirty="0">
                <a:sym typeface="Wingdings" pitchFamily="2" charset="2"/>
              </a:rPr>
              <a:t> </a:t>
            </a:r>
            <a:r>
              <a:rPr lang="en-US" sz="2800" dirty="0" err="1">
                <a:sym typeface="Wingdings" pitchFamily="2" charset="2"/>
              </a:rPr>
              <a:t>fisik</a:t>
            </a:r>
            <a:r>
              <a:rPr lang="en-US" sz="2800" dirty="0">
                <a:sym typeface="Wingdings" pitchFamily="2" charset="2"/>
              </a:rPr>
              <a:t>. </a:t>
            </a:r>
            <a:r>
              <a:rPr lang="en-US" sz="2800" dirty="0" err="1">
                <a:sym typeface="Wingdings" pitchFamily="2" charset="2"/>
              </a:rPr>
              <a:t>Biasanya</a:t>
            </a:r>
            <a:r>
              <a:rPr lang="en-US" sz="2800" dirty="0">
                <a:sym typeface="Wingdings" pitchFamily="2" charset="2"/>
              </a:rPr>
              <a:t> </a:t>
            </a:r>
            <a:r>
              <a:rPr lang="en-US" sz="2800" dirty="0" err="1">
                <a:sym typeface="Wingdings" pitchFamily="2" charset="2"/>
              </a:rPr>
              <a:t>lebih</a:t>
            </a:r>
            <a:r>
              <a:rPr lang="en-US" sz="2800" dirty="0">
                <a:sym typeface="Wingdings" pitchFamily="2" charset="2"/>
              </a:rPr>
              <a:t> </a:t>
            </a:r>
            <a:r>
              <a:rPr lang="en-US" sz="2800" dirty="0" err="1">
                <a:sym typeface="Wingdings" pitchFamily="2" charset="2"/>
              </a:rPr>
              <a:t>mudah</a:t>
            </a:r>
            <a:r>
              <a:rPr lang="en-US" sz="2800" dirty="0">
                <a:sym typeface="Wingdings" pitchFamily="2" charset="2"/>
              </a:rPr>
              <a:t> </a:t>
            </a:r>
            <a:r>
              <a:rPr lang="en-US" sz="2800" dirty="0" err="1">
                <a:sym typeface="Wingdings" pitchFamily="2" charset="2"/>
              </a:rPr>
              <a:t>dikenali</a:t>
            </a:r>
            <a:r>
              <a:rPr lang="en-US" sz="2800" dirty="0">
                <a:sym typeface="Wingdings" pitchFamily="2" charset="2"/>
              </a:rPr>
              <a:t> &amp; </a:t>
            </a:r>
            <a:r>
              <a:rPr lang="en-US" sz="2800" dirty="0" err="1">
                <a:sym typeface="Wingdings" pitchFamily="2" charset="2"/>
              </a:rPr>
              <a:t>lebih</a:t>
            </a:r>
            <a:r>
              <a:rPr lang="en-US" sz="2800" dirty="0">
                <a:sym typeface="Wingdings" pitchFamily="2" charset="2"/>
              </a:rPr>
              <a:t> </a:t>
            </a:r>
            <a:r>
              <a:rPr lang="en-US" sz="2800" dirty="0" err="1">
                <a:sym typeface="Wingdings" pitchFamily="2" charset="2"/>
              </a:rPr>
              <a:t>banyak</a:t>
            </a:r>
            <a:r>
              <a:rPr lang="en-US" sz="2800" dirty="0">
                <a:sym typeface="Wingdings" pitchFamily="2" charset="2"/>
              </a:rPr>
              <a:t> </a:t>
            </a:r>
            <a:r>
              <a:rPr lang="en-US" sz="2800" dirty="0" err="1">
                <a:sym typeface="Wingdings" pitchFamily="2" charset="2"/>
              </a:rPr>
              <a:t>mendapatkan</a:t>
            </a:r>
            <a:r>
              <a:rPr lang="en-US" sz="2800" dirty="0">
                <a:sym typeface="Wingdings" pitchFamily="2" charset="2"/>
              </a:rPr>
              <a:t> </a:t>
            </a:r>
            <a:r>
              <a:rPr lang="en-US" sz="2800" dirty="0" err="1">
                <a:sym typeface="Wingdings" pitchFamily="2" charset="2"/>
              </a:rPr>
              <a:t>perhatian</a:t>
            </a:r>
            <a:r>
              <a:rPr lang="en-US" sz="2800" dirty="0">
                <a:sym typeface="Wingdings" pitchFamily="2" charset="2"/>
              </a:rPr>
              <a:t> </a:t>
            </a:r>
            <a:r>
              <a:rPr lang="en-US" sz="2800" dirty="0" err="1">
                <a:sym typeface="Wingdings" pitchFamily="2" charset="2"/>
              </a:rPr>
              <a:t>ilmiah</a:t>
            </a:r>
            <a:r>
              <a:rPr lang="en-US" sz="2800" dirty="0">
                <a:sym typeface="Wingdings" pitchFamily="2" charset="2"/>
              </a:rPr>
              <a:t>.</a:t>
            </a:r>
          </a:p>
          <a:p>
            <a:r>
              <a:rPr lang="en-US" sz="2800" dirty="0" err="1">
                <a:sym typeface="Wingdings" pitchFamily="2" charset="2"/>
              </a:rPr>
              <a:t>Bahaya</a:t>
            </a:r>
            <a:r>
              <a:rPr lang="en-US" sz="2800" dirty="0">
                <a:sym typeface="Wingdings" pitchFamily="2" charset="2"/>
              </a:rPr>
              <a:t> </a:t>
            </a:r>
            <a:r>
              <a:rPr lang="en-US" sz="2800" dirty="0" err="1">
                <a:sym typeface="Wingdings" pitchFamily="2" charset="2"/>
              </a:rPr>
              <a:t>psikologis</a:t>
            </a:r>
            <a:r>
              <a:rPr lang="en-US" sz="2800" dirty="0">
                <a:sym typeface="Wingdings" pitchFamily="2" charset="2"/>
              </a:rPr>
              <a:t>  </a:t>
            </a:r>
            <a:r>
              <a:rPr lang="en-US" sz="2800" dirty="0" err="1">
                <a:sym typeface="Wingdings" pitchFamily="2" charset="2"/>
              </a:rPr>
              <a:t>berupa</a:t>
            </a:r>
            <a:r>
              <a:rPr lang="en-US" sz="2800" dirty="0">
                <a:sym typeface="Wingdings" pitchFamily="2" charset="2"/>
              </a:rPr>
              <a:t> </a:t>
            </a:r>
            <a:r>
              <a:rPr lang="en-US" sz="2800" dirty="0" err="1">
                <a:sym typeface="Wingdings" pitchFamily="2" charset="2"/>
              </a:rPr>
              <a:t>faktor-faktor</a:t>
            </a:r>
            <a:r>
              <a:rPr lang="en-US" sz="2800" dirty="0">
                <a:sym typeface="Wingdings" pitchFamily="2" charset="2"/>
              </a:rPr>
              <a:t> </a:t>
            </a:r>
            <a:r>
              <a:rPr lang="en-US" sz="2800" dirty="0" err="1">
                <a:sym typeface="Wingdings" pitchFamily="2" charset="2"/>
              </a:rPr>
              <a:t>yg</a:t>
            </a:r>
            <a:r>
              <a:rPr lang="en-US" sz="2800" dirty="0">
                <a:sym typeface="Wingdings" pitchFamily="2" charset="2"/>
              </a:rPr>
              <a:t> </a:t>
            </a:r>
            <a:r>
              <a:rPr lang="en-US" sz="2800" dirty="0" err="1">
                <a:sym typeface="Wingdings" pitchFamily="2" charset="2"/>
              </a:rPr>
              <a:t>dapat</a:t>
            </a:r>
            <a:r>
              <a:rPr lang="en-US" sz="2800" dirty="0">
                <a:sym typeface="Wingdings" pitchFamily="2" charset="2"/>
              </a:rPr>
              <a:t> </a:t>
            </a:r>
            <a:r>
              <a:rPr lang="en-US" sz="2800" dirty="0" err="1">
                <a:sym typeface="Wingdings" pitchFamily="2" charset="2"/>
              </a:rPr>
              <a:t>membahayakan</a:t>
            </a:r>
            <a:r>
              <a:rPr lang="en-US" sz="2800" dirty="0">
                <a:sym typeface="Wingdings" pitchFamily="2" charset="2"/>
              </a:rPr>
              <a:t> </a:t>
            </a:r>
            <a:r>
              <a:rPr lang="en-US" sz="2800" dirty="0" err="1">
                <a:sym typeface="Wingdings" pitchFamily="2" charset="2"/>
              </a:rPr>
              <a:t>perkembangan</a:t>
            </a:r>
            <a:r>
              <a:rPr lang="en-US" sz="2800" dirty="0">
                <a:sym typeface="Wingdings" pitchFamily="2" charset="2"/>
              </a:rPr>
              <a:t> </a:t>
            </a:r>
            <a:r>
              <a:rPr lang="en-US" sz="2800" dirty="0" err="1">
                <a:sym typeface="Wingdings" pitchFamily="2" charset="2"/>
              </a:rPr>
              <a:t>psikologis</a:t>
            </a:r>
            <a:r>
              <a:rPr lang="en-US" sz="2800" dirty="0">
                <a:sym typeface="Wingdings" pitchFamily="2" charset="2"/>
              </a:rPr>
              <a:t>, yang </a:t>
            </a:r>
            <a:r>
              <a:rPr lang="en-US" sz="2800" dirty="0" err="1">
                <a:sym typeface="Wingdings" pitchFamily="2" charset="2"/>
              </a:rPr>
              <a:t>seringkali</a:t>
            </a:r>
            <a:r>
              <a:rPr lang="en-US" sz="2800" dirty="0">
                <a:sym typeface="Wingdings" pitchFamily="2" charset="2"/>
              </a:rPr>
              <a:t> </a:t>
            </a:r>
            <a:r>
              <a:rPr lang="en-US" sz="2800" dirty="0" err="1">
                <a:sym typeface="Wingdings" pitchFamily="2" charset="2"/>
              </a:rPr>
              <a:t>juga</a:t>
            </a:r>
            <a:r>
              <a:rPr lang="en-US" sz="2800" dirty="0">
                <a:sym typeface="Wingdings" pitchFamily="2" charset="2"/>
              </a:rPr>
              <a:t> </a:t>
            </a:r>
            <a:r>
              <a:rPr lang="en-US" sz="2800" dirty="0" err="1">
                <a:sym typeface="Wingdings" pitchFamily="2" charset="2"/>
              </a:rPr>
              <a:t>meningkatkan</a:t>
            </a:r>
            <a:r>
              <a:rPr lang="en-US" sz="2800" dirty="0">
                <a:sym typeface="Wingdings" pitchFamily="2" charset="2"/>
              </a:rPr>
              <a:t> </a:t>
            </a:r>
            <a:r>
              <a:rPr lang="en-US" sz="2800" dirty="0" err="1">
                <a:sym typeface="Wingdings" pitchFamily="2" charset="2"/>
              </a:rPr>
              <a:t>bahaya</a:t>
            </a:r>
            <a:r>
              <a:rPr lang="en-US" sz="2800" dirty="0">
                <a:sym typeface="Wingdings" pitchFamily="2" charset="2"/>
              </a:rPr>
              <a:t> </a:t>
            </a:r>
            <a:r>
              <a:rPr lang="en-US" sz="2800" dirty="0" err="1">
                <a:sym typeface="Wingdings" pitchFamily="2" charset="2"/>
              </a:rPr>
              <a:t>fisik</a:t>
            </a:r>
            <a:r>
              <a:rPr lang="en-US" sz="2800" dirty="0">
                <a:sym typeface="Wingdings" pitchFamily="2" charset="2"/>
              </a:rPr>
              <a:t>.</a:t>
            </a:r>
            <a:endParaRPr lang="en-US" sz="2800" dirty="0"/>
          </a:p>
        </p:txBody>
      </p:sp>
      <p:sp>
        <p:nvSpPr>
          <p:cNvPr id="6" name="Footer Placeholder 5"/>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r>
              <a:rPr lang="en-US"/>
              <a:t>Kerawanan / bahaya fisik</a:t>
            </a:r>
          </a:p>
        </p:txBody>
      </p:sp>
      <p:sp>
        <p:nvSpPr>
          <p:cNvPr id="12291" name="Rectangle 3"/>
          <p:cNvSpPr>
            <a:spLocks noGrp="1" noRot="1" noChangeArrowheads="1"/>
          </p:cNvSpPr>
          <p:nvPr>
            <p:ph idx="1"/>
          </p:nvPr>
        </p:nvSpPr>
        <p:spPr/>
        <p:txBody>
          <a:bodyPr/>
          <a:lstStyle/>
          <a:p>
            <a:pPr marL="609600" indent="-609600">
              <a:lnSpc>
                <a:spcPct val="90000"/>
              </a:lnSpc>
              <a:buFontTx/>
              <a:buAutoNum type="arabicPeriod"/>
            </a:pPr>
            <a:r>
              <a:rPr lang="en-US" sz="2800"/>
              <a:t>Nutrisi / Gizi</a:t>
            </a:r>
          </a:p>
          <a:p>
            <a:pPr marL="609600" indent="-609600">
              <a:lnSpc>
                <a:spcPct val="90000"/>
              </a:lnSpc>
              <a:buFontTx/>
              <a:buAutoNum type="arabicPeriod"/>
            </a:pPr>
            <a:r>
              <a:rPr lang="en-US" sz="2800"/>
              <a:t>Obat-obatan</a:t>
            </a:r>
          </a:p>
          <a:p>
            <a:pPr marL="609600" indent="-609600">
              <a:lnSpc>
                <a:spcPct val="90000"/>
              </a:lnSpc>
              <a:buFontTx/>
              <a:buAutoNum type="arabicPeriod"/>
            </a:pPr>
            <a:r>
              <a:rPr lang="en-US" sz="2800"/>
              <a:t>Penyakit Ibu</a:t>
            </a:r>
          </a:p>
          <a:p>
            <a:pPr marL="609600" indent="-609600">
              <a:lnSpc>
                <a:spcPct val="90000"/>
              </a:lnSpc>
              <a:buFontTx/>
              <a:buAutoNum type="arabicPeriod"/>
            </a:pPr>
            <a:r>
              <a:rPr lang="en-US" sz="2800"/>
              <a:t>Faktor Rhesus</a:t>
            </a:r>
          </a:p>
          <a:p>
            <a:pPr marL="609600" indent="-609600">
              <a:lnSpc>
                <a:spcPct val="90000"/>
              </a:lnSpc>
              <a:buFontTx/>
              <a:buAutoNum type="arabicPeriod"/>
            </a:pPr>
            <a:r>
              <a:rPr lang="en-US" sz="2800"/>
              <a:t>Radiasi</a:t>
            </a:r>
          </a:p>
          <a:p>
            <a:pPr marL="609600" indent="-609600">
              <a:lnSpc>
                <a:spcPct val="90000"/>
              </a:lnSpc>
              <a:buFontTx/>
              <a:buAutoNum type="arabicPeriod"/>
            </a:pPr>
            <a:r>
              <a:rPr lang="en-US" sz="2800"/>
              <a:t>Usia Ibu sewaktu hamil</a:t>
            </a:r>
          </a:p>
          <a:p>
            <a:pPr marL="609600" indent="-609600">
              <a:lnSpc>
                <a:spcPct val="90000"/>
              </a:lnSpc>
              <a:buFontTx/>
              <a:buAutoNum type="arabicPeriod"/>
            </a:pPr>
            <a:r>
              <a:rPr lang="en-US" sz="2800"/>
              <a:t>Alkohol</a:t>
            </a:r>
          </a:p>
          <a:p>
            <a:pPr marL="609600" indent="-609600">
              <a:lnSpc>
                <a:spcPct val="90000"/>
              </a:lnSpc>
              <a:buFontTx/>
              <a:buAutoNum type="arabicPeriod"/>
            </a:pPr>
            <a:r>
              <a:rPr lang="en-US" sz="2800"/>
              <a:t>Rokok / Nikotin</a:t>
            </a:r>
          </a:p>
          <a:p>
            <a:pPr marL="609600" indent="-609600">
              <a:lnSpc>
                <a:spcPct val="90000"/>
              </a:lnSpc>
              <a:buFontTx/>
              <a:buAutoNum type="arabicPeriod"/>
            </a:pPr>
            <a:r>
              <a:rPr lang="en-US" sz="2800"/>
              <a:t>Proses Kelahiran</a:t>
            </a:r>
          </a:p>
          <a:p>
            <a:pPr marL="609600" indent="-609600">
              <a:lnSpc>
                <a:spcPct val="90000"/>
              </a:lnSpc>
              <a:buFontTx/>
              <a:buAutoNum type="arabicPeriod"/>
            </a:pPr>
            <a:endParaRPr lang="en-US" sz="2800"/>
          </a:p>
        </p:txBody>
      </p:sp>
      <p:sp>
        <p:nvSpPr>
          <p:cNvPr id="6" name="Footer Placeholder 5"/>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Rot="1" noChangeArrowheads="1"/>
          </p:cNvSpPr>
          <p:nvPr>
            <p:ph type="body" idx="4294967295"/>
          </p:nvPr>
        </p:nvSpPr>
        <p:spPr>
          <a:xfrm>
            <a:off x="228600" y="685800"/>
            <a:ext cx="8001000" cy="5715000"/>
          </a:xfrm>
        </p:spPr>
        <p:txBody>
          <a:bodyPr>
            <a:normAutofit/>
          </a:bodyPr>
          <a:lstStyle/>
          <a:p>
            <a:pPr marL="609600" indent="-609600">
              <a:lnSpc>
                <a:spcPct val="80000"/>
              </a:lnSpc>
              <a:buFontTx/>
              <a:buAutoNum type="arabicPeriod"/>
              <a:tabLst>
                <a:tab pos="1198563" algn="l"/>
              </a:tabLst>
            </a:pPr>
            <a:r>
              <a:rPr lang="en-US" sz="2800" dirty="0" err="1"/>
              <a:t>Nutrisi</a:t>
            </a:r>
            <a:r>
              <a:rPr lang="en-US" sz="2800" dirty="0"/>
              <a:t> / </a:t>
            </a:r>
            <a:r>
              <a:rPr lang="en-US" sz="2800" dirty="0" err="1"/>
              <a:t>Gizi</a:t>
            </a:r>
            <a:endParaRPr lang="en-US" sz="2800" dirty="0"/>
          </a:p>
          <a:p>
            <a:pPr marL="990600" lvl="1" indent="-533400">
              <a:lnSpc>
                <a:spcPct val="80000"/>
              </a:lnSpc>
              <a:buFontTx/>
              <a:buNone/>
              <a:tabLst>
                <a:tab pos="1198563" algn="l"/>
              </a:tabLst>
            </a:pPr>
            <a:r>
              <a:rPr lang="en-US" sz="2400" dirty="0" smtClean="0"/>
              <a:t>	</a:t>
            </a:r>
            <a:r>
              <a:rPr lang="en-US" sz="2400" dirty="0" err="1" smtClean="0"/>
              <a:t>Kalau</a:t>
            </a:r>
            <a:r>
              <a:rPr lang="en-US" sz="2400" dirty="0" smtClean="0"/>
              <a:t> </a:t>
            </a:r>
            <a:r>
              <a:rPr lang="en-US" sz="2400" dirty="0" err="1"/>
              <a:t>nutrisi</a:t>
            </a:r>
            <a:r>
              <a:rPr lang="en-US" sz="2400" dirty="0"/>
              <a:t> / </a:t>
            </a:r>
            <a:r>
              <a:rPr lang="en-US" sz="2400" dirty="0" err="1"/>
              <a:t>gizi</a:t>
            </a:r>
            <a:r>
              <a:rPr lang="en-US" sz="2400" dirty="0"/>
              <a:t> </a:t>
            </a:r>
            <a:r>
              <a:rPr lang="en-US" sz="2400" dirty="0" err="1"/>
              <a:t>kurang</a:t>
            </a:r>
            <a:r>
              <a:rPr lang="en-US" sz="2400" dirty="0"/>
              <a:t>, </a:t>
            </a:r>
            <a:r>
              <a:rPr lang="en-US" sz="2400" dirty="0" err="1"/>
              <a:t>mengakibatkan</a:t>
            </a:r>
            <a:r>
              <a:rPr lang="en-US" sz="2400" dirty="0"/>
              <a:t> </a:t>
            </a:r>
            <a:r>
              <a:rPr lang="en-US" sz="2400" dirty="0" err="1"/>
              <a:t>sel-sel</a:t>
            </a:r>
            <a:r>
              <a:rPr lang="en-US" sz="2400" dirty="0"/>
              <a:t> </a:t>
            </a:r>
            <a:r>
              <a:rPr lang="en-US" sz="2400" dirty="0" err="1"/>
              <a:t>otak</a:t>
            </a:r>
            <a:r>
              <a:rPr lang="en-US" sz="2400" dirty="0"/>
              <a:t> </a:t>
            </a:r>
            <a:r>
              <a:rPr lang="en-US" sz="2400" dirty="0" err="1"/>
              <a:t>dan</a:t>
            </a:r>
            <a:r>
              <a:rPr lang="en-US" sz="2400" dirty="0"/>
              <a:t> </a:t>
            </a:r>
            <a:r>
              <a:rPr lang="en-US" sz="2400" dirty="0" err="1"/>
              <a:t>struktus</a:t>
            </a:r>
            <a:r>
              <a:rPr lang="en-US" sz="2400" dirty="0"/>
              <a:t> </a:t>
            </a:r>
            <a:r>
              <a:rPr lang="en-US" sz="2400" dirty="0" err="1"/>
              <a:t>otak</a:t>
            </a:r>
            <a:r>
              <a:rPr lang="en-US" sz="2400" dirty="0"/>
              <a:t> </a:t>
            </a:r>
            <a:r>
              <a:rPr lang="en-US" sz="2400" dirty="0" err="1"/>
              <a:t>terganggu</a:t>
            </a:r>
            <a:r>
              <a:rPr lang="en-US" sz="2400" dirty="0"/>
              <a:t> </a:t>
            </a:r>
            <a:r>
              <a:rPr lang="en-US" sz="2400" dirty="0" err="1"/>
              <a:t>dan</a:t>
            </a:r>
            <a:r>
              <a:rPr lang="en-US" sz="2400" dirty="0"/>
              <a:t> </a:t>
            </a:r>
            <a:r>
              <a:rPr lang="en-US" sz="2400" dirty="0" err="1"/>
              <a:t>dapat</a:t>
            </a:r>
            <a:r>
              <a:rPr lang="en-US" sz="2400" dirty="0"/>
              <a:t> </a:t>
            </a:r>
            <a:r>
              <a:rPr lang="en-US" sz="2400" dirty="0" err="1"/>
              <a:t>menimbulkan</a:t>
            </a:r>
            <a:r>
              <a:rPr lang="en-US" sz="2400" dirty="0"/>
              <a:t> </a:t>
            </a:r>
            <a:r>
              <a:rPr lang="en-US" sz="2400" dirty="0" err="1"/>
              <a:t>berbagai</a:t>
            </a:r>
            <a:r>
              <a:rPr lang="en-US" sz="2400" dirty="0"/>
              <a:t> </a:t>
            </a:r>
            <a:r>
              <a:rPr lang="en-US" sz="2400" dirty="0" err="1"/>
              <a:t>macam</a:t>
            </a:r>
            <a:r>
              <a:rPr lang="en-US" sz="2400" dirty="0"/>
              <a:t> </a:t>
            </a:r>
            <a:r>
              <a:rPr lang="en-US" sz="2400" dirty="0" err="1"/>
              <a:t>gejala</a:t>
            </a:r>
            <a:r>
              <a:rPr lang="en-US" sz="2400" dirty="0"/>
              <a:t>, </a:t>
            </a:r>
            <a:r>
              <a:rPr lang="en-US" sz="2400" dirty="0" smtClean="0"/>
              <a:t>a</a:t>
            </a:r>
            <a:r>
              <a:rPr lang="id-ID" sz="2400" dirty="0" smtClean="0"/>
              <a:t>.</a:t>
            </a:r>
            <a:r>
              <a:rPr lang="en-US" sz="2400" dirty="0" smtClean="0"/>
              <a:t>l</a:t>
            </a:r>
            <a:r>
              <a:rPr lang="id-ID" sz="2400" dirty="0" smtClean="0"/>
              <a:t>.</a:t>
            </a:r>
            <a:r>
              <a:rPr lang="en-US" sz="2400" dirty="0" smtClean="0"/>
              <a:t>:</a:t>
            </a:r>
            <a:endParaRPr lang="en-US" sz="2400" dirty="0"/>
          </a:p>
          <a:p>
            <a:pPr marL="990600" lvl="1" indent="-533400">
              <a:lnSpc>
                <a:spcPct val="80000"/>
              </a:lnSpc>
              <a:buFontTx/>
              <a:buNone/>
              <a:tabLst>
                <a:tab pos="1198563" algn="l"/>
              </a:tabLst>
            </a:pPr>
            <a:r>
              <a:rPr lang="en-US" sz="2400" dirty="0"/>
              <a:t>	- </a:t>
            </a:r>
            <a:r>
              <a:rPr lang="en-US" sz="2400" dirty="0" err="1"/>
              <a:t>Berat</a:t>
            </a:r>
            <a:r>
              <a:rPr lang="en-US" sz="2400" dirty="0"/>
              <a:t> </a:t>
            </a:r>
            <a:r>
              <a:rPr lang="en-US" sz="2400" dirty="0" err="1"/>
              <a:t>badan</a:t>
            </a:r>
            <a:r>
              <a:rPr lang="en-US" sz="2400" dirty="0"/>
              <a:t> </a:t>
            </a:r>
            <a:r>
              <a:rPr lang="en-US" sz="2400" dirty="0" err="1"/>
              <a:t>lahir</a:t>
            </a:r>
            <a:r>
              <a:rPr lang="en-US" sz="2400" dirty="0"/>
              <a:t> </a:t>
            </a:r>
            <a:r>
              <a:rPr lang="en-US" sz="2400" dirty="0" err="1"/>
              <a:t>rendah</a:t>
            </a:r>
            <a:r>
              <a:rPr lang="en-US" sz="2400" dirty="0"/>
              <a:t>.</a:t>
            </a:r>
          </a:p>
          <a:p>
            <a:pPr marL="990600" lvl="1" indent="-533400">
              <a:lnSpc>
                <a:spcPct val="80000"/>
              </a:lnSpc>
              <a:buFontTx/>
              <a:buNone/>
              <a:tabLst>
                <a:tab pos="1198563" algn="l"/>
              </a:tabLst>
            </a:pPr>
            <a:r>
              <a:rPr lang="en-US" sz="2400" dirty="0"/>
              <a:t>	- </a:t>
            </a:r>
            <a:r>
              <a:rPr lang="en-US" sz="2400" dirty="0" err="1"/>
              <a:t>Mycrochepal</a:t>
            </a:r>
            <a:r>
              <a:rPr lang="en-US" sz="2400" dirty="0"/>
              <a:t> </a:t>
            </a:r>
            <a:r>
              <a:rPr lang="en-US" sz="2400" dirty="0">
                <a:sym typeface="Wingdings" pitchFamily="2" charset="2"/>
              </a:rPr>
              <a:t> </a:t>
            </a:r>
            <a:r>
              <a:rPr lang="en-US" sz="2400" dirty="0" err="1">
                <a:sym typeface="Wingdings" pitchFamily="2" charset="2"/>
              </a:rPr>
              <a:t>ukuran</a:t>
            </a:r>
            <a:r>
              <a:rPr lang="en-US" sz="2400" dirty="0">
                <a:sym typeface="Wingdings" pitchFamily="2" charset="2"/>
              </a:rPr>
              <a:t> </a:t>
            </a:r>
            <a:r>
              <a:rPr lang="en-US" sz="2400" dirty="0" err="1">
                <a:sym typeface="Wingdings" pitchFamily="2" charset="2"/>
              </a:rPr>
              <a:t>kepala</a:t>
            </a:r>
            <a:r>
              <a:rPr lang="en-US" sz="2400" dirty="0">
                <a:sym typeface="Wingdings" pitchFamily="2" charset="2"/>
              </a:rPr>
              <a:t> </a:t>
            </a:r>
            <a:r>
              <a:rPr lang="en-US" sz="2400" dirty="0" err="1">
                <a:sym typeface="Wingdings" pitchFamily="2" charset="2"/>
              </a:rPr>
              <a:t>kecil</a:t>
            </a:r>
            <a:r>
              <a:rPr lang="en-US" sz="2400" dirty="0">
                <a:sym typeface="Wingdings" pitchFamily="2" charset="2"/>
              </a:rPr>
              <a:t>, </a:t>
            </a:r>
            <a:r>
              <a:rPr lang="en-US" sz="2400" dirty="0" err="1">
                <a:sym typeface="Wingdings" pitchFamily="2" charset="2"/>
              </a:rPr>
              <a:t>seringkali</a:t>
            </a:r>
            <a:r>
              <a:rPr lang="en-US" sz="2400" dirty="0">
                <a:sym typeface="Wingdings" pitchFamily="2" charset="2"/>
              </a:rPr>
              <a:t> 	</a:t>
            </a:r>
            <a:r>
              <a:rPr lang="en-US" sz="2400" dirty="0" err="1">
                <a:sym typeface="Wingdings" pitchFamily="2" charset="2"/>
              </a:rPr>
              <a:t>dikaitkan</a:t>
            </a:r>
            <a:r>
              <a:rPr lang="en-US" sz="2400" dirty="0">
                <a:sym typeface="Wingdings" pitchFamily="2" charset="2"/>
              </a:rPr>
              <a:t> dg  </a:t>
            </a:r>
            <a:r>
              <a:rPr lang="en-US" sz="2400" dirty="0" err="1">
                <a:sym typeface="Wingdings" pitchFamily="2" charset="2"/>
              </a:rPr>
              <a:t>kecerdasan</a:t>
            </a:r>
            <a:r>
              <a:rPr lang="en-US" sz="2400" dirty="0">
                <a:sym typeface="Wingdings" pitchFamily="2" charset="2"/>
              </a:rPr>
              <a:t> </a:t>
            </a:r>
            <a:r>
              <a:rPr lang="en-US" sz="2400" dirty="0" err="1">
                <a:sym typeface="Wingdings" pitchFamily="2" charset="2"/>
              </a:rPr>
              <a:t>yg</a:t>
            </a:r>
            <a:r>
              <a:rPr lang="en-US" sz="2400" dirty="0">
                <a:sym typeface="Wingdings" pitchFamily="2" charset="2"/>
              </a:rPr>
              <a:t> </a:t>
            </a:r>
            <a:r>
              <a:rPr lang="en-US" sz="2400" dirty="0" err="1">
                <a:sym typeface="Wingdings" pitchFamily="2" charset="2"/>
              </a:rPr>
              <a:t>kurang</a:t>
            </a:r>
            <a:r>
              <a:rPr lang="en-US" sz="2400" dirty="0">
                <a:sym typeface="Wingdings" pitchFamily="2" charset="2"/>
              </a:rPr>
              <a:t>.</a:t>
            </a:r>
          </a:p>
          <a:p>
            <a:pPr marL="990600" lvl="1" indent="-533400">
              <a:lnSpc>
                <a:spcPct val="80000"/>
              </a:lnSpc>
              <a:buFontTx/>
              <a:buNone/>
              <a:tabLst>
                <a:tab pos="1198563" algn="l"/>
              </a:tabLst>
            </a:pPr>
            <a:r>
              <a:rPr lang="en-US" sz="2400" dirty="0">
                <a:sym typeface="Wingdings" pitchFamily="2" charset="2"/>
              </a:rPr>
              <a:t>	- </a:t>
            </a:r>
            <a:r>
              <a:rPr lang="en-US" sz="2400" dirty="0" err="1">
                <a:sym typeface="Wingdings" pitchFamily="2" charset="2"/>
              </a:rPr>
              <a:t>Ukuran</a:t>
            </a:r>
            <a:r>
              <a:rPr lang="en-US" sz="2400" dirty="0">
                <a:sym typeface="Wingdings" pitchFamily="2" charset="2"/>
              </a:rPr>
              <a:t> </a:t>
            </a:r>
            <a:r>
              <a:rPr lang="en-US" sz="2400" dirty="0" err="1">
                <a:sym typeface="Wingdings" pitchFamily="2" charset="2"/>
              </a:rPr>
              <a:t>secara</a:t>
            </a:r>
            <a:r>
              <a:rPr lang="en-US" sz="2400" dirty="0">
                <a:sym typeface="Wingdings" pitchFamily="2" charset="2"/>
              </a:rPr>
              <a:t> </a:t>
            </a:r>
            <a:r>
              <a:rPr lang="en-US" sz="2400" dirty="0" err="1">
                <a:sym typeface="Wingdings" pitchFamily="2" charset="2"/>
              </a:rPr>
              <a:t>keseluruhan</a:t>
            </a:r>
            <a:r>
              <a:rPr lang="en-US" sz="2400" dirty="0">
                <a:sym typeface="Wingdings" pitchFamily="2" charset="2"/>
              </a:rPr>
              <a:t> </a:t>
            </a:r>
            <a:r>
              <a:rPr lang="en-US" sz="2400" dirty="0" err="1">
                <a:sym typeface="Wingdings" pitchFamily="2" charset="2"/>
              </a:rPr>
              <a:t>lebih</a:t>
            </a:r>
            <a:r>
              <a:rPr lang="en-US" sz="2400" dirty="0">
                <a:sym typeface="Wingdings" pitchFamily="2" charset="2"/>
              </a:rPr>
              <a:t> </a:t>
            </a:r>
            <a:r>
              <a:rPr lang="en-US" sz="2400" dirty="0" err="1">
                <a:sym typeface="Wingdings" pitchFamily="2" charset="2"/>
              </a:rPr>
              <a:t>kecil</a:t>
            </a:r>
            <a:r>
              <a:rPr lang="en-US" sz="2400" dirty="0">
                <a:sym typeface="Wingdings" pitchFamily="2" charset="2"/>
              </a:rPr>
              <a:t> </a:t>
            </a:r>
            <a:r>
              <a:rPr lang="en-US" sz="2400" dirty="0" err="1">
                <a:sym typeface="Wingdings" pitchFamily="2" charset="2"/>
              </a:rPr>
              <a:t>dari</a:t>
            </a:r>
            <a:r>
              <a:rPr lang="en-US" sz="2400" dirty="0">
                <a:sym typeface="Wingdings" pitchFamily="2" charset="2"/>
              </a:rPr>
              <a:t> </a:t>
            </a:r>
            <a:r>
              <a:rPr lang="en-US" sz="2400" dirty="0" err="1">
                <a:sym typeface="Wingdings" pitchFamily="2" charset="2"/>
              </a:rPr>
              <a:t>bayi</a:t>
            </a:r>
            <a:r>
              <a:rPr lang="en-US" sz="2400" dirty="0">
                <a:sym typeface="Wingdings" pitchFamily="2" charset="2"/>
              </a:rPr>
              <a:t> 	</a:t>
            </a:r>
            <a:r>
              <a:rPr lang="en-US" sz="2400" dirty="0" err="1">
                <a:sym typeface="Wingdings" pitchFamily="2" charset="2"/>
              </a:rPr>
              <a:t>yg</a:t>
            </a:r>
            <a:r>
              <a:rPr lang="en-US" sz="2400" dirty="0">
                <a:sym typeface="Wingdings" pitchFamily="2" charset="2"/>
              </a:rPr>
              <a:t> normal.</a:t>
            </a:r>
          </a:p>
          <a:p>
            <a:pPr marL="990600" lvl="1" indent="-533400">
              <a:lnSpc>
                <a:spcPct val="80000"/>
              </a:lnSpc>
              <a:buFontTx/>
              <a:buNone/>
              <a:tabLst>
                <a:tab pos="1198563" algn="l"/>
              </a:tabLst>
            </a:pPr>
            <a:r>
              <a:rPr lang="en-US" sz="2400" dirty="0">
                <a:sym typeface="Wingdings" pitchFamily="2" charset="2"/>
              </a:rPr>
              <a:t>	- </a:t>
            </a:r>
            <a:r>
              <a:rPr lang="en-US" sz="2400" dirty="0" err="1">
                <a:sym typeface="Wingdings" pitchFamily="2" charset="2"/>
              </a:rPr>
              <a:t>Keguguran</a:t>
            </a:r>
            <a:endParaRPr lang="en-US" sz="2400" dirty="0">
              <a:sym typeface="Wingdings" pitchFamily="2" charset="2"/>
            </a:endParaRPr>
          </a:p>
          <a:p>
            <a:pPr marL="990600" lvl="1" indent="-533400">
              <a:lnSpc>
                <a:spcPct val="80000"/>
              </a:lnSpc>
              <a:buFontTx/>
              <a:buNone/>
              <a:tabLst>
                <a:tab pos="1198563" algn="l"/>
              </a:tabLst>
            </a:pPr>
            <a:r>
              <a:rPr lang="en-US" sz="2400" dirty="0">
                <a:sym typeface="Wingdings" pitchFamily="2" charset="2"/>
              </a:rPr>
              <a:t>	- </a:t>
            </a:r>
            <a:r>
              <a:rPr lang="en-US" sz="2400" i="1" dirty="0">
                <a:sym typeface="Wingdings" pitchFamily="2" charset="2"/>
              </a:rPr>
              <a:t>Still birth</a:t>
            </a:r>
            <a:r>
              <a:rPr lang="en-US" sz="2400" dirty="0">
                <a:sym typeface="Wingdings" pitchFamily="2" charset="2"/>
              </a:rPr>
              <a:t>  </a:t>
            </a:r>
            <a:r>
              <a:rPr lang="en-US" sz="2400" dirty="0" err="1">
                <a:sym typeface="Wingdings" pitchFamily="2" charset="2"/>
              </a:rPr>
              <a:t>lahir</a:t>
            </a:r>
            <a:r>
              <a:rPr lang="en-US" sz="2400" dirty="0">
                <a:sym typeface="Wingdings" pitchFamily="2" charset="2"/>
              </a:rPr>
              <a:t> </a:t>
            </a:r>
            <a:r>
              <a:rPr lang="en-US" sz="2400" dirty="0" err="1">
                <a:sym typeface="Wingdings" pitchFamily="2" charset="2"/>
              </a:rPr>
              <a:t>tetapi</a:t>
            </a:r>
            <a:r>
              <a:rPr lang="en-US" sz="2400" dirty="0">
                <a:sym typeface="Wingdings" pitchFamily="2" charset="2"/>
              </a:rPr>
              <a:t> </a:t>
            </a:r>
            <a:r>
              <a:rPr lang="en-US" sz="2400" dirty="0" err="1">
                <a:sym typeface="Wingdings" pitchFamily="2" charset="2"/>
              </a:rPr>
              <a:t>dalam</a:t>
            </a:r>
            <a:r>
              <a:rPr lang="en-US" sz="2400" dirty="0">
                <a:sym typeface="Wingdings" pitchFamily="2" charset="2"/>
              </a:rPr>
              <a:t> </a:t>
            </a:r>
            <a:r>
              <a:rPr lang="en-US" sz="2400" dirty="0" err="1">
                <a:sym typeface="Wingdings" pitchFamily="2" charset="2"/>
              </a:rPr>
              <a:t>keadaan</a:t>
            </a:r>
            <a:r>
              <a:rPr lang="en-US" sz="2400" dirty="0">
                <a:sym typeface="Wingdings" pitchFamily="2" charset="2"/>
              </a:rPr>
              <a:t> </a:t>
            </a:r>
            <a:r>
              <a:rPr lang="en-US" sz="2400" dirty="0" err="1">
                <a:sym typeface="Wingdings" pitchFamily="2" charset="2"/>
              </a:rPr>
              <a:t>sudah</a:t>
            </a:r>
            <a:r>
              <a:rPr lang="en-US" sz="2400" dirty="0">
                <a:sym typeface="Wingdings" pitchFamily="2" charset="2"/>
              </a:rPr>
              <a:t> </a:t>
            </a:r>
            <a:r>
              <a:rPr lang="en-US" sz="2400" dirty="0" err="1" smtClean="0">
                <a:sym typeface="Wingdings" pitchFamily="2" charset="2"/>
              </a:rPr>
              <a:t>meninggal</a:t>
            </a:r>
            <a:r>
              <a:rPr lang="en-US" sz="2400" dirty="0">
                <a:sym typeface="Wingdings" pitchFamily="2" charset="2"/>
              </a:rPr>
              <a:t>.</a:t>
            </a:r>
            <a:r>
              <a:rPr lang="en-US" sz="2400" dirty="0"/>
              <a:t>	</a:t>
            </a:r>
          </a:p>
          <a:p>
            <a:pPr marL="609600" indent="-609600">
              <a:lnSpc>
                <a:spcPct val="80000"/>
              </a:lnSpc>
              <a:buFontTx/>
              <a:buAutoNum type="arabicPeriod"/>
              <a:tabLst>
                <a:tab pos="1198563" algn="l"/>
              </a:tabLst>
            </a:pPr>
            <a:r>
              <a:rPr lang="en-US" sz="2800" dirty="0" err="1"/>
              <a:t>Obat-obatan</a:t>
            </a:r>
            <a:endParaRPr lang="en-US" sz="2800" dirty="0"/>
          </a:p>
          <a:p>
            <a:pPr marL="990600" lvl="1" indent="-533400">
              <a:lnSpc>
                <a:spcPct val="80000"/>
              </a:lnSpc>
              <a:buFontTx/>
              <a:buNone/>
              <a:tabLst>
                <a:tab pos="1198563" algn="l"/>
              </a:tabLst>
            </a:pPr>
            <a:r>
              <a:rPr lang="en-US" sz="2400" dirty="0"/>
              <a:t>	</a:t>
            </a:r>
            <a:r>
              <a:rPr lang="en-US" sz="2400" dirty="0" err="1"/>
              <a:t>Banyak</a:t>
            </a:r>
            <a:r>
              <a:rPr lang="en-US" sz="2400" dirty="0"/>
              <a:t> </a:t>
            </a:r>
            <a:r>
              <a:rPr lang="en-US" sz="2400" dirty="0" err="1"/>
              <a:t>obat</a:t>
            </a:r>
            <a:r>
              <a:rPr lang="en-US" sz="2400" dirty="0"/>
              <a:t> </a:t>
            </a:r>
            <a:r>
              <a:rPr lang="en-US" sz="2400" dirty="0" err="1"/>
              <a:t>yg</a:t>
            </a:r>
            <a:r>
              <a:rPr lang="en-US" sz="2400" dirty="0"/>
              <a:t> </a:t>
            </a:r>
            <a:r>
              <a:rPr lang="en-US" sz="2400" dirty="0" err="1"/>
              <a:t>aman</a:t>
            </a:r>
            <a:r>
              <a:rPr lang="en-US" sz="2400" dirty="0"/>
              <a:t> </a:t>
            </a:r>
            <a:r>
              <a:rPr lang="en-US" sz="2400" dirty="0" err="1"/>
              <a:t>untuk</a:t>
            </a:r>
            <a:r>
              <a:rPr lang="en-US" sz="2400" dirty="0"/>
              <a:t> </a:t>
            </a:r>
            <a:r>
              <a:rPr lang="en-US" sz="2400" dirty="0" err="1"/>
              <a:t>orang</a:t>
            </a:r>
            <a:r>
              <a:rPr lang="en-US" sz="2400" dirty="0"/>
              <a:t> </a:t>
            </a:r>
            <a:r>
              <a:rPr lang="en-US" sz="2400" dirty="0" err="1"/>
              <a:t>dewasa</a:t>
            </a:r>
            <a:r>
              <a:rPr lang="en-US" sz="2400" dirty="0"/>
              <a:t>, </a:t>
            </a:r>
            <a:r>
              <a:rPr lang="en-US" sz="2400" dirty="0" err="1"/>
              <a:t>tetapi</a:t>
            </a:r>
            <a:r>
              <a:rPr lang="en-US" sz="2400" dirty="0"/>
              <a:t> </a:t>
            </a:r>
            <a:r>
              <a:rPr lang="en-US" sz="2400" dirty="0" err="1"/>
              <a:t>berbahaya</a:t>
            </a:r>
            <a:r>
              <a:rPr lang="en-US" sz="2400" dirty="0"/>
              <a:t> </a:t>
            </a:r>
            <a:r>
              <a:rPr lang="en-US" sz="2400" dirty="0" err="1"/>
              <a:t>untuk</a:t>
            </a:r>
            <a:r>
              <a:rPr lang="en-US" sz="2400" dirty="0"/>
              <a:t> </a:t>
            </a:r>
            <a:r>
              <a:rPr lang="en-US" sz="2400" dirty="0" err="1"/>
              <a:t>janin</a:t>
            </a:r>
            <a:r>
              <a:rPr lang="en-US" sz="2400" dirty="0"/>
              <a:t>, </a:t>
            </a:r>
            <a:r>
              <a:rPr lang="en-US" sz="2400" dirty="0" err="1"/>
              <a:t>terutama</a:t>
            </a:r>
            <a:r>
              <a:rPr lang="en-US" sz="2400" dirty="0"/>
              <a:t> </a:t>
            </a:r>
            <a:r>
              <a:rPr lang="en-US" sz="2400" dirty="0" err="1"/>
              <a:t>pembentukan</a:t>
            </a:r>
            <a:r>
              <a:rPr lang="en-US" sz="2400" dirty="0"/>
              <a:t> </a:t>
            </a:r>
            <a:r>
              <a:rPr lang="en-US" sz="2400" dirty="0" err="1"/>
              <a:t>struktur</a:t>
            </a:r>
            <a:r>
              <a:rPr lang="en-US" sz="2400" dirty="0"/>
              <a:t> </a:t>
            </a:r>
            <a:r>
              <a:rPr lang="en-US" sz="2400" dirty="0" err="1"/>
              <a:t>janin</a:t>
            </a:r>
            <a:r>
              <a:rPr lang="en-US" sz="2400" dirty="0"/>
              <a:t>.</a:t>
            </a:r>
          </a:p>
        </p:txBody>
      </p:sp>
      <p:sp>
        <p:nvSpPr>
          <p:cNvPr id="5" name="Footer Placeholder 4"/>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Rot="1" noChangeArrowheads="1"/>
          </p:cNvSpPr>
          <p:nvPr>
            <p:ph type="body" idx="4294967295"/>
          </p:nvPr>
        </p:nvSpPr>
        <p:spPr>
          <a:xfrm>
            <a:off x="304800" y="609600"/>
            <a:ext cx="7924800" cy="5715000"/>
          </a:xfrm>
        </p:spPr>
        <p:txBody>
          <a:bodyPr/>
          <a:lstStyle/>
          <a:p>
            <a:pPr>
              <a:lnSpc>
                <a:spcPct val="80000"/>
              </a:lnSpc>
              <a:buFont typeface="Wingdings" pitchFamily="2" charset="2"/>
              <a:buNone/>
            </a:pPr>
            <a:r>
              <a:rPr lang="en-US" sz="2400" dirty="0"/>
              <a:t>3. </a:t>
            </a:r>
            <a:r>
              <a:rPr lang="en-US" sz="2400" dirty="0" err="1"/>
              <a:t>Penyakit</a:t>
            </a:r>
            <a:r>
              <a:rPr lang="en-US" sz="2400" dirty="0"/>
              <a:t> </a:t>
            </a:r>
            <a:r>
              <a:rPr lang="en-US" sz="2400" dirty="0" err="1"/>
              <a:t>Ibu</a:t>
            </a:r>
            <a:endParaRPr lang="en-US" sz="2400" dirty="0"/>
          </a:p>
          <a:p>
            <a:pPr>
              <a:lnSpc>
                <a:spcPct val="80000"/>
              </a:lnSpc>
              <a:buFont typeface="Wingdings" pitchFamily="2" charset="2"/>
              <a:buNone/>
            </a:pPr>
            <a:r>
              <a:rPr lang="en-US" sz="2400" dirty="0"/>
              <a:t>	</a:t>
            </a:r>
            <a:r>
              <a:rPr lang="en-US" sz="2400" dirty="0" err="1"/>
              <a:t>Penyakit</a:t>
            </a:r>
            <a:r>
              <a:rPr lang="en-US" sz="2400" dirty="0"/>
              <a:t> </a:t>
            </a:r>
            <a:r>
              <a:rPr lang="en-US" sz="2400" dirty="0" err="1"/>
              <a:t>seperti</a:t>
            </a:r>
            <a:r>
              <a:rPr lang="en-US" sz="2400" dirty="0"/>
              <a:t> syphilis, herpes, diabetes, malaria, lever, </a:t>
            </a:r>
            <a:r>
              <a:rPr lang="en-US" sz="2400" dirty="0" err="1"/>
              <a:t>terutama</a:t>
            </a:r>
            <a:r>
              <a:rPr lang="en-US" sz="2400" dirty="0"/>
              <a:t> </a:t>
            </a:r>
            <a:r>
              <a:rPr lang="en-US" sz="2400" dirty="0" err="1"/>
              <a:t>yg</a:t>
            </a:r>
            <a:r>
              <a:rPr lang="en-US" sz="2400" dirty="0"/>
              <a:t> </a:t>
            </a:r>
            <a:r>
              <a:rPr lang="en-US" sz="2400" dirty="0" err="1"/>
              <a:t>diderita</a:t>
            </a:r>
            <a:r>
              <a:rPr lang="en-US" sz="2400" dirty="0"/>
              <a:t> </a:t>
            </a:r>
            <a:r>
              <a:rPr lang="en-US" sz="2400" dirty="0" err="1"/>
              <a:t>ibu</a:t>
            </a:r>
            <a:r>
              <a:rPr lang="en-US" sz="2400" dirty="0"/>
              <a:t> </a:t>
            </a:r>
            <a:r>
              <a:rPr lang="en-US" sz="2400" dirty="0" err="1"/>
              <a:t>pada</a:t>
            </a:r>
            <a:r>
              <a:rPr lang="en-US" sz="2400" dirty="0"/>
              <a:t> </a:t>
            </a:r>
            <a:r>
              <a:rPr lang="en-US" sz="2400" dirty="0" err="1"/>
              <a:t>masa</a:t>
            </a:r>
            <a:r>
              <a:rPr lang="en-US" sz="2400" dirty="0"/>
              <a:t> </a:t>
            </a:r>
            <a:r>
              <a:rPr lang="en-US" sz="2400" dirty="0" err="1"/>
              <a:t>kritis</a:t>
            </a:r>
            <a:r>
              <a:rPr lang="en-US" sz="2400" dirty="0"/>
              <a:t> </a:t>
            </a:r>
            <a:r>
              <a:rPr lang="en-US" sz="2400" dirty="0" err="1"/>
              <a:t>pembentukan</a:t>
            </a:r>
            <a:r>
              <a:rPr lang="en-US" sz="2400" dirty="0"/>
              <a:t> </a:t>
            </a:r>
            <a:r>
              <a:rPr lang="en-US" sz="2400" dirty="0" err="1"/>
              <a:t>dan</a:t>
            </a:r>
            <a:r>
              <a:rPr lang="en-US" sz="2400" dirty="0"/>
              <a:t> </a:t>
            </a:r>
            <a:r>
              <a:rPr lang="en-US" sz="2400" dirty="0" err="1"/>
              <a:t>pertumbuhan</a:t>
            </a:r>
            <a:r>
              <a:rPr lang="en-US" sz="2400" dirty="0"/>
              <a:t> </a:t>
            </a:r>
            <a:r>
              <a:rPr lang="en-US" sz="2400" dirty="0" err="1"/>
              <a:t>janin</a:t>
            </a:r>
            <a:r>
              <a:rPr lang="en-US" sz="2400" dirty="0"/>
              <a:t>, </a:t>
            </a:r>
            <a:r>
              <a:rPr lang="en-US" sz="2400" dirty="0" err="1"/>
              <a:t>dapat</a:t>
            </a:r>
            <a:r>
              <a:rPr lang="en-US" sz="2400" dirty="0"/>
              <a:t> </a:t>
            </a:r>
            <a:r>
              <a:rPr lang="en-US" sz="2400" dirty="0" err="1"/>
              <a:t>mengakibatkan</a:t>
            </a:r>
            <a:r>
              <a:rPr lang="en-US" sz="2400" dirty="0"/>
              <a:t> </a:t>
            </a:r>
            <a:r>
              <a:rPr lang="en-US" sz="2400" dirty="0" err="1"/>
              <a:t>antara</a:t>
            </a:r>
            <a:r>
              <a:rPr lang="en-US" sz="2400" dirty="0"/>
              <a:t> lain :</a:t>
            </a:r>
          </a:p>
          <a:p>
            <a:pPr>
              <a:lnSpc>
                <a:spcPct val="80000"/>
              </a:lnSpc>
              <a:buFont typeface="Wingdings" pitchFamily="2" charset="2"/>
              <a:buNone/>
            </a:pPr>
            <a:r>
              <a:rPr lang="en-US" sz="2400" dirty="0"/>
              <a:t>	- </a:t>
            </a:r>
            <a:r>
              <a:rPr lang="en-US" sz="2400" dirty="0" err="1"/>
              <a:t>Buta</a:t>
            </a:r>
            <a:r>
              <a:rPr lang="en-US" sz="2400" dirty="0"/>
              <a:t> / </a:t>
            </a:r>
            <a:r>
              <a:rPr lang="en-US" sz="2400" dirty="0" err="1"/>
              <a:t>cacat</a:t>
            </a:r>
            <a:r>
              <a:rPr lang="en-US" sz="2400" dirty="0"/>
              <a:t> </a:t>
            </a:r>
            <a:r>
              <a:rPr lang="en-US" sz="2400" dirty="0" err="1"/>
              <a:t>mata</a:t>
            </a:r>
            <a:endParaRPr lang="en-US" sz="2400" dirty="0"/>
          </a:p>
          <a:p>
            <a:pPr>
              <a:lnSpc>
                <a:spcPct val="80000"/>
              </a:lnSpc>
              <a:buFont typeface="Wingdings" pitchFamily="2" charset="2"/>
              <a:buNone/>
            </a:pPr>
            <a:r>
              <a:rPr lang="en-US" sz="2400" dirty="0"/>
              <a:t>	- </a:t>
            </a:r>
            <a:r>
              <a:rPr lang="en-US" sz="2400" dirty="0" err="1"/>
              <a:t>Keguguran</a:t>
            </a:r>
            <a:endParaRPr lang="en-US" sz="2400" dirty="0"/>
          </a:p>
          <a:p>
            <a:pPr>
              <a:lnSpc>
                <a:spcPct val="80000"/>
              </a:lnSpc>
              <a:buFont typeface="Wingdings" pitchFamily="2" charset="2"/>
              <a:buNone/>
            </a:pPr>
            <a:r>
              <a:rPr lang="en-US" sz="2400" dirty="0"/>
              <a:t>	- Mental </a:t>
            </a:r>
            <a:r>
              <a:rPr lang="en-US" sz="2400" dirty="0" err="1"/>
              <a:t>Retardasi</a:t>
            </a:r>
            <a:endParaRPr lang="en-US" sz="2400" dirty="0"/>
          </a:p>
          <a:p>
            <a:pPr>
              <a:lnSpc>
                <a:spcPct val="80000"/>
              </a:lnSpc>
              <a:buFont typeface="Wingdings" pitchFamily="2" charset="2"/>
              <a:buNone/>
            </a:pPr>
            <a:r>
              <a:rPr lang="en-US" sz="2400" dirty="0"/>
              <a:t>	- </a:t>
            </a:r>
            <a:r>
              <a:rPr lang="en-US" sz="2400" dirty="0" err="1"/>
              <a:t>Pembentukan</a:t>
            </a:r>
            <a:r>
              <a:rPr lang="en-US" sz="2400" dirty="0"/>
              <a:t> </a:t>
            </a:r>
            <a:r>
              <a:rPr lang="en-US" sz="2400" dirty="0" err="1"/>
              <a:t>jantung</a:t>
            </a:r>
            <a:r>
              <a:rPr lang="en-US" sz="2400" dirty="0"/>
              <a:t> </a:t>
            </a:r>
            <a:r>
              <a:rPr lang="en-US" sz="2400" dirty="0" err="1"/>
              <a:t>kurang</a:t>
            </a:r>
            <a:r>
              <a:rPr lang="en-US" sz="2400" dirty="0"/>
              <a:t> </a:t>
            </a:r>
            <a:r>
              <a:rPr lang="en-US" sz="2400" dirty="0" err="1"/>
              <a:t>baik</a:t>
            </a:r>
            <a:r>
              <a:rPr lang="en-US" sz="2400" dirty="0"/>
              <a:t>, </a:t>
            </a:r>
            <a:r>
              <a:rPr lang="en-US" sz="2400" dirty="0" err="1"/>
              <a:t>dll</a:t>
            </a:r>
            <a:endParaRPr lang="en-US" sz="2400" dirty="0"/>
          </a:p>
          <a:p>
            <a:pPr>
              <a:lnSpc>
                <a:spcPct val="80000"/>
              </a:lnSpc>
              <a:buFont typeface="Wingdings" pitchFamily="2" charset="2"/>
              <a:buNone/>
            </a:pPr>
            <a:r>
              <a:rPr lang="en-US" sz="2400" dirty="0"/>
              <a:t>4. </a:t>
            </a:r>
            <a:r>
              <a:rPr lang="en-US" sz="2400" dirty="0" err="1"/>
              <a:t>Faktor</a:t>
            </a:r>
            <a:r>
              <a:rPr lang="en-US" sz="2400" dirty="0"/>
              <a:t> Rhesus (</a:t>
            </a:r>
            <a:r>
              <a:rPr lang="en-US" sz="2400" dirty="0" err="1"/>
              <a:t>Rh</a:t>
            </a:r>
            <a:r>
              <a:rPr lang="en-US" sz="2400" dirty="0"/>
              <a:t>-factor)</a:t>
            </a:r>
          </a:p>
          <a:p>
            <a:pPr>
              <a:lnSpc>
                <a:spcPct val="80000"/>
              </a:lnSpc>
              <a:buFont typeface="Wingdings" pitchFamily="2" charset="2"/>
              <a:buNone/>
            </a:pPr>
            <a:r>
              <a:rPr lang="en-US" sz="2400" dirty="0"/>
              <a:t>	</a:t>
            </a:r>
            <a:r>
              <a:rPr lang="en-US" sz="2400" dirty="0" err="1"/>
              <a:t>Faktor</a:t>
            </a:r>
            <a:r>
              <a:rPr lang="en-US" sz="2400" dirty="0"/>
              <a:t> rhesus </a:t>
            </a:r>
            <a:r>
              <a:rPr lang="en-US" sz="2400" dirty="0">
                <a:sym typeface="Wingdings" pitchFamily="2" charset="2"/>
              </a:rPr>
              <a:t> </a:t>
            </a:r>
            <a:r>
              <a:rPr lang="en-US" sz="2400" dirty="0" err="1">
                <a:sym typeface="Wingdings" pitchFamily="2" charset="2"/>
              </a:rPr>
              <a:t>apabila</a:t>
            </a:r>
            <a:r>
              <a:rPr lang="en-US" sz="2400" dirty="0">
                <a:sym typeface="Wingdings" pitchFamily="2" charset="2"/>
              </a:rPr>
              <a:t> </a:t>
            </a:r>
            <a:r>
              <a:rPr lang="en-US" sz="2400" dirty="0" err="1">
                <a:sym typeface="Wingdings" pitchFamily="2" charset="2"/>
              </a:rPr>
              <a:t>rh</a:t>
            </a:r>
            <a:r>
              <a:rPr lang="en-US" sz="2400" dirty="0">
                <a:sym typeface="Wingdings" pitchFamily="2" charset="2"/>
              </a:rPr>
              <a:t> </a:t>
            </a:r>
            <a:r>
              <a:rPr lang="en-US" sz="2400" dirty="0" err="1">
                <a:sym typeface="Wingdings" pitchFamily="2" charset="2"/>
              </a:rPr>
              <a:t>ibu</a:t>
            </a:r>
            <a:r>
              <a:rPr lang="en-US" sz="2400" dirty="0">
                <a:sym typeface="Wingdings" pitchFamily="2" charset="2"/>
              </a:rPr>
              <a:t> </a:t>
            </a:r>
            <a:r>
              <a:rPr lang="en-US" sz="2400" dirty="0" err="1">
                <a:sym typeface="Wingdings" pitchFamily="2" charset="2"/>
              </a:rPr>
              <a:t>dan</a:t>
            </a:r>
            <a:r>
              <a:rPr lang="en-US" sz="2400" dirty="0">
                <a:sym typeface="Wingdings" pitchFamily="2" charset="2"/>
              </a:rPr>
              <a:t> </a:t>
            </a:r>
            <a:r>
              <a:rPr lang="en-US" sz="2400" dirty="0" err="1">
                <a:sym typeface="Wingdings" pitchFamily="2" charset="2"/>
              </a:rPr>
              <a:t>janin</a:t>
            </a:r>
            <a:r>
              <a:rPr lang="en-US" sz="2400" dirty="0">
                <a:sym typeface="Wingdings" pitchFamily="2" charset="2"/>
              </a:rPr>
              <a:t> </a:t>
            </a:r>
            <a:r>
              <a:rPr lang="en-US" sz="2400" dirty="0" err="1">
                <a:sym typeface="Wingdings" pitchFamily="2" charset="2"/>
              </a:rPr>
              <a:t>tidak</a:t>
            </a:r>
            <a:r>
              <a:rPr lang="en-US" sz="2400" dirty="0">
                <a:sym typeface="Wingdings" pitchFamily="2" charset="2"/>
              </a:rPr>
              <a:t> </a:t>
            </a:r>
            <a:r>
              <a:rPr lang="en-US" sz="2400" dirty="0" err="1">
                <a:sym typeface="Wingdings" pitchFamily="2" charset="2"/>
              </a:rPr>
              <a:t>cocok</a:t>
            </a:r>
            <a:r>
              <a:rPr lang="en-US" sz="2400" dirty="0">
                <a:sym typeface="Wingdings" pitchFamily="2" charset="2"/>
              </a:rPr>
              <a:t>, </a:t>
            </a:r>
            <a:r>
              <a:rPr lang="en-US" sz="2400" dirty="0" err="1">
                <a:sym typeface="Wingdings" pitchFamily="2" charset="2"/>
              </a:rPr>
              <a:t>maka</a:t>
            </a:r>
            <a:r>
              <a:rPr lang="en-US" sz="2400" dirty="0">
                <a:sym typeface="Wingdings" pitchFamily="2" charset="2"/>
              </a:rPr>
              <a:t> </a:t>
            </a:r>
            <a:r>
              <a:rPr lang="en-US" sz="2400" dirty="0" err="1">
                <a:sym typeface="Wingdings" pitchFamily="2" charset="2"/>
              </a:rPr>
              <a:t>akan</a:t>
            </a:r>
            <a:r>
              <a:rPr lang="en-US" sz="2400" dirty="0">
                <a:sym typeface="Wingdings" pitchFamily="2" charset="2"/>
              </a:rPr>
              <a:t> </a:t>
            </a:r>
            <a:r>
              <a:rPr lang="en-US" sz="2400" dirty="0" err="1">
                <a:sym typeface="Wingdings" pitchFamily="2" charset="2"/>
              </a:rPr>
              <a:t>menimbulkan</a:t>
            </a:r>
            <a:r>
              <a:rPr lang="en-US" sz="2400" dirty="0">
                <a:sym typeface="Wingdings" pitchFamily="2" charset="2"/>
              </a:rPr>
              <a:t> </a:t>
            </a:r>
            <a:r>
              <a:rPr lang="en-US" sz="2400" dirty="0" err="1">
                <a:sym typeface="Wingdings" pitchFamily="2" charset="2"/>
              </a:rPr>
              <a:t>masalah</a:t>
            </a:r>
            <a:r>
              <a:rPr lang="en-US" sz="2400" dirty="0">
                <a:sym typeface="Wingdings" pitchFamily="2" charset="2"/>
              </a:rPr>
              <a:t> </a:t>
            </a:r>
            <a:r>
              <a:rPr lang="en-US" sz="2400" dirty="0" err="1">
                <a:sym typeface="Wingdings" pitchFamily="2" charset="2"/>
              </a:rPr>
              <a:t>pada</a:t>
            </a:r>
            <a:r>
              <a:rPr lang="en-US" sz="2400" dirty="0">
                <a:sym typeface="Wingdings" pitchFamily="2" charset="2"/>
              </a:rPr>
              <a:t> </a:t>
            </a:r>
            <a:r>
              <a:rPr lang="en-US" sz="2400" dirty="0" err="1">
                <a:sym typeface="Wingdings" pitchFamily="2" charset="2"/>
              </a:rPr>
              <a:t>janin</a:t>
            </a:r>
            <a:r>
              <a:rPr lang="en-US" sz="2400" dirty="0">
                <a:sym typeface="Wingdings" pitchFamily="2" charset="2"/>
              </a:rPr>
              <a:t>.</a:t>
            </a:r>
          </a:p>
          <a:p>
            <a:pPr>
              <a:lnSpc>
                <a:spcPct val="80000"/>
              </a:lnSpc>
              <a:buFont typeface="Wingdings" pitchFamily="2" charset="2"/>
              <a:buNone/>
            </a:pPr>
            <a:r>
              <a:rPr lang="en-US" sz="2400" dirty="0"/>
              <a:t>5. </a:t>
            </a:r>
            <a:r>
              <a:rPr lang="en-US" sz="2400" dirty="0" err="1"/>
              <a:t>Radiasi</a:t>
            </a:r>
            <a:endParaRPr lang="en-US" sz="2400" dirty="0"/>
          </a:p>
          <a:p>
            <a:pPr>
              <a:lnSpc>
                <a:spcPct val="80000"/>
              </a:lnSpc>
              <a:buFont typeface="Wingdings" pitchFamily="2" charset="2"/>
              <a:buNone/>
            </a:pPr>
            <a:r>
              <a:rPr lang="en-US" sz="2400" dirty="0"/>
              <a:t>	- </a:t>
            </a:r>
            <a:r>
              <a:rPr lang="en-US" sz="2400" dirty="0" err="1"/>
              <a:t>Radiasi</a:t>
            </a:r>
            <a:r>
              <a:rPr lang="en-US" sz="2400" dirty="0"/>
              <a:t> X-ray</a:t>
            </a:r>
          </a:p>
          <a:p>
            <a:pPr>
              <a:lnSpc>
                <a:spcPct val="80000"/>
              </a:lnSpc>
              <a:buFont typeface="Wingdings" pitchFamily="2" charset="2"/>
              <a:buNone/>
            </a:pPr>
            <a:r>
              <a:rPr lang="en-US" sz="2400" dirty="0"/>
              <a:t>	- </a:t>
            </a:r>
            <a:r>
              <a:rPr lang="en-US" sz="2400" dirty="0" err="1"/>
              <a:t>Radiasi</a:t>
            </a:r>
            <a:r>
              <a:rPr lang="en-US" sz="2400" dirty="0"/>
              <a:t> </a:t>
            </a:r>
            <a:r>
              <a:rPr lang="en-US" sz="2400" dirty="0" err="1"/>
              <a:t>Lingkungan</a:t>
            </a:r>
            <a:endParaRPr lang="en-US" sz="2400" dirty="0"/>
          </a:p>
          <a:p>
            <a:pPr>
              <a:lnSpc>
                <a:spcPct val="80000"/>
              </a:lnSpc>
              <a:buFont typeface="Wingdings" pitchFamily="2" charset="2"/>
              <a:buNone/>
            </a:pPr>
            <a:r>
              <a:rPr lang="en-US" sz="2400" dirty="0"/>
              <a:t>	- </a:t>
            </a:r>
            <a:r>
              <a:rPr lang="en-US" sz="2400" dirty="0" err="1"/>
              <a:t>Radiasi</a:t>
            </a:r>
            <a:r>
              <a:rPr lang="en-US" sz="2400" dirty="0"/>
              <a:t> </a:t>
            </a:r>
            <a:r>
              <a:rPr lang="en-US" sz="2400" dirty="0" err="1"/>
              <a:t>krn</a:t>
            </a:r>
            <a:r>
              <a:rPr lang="en-US" sz="2400" dirty="0"/>
              <a:t> Treatment.</a:t>
            </a:r>
          </a:p>
          <a:p>
            <a:pPr>
              <a:lnSpc>
                <a:spcPct val="80000"/>
              </a:lnSpc>
            </a:pPr>
            <a:endParaRPr lang="en-US" sz="2400" dirty="0"/>
          </a:p>
        </p:txBody>
      </p:sp>
      <p:sp>
        <p:nvSpPr>
          <p:cNvPr id="5" name="Footer Placeholder 4"/>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Rot="1" noChangeArrowheads="1"/>
          </p:cNvSpPr>
          <p:nvPr>
            <p:ph type="body" idx="4294967295"/>
          </p:nvPr>
        </p:nvSpPr>
        <p:spPr>
          <a:xfrm>
            <a:off x="457200" y="762000"/>
            <a:ext cx="7772400" cy="5867400"/>
          </a:xfrm>
        </p:spPr>
        <p:txBody>
          <a:bodyPr/>
          <a:lstStyle/>
          <a:p>
            <a:pPr>
              <a:lnSpc>
                <a:spcPct val="80000"/>
              </a:lnSpc>
              <a:buFont typeface="Wingdings" pitchFamily="2" charset="2"/>
              <a:buNone/>
            </a:pPr>
            <a:r>
              <a:rPr lang="en-US" sz="2400" dirty="0"/>
              <a:t>6. </a:t>
            </a:r>
            <a:r>
              <a:rPr lang="en-US" sz="2400" dirty="0" err="1"/>
              <a:t>Usia</a:t>
            </a:r>
            <a:r>
              <a:rPr lang="en-US" sz="2400" dirty="0"/>
              <a:t> </a:t>
            </a:r>
            <a:r>
              <a:rPr lang="en-US" sz="2400" dirty="0" err="1"/>
              <a:t>Ibu</a:t>
            </a:r>
            <a:r>
              <a:rPr lang="en-US" sz="2400" dirty="0"/>
              <a:t> </a:t>
            </a:r>
            <a:r>
              <a:rPr lang="en-US" sz="2400" dirty="0" err="1"/>
              <a:t>sewaktu</a:t>
            </a:r>
            <a:r>
              <a:rPr lang="en-US" sz="2400" dirty="0"/>
              <a:t> </a:t>
            </a:r>
            <a:r>
              <a:rPr lang="en-US" sz="2400" dirty="0" err="1"/>
              <a:t>hamil</a:t>
            </a:r>
            <a:endParaRPr lang="en-US" sz="2400" dirty="0"/>
          </a:p>
          <a:p>
            <a:pPr>
              <a:lnSpc>
                <a:spcPct val="80000"/>
              </a:lnSpc>
              <a:buFont typeface="Wingdings" pitchFamily="2" charset="2"/>
              <a:buNone/>
            </a:pPr>
            <a:r>
              <a:rPr lang="en-US" sz="2400" dirty="0"/>
              <a:t>	</a:t>
            </a:r>
            <a:r>
              <a:rPr lang="id-ID" sz="2400" dirty="0" smtClean="0"/>
              <a:t>R</a:t>
            </a:r>
            <a:r>
              <a:rPr lang="en-US" sz="2400" dirty="0" err="1" smtClean="0"/>
              <a:t>esiko</a:t>
            </a:r>
            <a:r>
              <a:rPr lang="en-US" sz="2400" dirty="0" smtClean="0"/>
              <a:t> </a:t>
            </a:r>
            <a:r>
              <a:rPr lang="en-US" sz="2400" dirty="0" err="1"/>
              <a:t>usia</a:t>
            </a:r>
            <a:r>
              <a:rPr lang="en-US" sz="2400" dirty="0"/>
              <a:t> </a:t>
            </a:r>
            <a:r>
              <a:rPr lang="en-US" sz="2400" dirty="0" err="1"/>
              <a:t>ibu</a:t>
            </a:r>
            <a:r>
              <a:rPr lang="en-US" sz="2400" dirty="0"/>
              <a:t> </a:t>
            </a:r>
            <a:r>
              <a:rPr lang="en-US" sz="2400" dirty="0" err="1"/>
              <a:t>pada</a:t>
            </a:r>
            <a:r>
              <a:rPr lang="en-US" sz="2400" dirty="0"/>
              <a:t> </a:t>
            </a:r>
            <a:r>
              <a:rPr lang="en-US" sz="2400" dirty="0" err="1"/>
              <a:t>saat</a:t>
            </a:r>
            <a:r>
              <a:rPr lang="en-US" sz="2400" dirty="0"/>
              <a:t> </a:t>
            </a:r>
            <a:r>
              <a:rPr lang="en-US" sz="2400" dirty="0" err="1"/>
              <a:t>melahirkan</a:t>
            </a:r>
            <a:r>
              <a:rPr lang="en-US" sz="2400" dirty="0"/>
              <a:t> </a:t>
            </a:r>
            <a:r>
              <a:rPr lang="en-US" sz="2400" dirty="0" err="1"/>
              <a:t>dihubungkan</a:t>
            </a:r>
            <a:r>
              <a:rPr lang="en-US" sz="2400" dirty="0"/>
              <a:t> </a:t>
            </a:r>
            <a:r>
              <a:rPr lang="en-US" sz="2400" dirty="0" err="1"/>
              <a:t>dengan</a:t>
            </a:r>
            <a:r>
              <a:rPr lang="en-US" sz="2400" dirty="0"/>
              <a:t> </a:t>
            </a:r>
            <a:r>
              <a:rPr lang="en-US" sz="2400" dirty="0" err="1"/>
              <a:t>anak</a:t>
            </a:r>
            <a:r>
              <a:rPr lang="en-US" sz="2400" dirty="0"/>
              <a:t> down syndrome </a:t>
            </a:r>
            <a:r>
              <a:rPr lang="en-US" sz="2400" dirty="0" err="1"/>
              <a:t>atau</a:t>
            </a:r>
            <a:r>
              <a:rPr lang="en-US" sz="2400" dirty="0"/>
              <a:t> mental </a:t>
            </a:r>
            <a:r>
              <a:rPr lang="en-US" sz="2400" dirty="0" err="1" smtClean="0"/>
              <a:t>retardasi</a:t>
            </a:r>
            <a:r>
              <a:rPr lang="id-ID" sz="2400" dirty="0" smtClean="0"/>
              <a:t>.</a:t>
            </a:r>
          </a:p>
          <a:p>
            <a:pPr>
              <a:lnSpc>
                <a:spcPct val="80000"/>
              </a:lnSpc>
              <a:buFont typeface="Wingdings" pitchFamily="2" charset="2"/>
              <a:buNone/>
            </a:pPr>
            <a:endParaRPr lang="en-US" sz="2400" dirty="0"/>
          </a:p>
          <a:p>
            <a:pPr>
              <a:lnSpc>
                <a:spcPct val="80000"/>
              </a:lnSpc>
              <a:buFont typeface="Wingdings" pitchFamily="2" charset="2"/>
              <a:buNone/>
            </a:pPr>
            <a:r>
              <a:rPr lang="en-US" sz="2400" dirty="0"/>
              <a:t>7. </a:t>
            </a:r>
            <a:r>
              <a:rPr lang="en-US" sz="2400" dirty="0" err="1"/>
              <a:t>Alkohol</a:t>
            </a:r>
            <a:endParaRPr lang="en-US" sz="2400" dirty="0"/>
          </a:p>
          <a:p>
            <a:pPr>
              <a:lnSpc>
                <a:spcPct val="80000"/>
              </a:lnSpc>
              <a:buFont typeface="Wingdings" pitchFamily="2" charset="2"/>
              <a:buNone/>
            </a:pPr>
            <a:r>
              <a:rPr lang="en-US" sz="2400" dirty="0"/>
              <a:t>	</a:t>
            </a:r>
            <a:r>
              <a:rPr lang="en-US" sz="2400" dirty="0" err="1"/>
              <a:t>Ibu</a:t>
            </a:r>
            <a:r>
              <a:rPr lang="en-US" sz="2400" dirty="0"/>
              <a:t> yang alcoholic </a:t>
            </a:r>
            <a:r>
              <a:rPr lang="en-US" sz="2400" dirty="0" err="1"/>
              <a:t>kemungkinan</a:t>
            </a:r>
            <a:r>
              <a:rPr lang="en-US" sz="2400" dirty="0"/>
              <a:t> </a:t>
            </a:r>
            <a:r>
              <a:rPr lang="en-US" sz="2400" dirty="0" err="1"/>
              <a:t>akan</a:t>
            </a:r>
            <a:r>
              <a:rPr lang="en-US" sz="2400" dirty="0"/>
              <a:t> </a:t>
            </a:r>
            <a:r>
              <a:rPr lang="en-US" sz="2400" dirty="0" err="1"/>
              <a:t>melahirkan</a:t>
            </a:r>
            <a:r>
              <a:rPr lang="en-US" sz="2400" dirty="0"/>
              <a:t> </a:t>
            </a:r>
            <a:r>
              <a:rPr lang="en-US" sz="2400" dirty="0" err="1"/>
              <a:t>anak</a:t>
            </a:r>
            <a:r>
              <a:rPr lang="en-US" sz="2400" dirty="0"/>
              <a:t> </a:t>
            </a:r>
            <a:r>
              <a:rPr lang="en-US" sz="2400" dirty="0" err="1"/>
              <a:t>yg</a:t>
            </a:r>
            <a:r>
              <a:rPr lang="en-US" sz="2400" dirty="0"/>
              <a:t> </a:t>
            </a:r>
            <a:r>
              <a:rPr lang="en-US" sz="2400" dirty="0" err="1"/>
              <a:t>disebut</a:t>
            </a:r>
            <a:r>
              <a:rPr lang="en-US" sz="2400" dirty="0"/>
              <a:t> </a:t>
            </a:r>
            <a:r>
              <a:rPr lang="en-US" sz="2400" i="1" dirty="0"/>
              <a:t>Fetal alcohol syndrome</a:t>
            </a:r>
            <a:r>
              <a:rPr lang="en-US" sz="2400" dirty="0"/>
              <a:t> </a:t>
            </a:r>
            <a:r>
              <a:rPr lang="en-US" sz="2400" dirty="0" err="1"/>
              <a:t>yg</a:t>
            </a:r>
            <a:r>
              <a:rPr lang="en-US" sz="2400" dirty="0"/>
              <a:t> </a:t>
            </a:r>
            <a:r>
              <a:rPr lang="en-US" sz="2400" dirty="0" err="1"/>
              <a:t>dapat</a:t>
            </a:r>
            <a:r>
              <a:rPr lang="en-US" sz="2400" dirty="0"/>
              <a:t> </a:t>
            </a:r>
            <a:r>
              <a:rPr lang="en-US" sz="2400" dirty="0" err="1"/>
              <a:t>mengakibatkan</a:t>
            </a:r>
            <a:r>
              <a:rPr lang="en-US" sz="2400" dirty="0"/>
              <a:t> :</a:t>
            </a:r>
          </a:p>
          <a:p>
            <a:pPr>
              <a:lnSpc>
                <a:spcPct val="80000"/>
              </a:lnSpc>
              <a:buFont typeface="Wingdings" pitchFamily="2" charset="2"/>
              <a:buNone/>
            </a:pPr>
            <a:r>
              <a:rPr lang="en-US" sz="2400" dirty="0"/>
              <a:t>	- Congenital Abnormalities (</a:t>
            </a:r>
            <a:r>
              <a:rPr lang="en-US" sz="2400" dirty="0" err="1"/>
              <a:t>ukuran</a:t>
            </a:r>
            <a:r>
              <a:rPr lang="en-US" sz="2400" dirty="0"/>
              <a:t> </a:t>
            </a:r>
            <a:r>
              <a:rPr lang="en-US" sz="2400" dirty="0" err="1"/>
              <a:t>kecil</a:t>
            </a:r>
            <a:r>
              <a:rPr lang="en-US" sz="2400" dirty="0"/>
              <a:t>)</a:t>
            </a:r>
          </a:p>
          <a:p>
            <a:pPr>
              <a:lnSpc>
                <a:spcPct val="80000"/>
              </a:lnSpc>
              <a:buFont typeface="Wingdings" pitchFamily="2" charset="2"/>
              <a:buNone/>
            </a:pPr>
            <a:r>
              <a:rPr lang="en-US" sz="2400" dirty="0"/>
              <a:t>	- Mental Retardation</a:t>
            </a:r>
          </a:p>
          <a:p>
            <a:pPr>
              <a:lnSpc>
                <a:spcPct val="80000"/>
              </a:lnSpc>
              <a:buFont typeface="Wingdings" pitchFamily="2" charset="2"/>
              <a:buNone/>
            </a:pPr>
            <a:r>
              <a:rPr lang="en-US" sz="2400" dirty="0"/>
              <a:t>	- </a:t>
            </a:r>
            <a:r>
              <a:rPr lang="en-US" sz="2400" dirty="0" err="1"/>
              <a:t>Berat</a:t>
            </a:r>
            <a:r>
              <a:rPr lang="en-US" sz="2400" dirty="0"/>
              <a:t> </a:t>
            </a:r>
            <a:r>
              <a:rPr lang="en-US" sz="2400" dirty="0" err="1"/>
              <a:t>badan</a:t>
            </a:r>
            <a:r>
              <a:rPr lang="en-US" sz="2400" dirty="0"/>
              <a:t> </a:t>
            </a:r>
            <a:r>
              <a:rPr lang="en-US" sz="2400" dirty="0" err="1"/>
              <a:t>lahir</a:t>
            </a:r>
            <a:r>
              <a:rPr lang="en-US" sz="2400" dirty="0"/>
              <a:t> </a:t>
            </a:r>
            <a:r>
              <a:rPr lang="en-US" sz="2400" dirty="0" err="1"/>
              <a:t>rendah</a:t>
            </a:r>
            <a:r>
              <a:rPr lang="en-US" sz="2400" dirty="0"/>
              <a:t> / </a:t>
            </a:r>
            <a:r>
              <a:rPr lang="en-US" sz="2400" dirty="0" err="1"/>
              <a:t>kurang</a:t>
            </a:r>
            <a:r>
              <a:rPr lang="en-US" sz="2400" dirty="0"/>
              <a:t> </a:t>
            </a:r>
            <a:r>
              <a:rPr lang="en-US" sz="2400" dirty="0" err="1"/>
              <a:t>dari</a:t>
            </a:r>
            <a:r>
              <a:rPr lang="en-US" sz="2400" dirty="0"/>
              <a:t> normal</a:t>
            </a:r>
          </a:p>
          <a:p>
            <a:pPr>
              <a:lnSpc>
                <a:spcPct val="80000"/>
              </a:lnSpc>
              <a:buFont typeface="Wingdings" pitchFamily="2" charset="2"/>
              <a:buNone/>
            </a:pPr>
            <a:r>
              <a:rPr lang="en-US" sz="2400" dirty="0"/>
              <a:t>		(</a:t>
            </a:r>
            <a:r>
              <a:rPr lang="en-US" sz="2400" dirty="0" err="1"/>
              <a:t>Normalnya</a:t>
            </a:r>
            <a:r>
              <a:rPr lang="en-US" sz="2400" dirty="0"/>
              <a:t> : 2,5 – 3,5 kg)</a:t>
            </a:r>
          </a:p>
        </p:txBody>
      </p:sp>
      <p:sp>
        <p:nvSpPr>
          <p:cNvPr id="5" name="Footer Placeholder 4"/>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Rot="1" noChangeArrowheads="1"/>
          </p:cNvSpPr>
          <p:nvPr>
            <p:ph type="body" idx="4294967295"/>
          </p:nvPr>
        </p:nvSpPr>
        <p:spPr>
          <a:xfrm>
            <a:off x="533400" y="762000"/>
            <a:ext cx="7696200" cy="5486400"/>
          </a:xfrm>
        </p:spPr>
        <p:txBody>
          <a:bodyPr/>
          <a:lstStyle/>
          <a:p>
            <a:pPr>
              <a:lnSpc>
                <a:spcPct val="80000"/>
              </a:lnSpc>
              <a:buFont typeface="Wingdings" pitchFamily="2" charset="2"/>
              <a:buNone/>
            </a:pPr>
            <a:r>
              <a:rPr lang="en-US" sz="2400" dirty="0"/>
              <a:t>8. </a:t>
            </a:r>
            <a:r>
              <a:rPr lang="en-US" sz="2400" dirty="0" err="1"/>
              <a:t>Rokok</a:t>
            </a:r>
            <a:r>
              <a:rPr lang="en-US" sz="2400" dirty="0"/>
              <a:t> / </a:t>
            </a:r>
            <a:r>
              <a:rPr lang="en-US" sz="2400" dirty="0" err="1"/>
              <a:t>Nikotin</a:t>
            </a:r>
            <a:endParaRPr lang="en-US" sz="2400" dirty="0"/>
          </a:p>
          <a:p>
            <a:pPr>
              <a:lnSpc>
                <a:spcPct val="80000"/>
              </a:lnSpc>
              <a:buFont typeface="Wingdings" pitchFamily="2" charset="2"/>
              <a:buNone/>
            </a:pPr>
            <a:r>
              <a:rPr lang="en-US" sz="2400" dirty="0"/>
              <a:t>	</a:t>
            </a:r>
            <a:r>
              <a:rPr lang="en-US" sz="2400" dirty="0" err="1"/>
              <a:t>Asap</a:t>
            </a:r>
            <a:r>
              <a:rPr lang="en-US" sz="2400" dirty="0"/>
              <a:t> </a:t>
            </a:r>
            <a:r>
              <a:rPr lang="en-US" sz="2400" dirty="0" err="1"/>
              <a:t>rokok</a:t>
            </a:r>
            <a:r>
              <a:rPr lang="en-US" sz="2400" dirty="0"/>
              <a:t> yang </a:t>
            </a:r>
            <a:r>
              <a:rPr lang="en-US" sz="2400" dirty="0" err="1"/>
              <a:t>terhisap</a:t>
            </a:r>
            <a:r>
              <a:rPr lang="en-US" sz="2400" dirty="0"/>
              <a:t> </a:t>
            </a:r>
            <a:r>
              <a:rPr lang="en-US" sz="2400" dirty="0" err="1"/>
              <a:t>masuk</a:t>
            </a:r>
            <a:r>
              <a:rPr lang="en-US" sz="2400" dirty="0"/>
              <a:t> </a:t>
            </a:r>
            <a:r>
              <a:rPr lang="en-US" sz="2400" dirty="0" err="1"/>
              <a:t>melalui</a:t>
            </a:r>
            <a:r>
              <a:rPr lang="en-US" sz="2400" dirty="0"/>
              <a:t> placenta </a:t>
            </a:r>
            <a:r>
              <a:rPr lang="en-US" sz="2400" dirty="0" err="1"/>
              <a:t>menyebabkan</a:t>
            </a:r>
            <a:r>
              <a:rPr lang="en-US" sz="2400" dirty="0"/>
              <a:t> </a:t>
            </a:r>
            <a:r>
              <a:rPr lang="en-US" sz="2400" dirty="0" err="1"/>
              <a:t>detak</a:t>
            </a:r>
            <a:r>
              <a:rPr lang="en-US" sz="2400" dirty="0"/>
              <a:t> </a:t>
            </a:r>
            <a:r>
              <a:rPr lang="en-US" sz="2400" dirty="0" err="1"/>
              <a:t>jantung</a:t>
            </a:r>
            <a:r>
              <a:rPr lang="en-US" sz="2400" dirty="0"/>
              <a:t> </a:t>
            </a:r>
            <a:r>
              <a:rPr lang="en-US" sz="2400" dirty="0" err="1"/>
              <a:t>janin</a:t>
            </a:r>
            <a:r>
              <a:rPr lang="en-US" sz="2400" dirty="0"/>
              <a:t> </a:t>
            </a:r>
            <a:r>
              <a:rPr lang="en-US" sz="2400" dirty="0" err="1"/>
              <a:t>meningkat</a:t>
            </a:r>
            <a:r>
              <a:rPr lang="en-US" sz="2400" dirty="0"/>
              <a:t>. Hal </a:t>
            </a:r>
            <a:r>
              <a:rPr lang="en-US" sz="2400" dirty="0" err="1"/>
              <a:t>ini</a:t>
            </a:r>
            <a:r>
              <a:rPr lang="en-US" sz="2400" dirty="0"/>
              <a:t> </a:t>
            </a:r>
            <a:r>
              <a:rPr lang="en-US" sz="2400" dirty="0" err="1"/>
              <a:t>dapat</a:t>
            </a:r>
            <a:r>
              <a:rPr lang="en-US" sz="2400" dirty="0"/>
              <a:t> </a:t>
            </a:r>
            <a:r>
              <a:rPr lang="en-US" sz="2400" dirty="0" err="1"/>
              <a:t>mengakibatkan</a:t>
            </a:r>
            <a:r>
              <a:rPr lang="en-US" sz="2400" dirty="0"/>
              <a:t> :</a:t>
            </a:r>
          </a:p>
          <a:p>
            <a:pPr>
              <a:lnSpc>
                <a:spcPct val="80000"/>
              </a:lnSpc>
              <a:buFont typeface="Wingdings" pitchFamily="2" charset="2"/>
              <a:buNone/>
            </a:pPr>
            <a:r>
              <a:rPr lang="en-US" sz="2400" dirty="0"/>
              <a:t>		- </a:t>
            </a:r>
            <a:r>
              <a:rPr lang="en-US" sz="2400" dirty="0" err="1"/>
              <a:t>Keguguran</a:t>
            </a:r>
            <a:endParaRPr lang="en-US" sz="2400" dirty="0"/>
          </a:p>
          <a:p>
            <a:pPr>
              <a:lnSpc>
                <a:spcPct val="80000"/>
              </a:lnSpc>
              <a:buFont typeface="Wingdings" pitchFamily="2" charset="2"/>
              <a:buNone/>
            </a:pPr>
            <a:r>
              <a:rPr lang="en-US" sz="2400" dirty="0"/>
              <a:t>		- Still Birth</a:t>
            </a:r>
          </a:p>
          <a:p>
            <a:pPr>
              <a:lnSpc>
                <a:spcPct val="80000"/>
              </a:lnSpc>
              <a:buFont typeface="Wingdings" pitchFamily="2" charset="2"/>
              <a:buNone/>
            </a:pPr>
            <a:r>
              <a:rPr lang="en-US" sz="2400" dirty="0"/>
              <a:t>		- </a:t>
            </a:r>
            <a:r>
              <a:rPr lang="en-US" sz="2400" dirty="0" err="1"/>
              <a:t>Prematur</a:t>
            </a:r>
            <a:endParaRPr lang="en-US" sz="2400" dirty="0"/>
          </a:p>
          <a:p>
            <a:pPr>
              <a:lnSpc>
                <a:spcPct val="80000"/>
              </a:lnSpc>
              <a:buFont typeface="Wingdings" pitchFamily="2" charset="2"/>
              <a:buNone/>
            </a:pPr>
            <a:r>
              <a:rPr lang="en-US" sz="2400" dirty="0"/>
              <a:t>		- </a:t>
            </a:r>
            <a:r>
              <a:rPr lang="en-US" sz="2400" dirty="0" err="1"/>
              <a:t>Berat</a:t>
            </a:r>
            <a:r>
              <a:rPr lang="en-US" sz="2400" dirty="0"/>
              <a:t> </a:t>
            </a:r>
            <a:r>
              <a:rPr lang="en-US" sz="2400" dirty="0" err="1"/>
              <a:t>badan</a:t>
            </a:r>
            <a:r>
              <a:rPr lang="en-US" sz="2400" dirty="0"/>
              <a:t> </a:t>
            </a:r>
            <a:r>
              <a:rPr lang="en-US" sz="2400" dirty="0" err="1"/>
              <a:t>lahir</a:t>
            </a:r>
            <a:r>
              <a:rPr lang="en-US" sz="2400" dirty="0"/>
              <a:t> </a:t>
            </a:r>
            <a:r>
              <a:rPr lang="en-US" sz="2400" dirty="0" err="1"/>
              <a:t>rendah</a:t>
            </a:r>
            <a:r>
              <a:rPr lang="en-US" sz="2400" dirty="0"/>
              <a:t>, </a:t>
            </a:r>
            <a:r>
              <a:rPr lang="en-US" sz="2400" dirty="0" err="1"/>
              <a:t>krn</a:t>
            </a:r>
            <a:r>
              <a:rPr lang="en-US" sz="2400" dirty="0"/>
              <a:t> </a:t>
            </a:r>
            <a:r>
              <a:rPr lang="en-US" sz="2400" dirty="0" err="1"/>
              <a:t>nikotin</a:t>
            </a:r>
            <a:r>
              <a:rPr lang="en-US" sz="2400" dirty="0"/>
              <a:t> 	 		</a:t>
            </a:r>
            <a:r>
              <a:rPr lang="en-US" sz="2400" dirty="0" err="1" smtClean="0"/>
              <a:t>menghambat</a:t>
            </a:r>
            <a:r>
              <a:rPr lang="en-US" sz="2400" dirty="0" smtClean="0"/>
              <a:t> </a:t>
            </a:r>
            <a:r>
              <a:rPr lang="en-US" sz="2400" dirty="0" err="1"/>
              <a:t>aliran</a:t>
            </a:r>
            <a:r>
              <a:rPr lang="en-US" sz="2400" dirty="0"/>
              <a:t> </a:t>
            </a:r>
            <a:r>
              <a:rPr lang="en-US" sz="2400" dirty="0" err="1"/>
              <a:t>darah</a:t>
            </a:r>
            <a:r>
              <a:rPr lang="en-US" sz="2400" dirty="0"/>
              <a:t> </a:t>
            </a:r>
            <a:r>
              <a:rPr lang="en-US" sz="2400" dirty="0" err="1"/>
              <a:t>ke</a:t>
            </a:r>
            <a:r>
              <a:rPr lang="en-US" sz="2400" dirty="0"/>
              <a:t> placenta.</a:t>
            </a:r>
          </a:p>
          <a:p>
            <a:pPr>
              <a:lnSpc>
                <a:spcPct val="80000"/>
              </a:lnSpc>
              <a:buFont typeface="Wingdings" pitchFamily="2" charset="2"/>
              <a:buNone/>
            </a:pPr>
            <a:r>
              <a:rPr lang="en-US" sz="2400" dirty="0"/>
              <a:t>9. </a:t>
            </a:r>
            <a:r>
              <a:rPr lang="en-US" sz="2400" dirty="0" err="1"/>
              <a:t>Proses</a:t>
            </a:r>
            <a:r>
              <a:rPr lang="en-US" sz="2400" dirty="0"/>
              <a:t> </a:t>
            </a:r>
            <a:r>
              <a:rPr lang="en-US" sz="2400" dirty="0" err="1"/>
              <a:t>Kelahiran</a:t>
            </a:r>
            <a:endParaRPr lang="en-US" sz="2400" dirty="0"/>
          </a:p>
          <a:p>
            <a:pPr>
              <a:lnSpc>
                <a:spcPct val="80000"/>
              </a:lnSpc>
              <a:buFont typeface="Wingdings" pitchFamily="2" charset="2"/>
              <a:buNone/>
            </a:pPr>
            <a:r>
              <a:rPr lang="en-US" sz="2400" dirty="0"/>
              <a:t>	- </a:t>
            </a:r>
            <a:r>
              <a:rPr lang="en-US" sz="2400" dirty="0" err="1"/>
              <a:t>Proses</a:t>
            </a:r>
            <a:r>
              <a:rPr lang="en-US" sz="2400" dirty="0"/>
              <a:t> </a:t>
            </a:r>
            <a:r>
              <a:rPr lang="en-US" sz="2400" dirty="0" err="1"/>
              <a:t>kelahiran</a:t>
            </a:r>
            <a:r>
              <a:rPr lang="en-US" sz="2400" dirty="0"/>
              <a:t> </a:t>
            </a:r>
            <a:r>
              <a:rPr lang="en-US" sz="2400" dirty="0" err="1"/>
              <a:t>dengan</a:t>
            </a:r>
            <a:r>
              <a:rPr lang="en-US" sz="2400" dirty="0"/>
              <a:t> </a:t>
            </a:r>
            <a:r>
              <a:rPr lang="en-US" sz="2400" dirty="0" err="1"/>
              <a:t>menggunakan</a:t>
            </a:r>
            <a:r>
              <a:rPr lang="en-US" sz="2400" dirty="0"/>
              <a:t> </a:t>
            </a:r>
            <a:r>
              <a:rPr lang="en-US" sz="2400" dirty="0" err="1"/>
              <a:t>alat</a:t>
            </a:r>
            <a:r>
              <a:rPr lang="en-US" sz="2400" dirty="0"/>
              <a:t> </a:t>
            </a:r>
            <a:r>
              <a:rPr lang="en-US" sz="2400" dirty="0" err="1"/>
              <a:t>yg</a:t>
            </a:r>
            <a:r>
              <a:rPr lang="en-US" sz="2400" dirty="0"/>
              <a:t> </a:t>
            </a:r>
            <a:r>
              <a:rPr lang="en-US" sz="2400" dirty="0" err="1"/>
              <a:t>tdk</a:t>
            </a:r>
            <a:r>
              <a:rPr lang="en-US" sz="2400" dirty="0"/>
              <a:t> 	</a:t>
            </a:r>
            <a:r>
              <a:rPr lang="en-US" sz="2400" dirty="0" err="1"/>
              <a:t>dilakukan</a:t>
            </a:r>
            <a:r>
              <a:rPr lang="en-US" sz="2400" dirty="0"/>
              <a:t> dg </a:t>
            </a:r>
            <a:r>
              <a:rPr lang="en-US" sz="2400" dirty="0" err="1"/>
              <a:t>hati-hati</a:t>
            </a:r>
            <a:r>
              <a:rPr lang="en-US" sz="2400" dirty="0"/>
              <a:t> </a:t>
            </a:r>
            <a:r>
              <a:rPr lang="en-US" sz="2400" dirty="0" err="1"/>
              <a:t>dpt</a:t>
            </a:r>
            <a:r>
              <a:rPr lang="en-US" sz="2400" dirty="0"/>
              <a:t> </a:t>
            </a:r>
            <a:r>
              <a:rPr lang="en-US" sz="2400" dirty="0" err="1"/>
              <a:t>menyebabkan</a:t>
            </a:r>
            <a:r>
              <a:rPr lang="en-US" sz="2400" dirty="0"/>
              <a:t> </a:t>
            </a:r>
            <a:r>
              <a:rPr lang="id-ID" sz="2400" dirty="0" smtClean="0"/>
              <a:t>	</a:t>
            </a:r>
            <a:r>
              <a:rPr lang="en-US" sz="2400" dirty="0" err="1" smtClean="0"/>
              <a:t>gangguan</a:t>
            </a:r>
            <a:r>
              <a:rPr lang="en-US" sz="2400" dirty="0" smtClean="0"/>
              <a:t> pd </a:t>
            </a:r>
            <a:r>
              <a:rPr lang="en-US" sz="2400" dirty="0" err="1"/>
              <a:t>bayi</a:t>
            </a:r>
            <a:r>
              <a:rPr lang="en-US" sz="2400" dirty="0"/>
              <a:t>.</a:t>
            </a:r>
          </a:p>
          <a:p>
            <a:pPr>
              <a:lnSpc>
                <a:spcPct val="80000"/>
              </a:lnSpc>
              <a:buFont typeface="Wingdings" pitchFamily="2" charset="2"/>
              <a:buNone/>
            </a:pPr>
            <a:r>
              <a:rPr lang="en-US" sz="2400" dirty="0"/>
              <a:t>		</a:t>
            </a:r>
            <a:r>
              <a:rPr lang="en-US" sz="2400" dirty="0" err="1"/>
              <a:t>Misalnya</a:t>
            </a:r>
            <a:r>
              <a:rPr lang="en-US" sz="2400" dirty="0"/>
              <a:t> : </a:t>
            </a:r>
            <a:r>
              <a:rPr lang="en-US" sz="2400" dirty="0" err="1"/>
              <a:t>proses</a:t>
            </a:r>
            <a:r>
              <a:rPr lang="en-US" sz="2400" dirty="0"/>
              <a:t> </a:t>
            </a:r>
            <a:r>
              <a:rPr lang="en-US" sz="2400" dirty="0" err="1"/>
              <a:t>kelahiran</a:t>
            </a:r>
            <a:r>
              <a:rPr lang="en-US" sz="2400" dirty="0"/>
              <a:t> dg Vacuum </a:t>
            </a:r>
            <a:r>
              <a:rPr lang="en-US" sz="2400" dirty="0">
                <a:sym typeface="Wingdings" pitchFamily="2" charset="2"/>
              </a:rPr>
              <a:t> </a:t>
            </a:r>
            <a:r>
              <a:rPr lang="en-US" sz="2400" dirty="0" err="1">
                <a:sym typeface="Wingdings" pitchFamily="2" charset="2"/>
              </a:rPr>
              <a:t>dapat</a:t>
            </a:r>
            <a:r>
              <a:rPr lang="en-US" sz="2400" dirty="0">
                <a:sym typeface="Wingdings" pitchFamily="2" charset="2"/>
              </a:rPr>
              <a:t> 	</a:t>
            </a:r>
            <a:r>
              <a:rPr lang="en-US" sz="2400" dirty="0" err="1">
                <a:sym typeface="Wingdings" pitchFamily="2" charset="2"/>
              </a:rPr>
              <a:t>menimbulkan</a:t>
            </a:r>
            <a:r>
              <a:rPr lang="en-US" sz="2400" dirty="0">
                <a:sym typeface="Wingdings" pitchFamily="2" charset="2"/>
              </a:rPr>
              <a:t> </a:t>
            </a:r>
            <a:r>
              <a:rPr lang="en-US" sz="2400" dirty="0" err="1">
                <a:sym typeface="Wingdings" pitchFamily="2" charset="2"/>
              </a:rPr>
              <a:t>kerusakan</a:t>
            </a:r>
            <a:r>
              <a:rPr lang="en-US" sz="2400" dirty="0">
                <a:sym typeface="Wingdings" pitchFamily="2" charset="2"/>
              </a:rPr>
              <a:t> </a:t>
            </a:r>
            <a:r>
              <a:rPr lang="en-US" sz="2400" dirty="0" err="1">
                <a:sym typeface="Wingdings" pitchFamily="2" charset="2"/>
              </a:rPr>
              <a:t>di</a:t>
            </a:r>
            <a:r>
              <a:rPr lang="en-US" sz="2400" dirty="0">
                <a:sym typeface="Wingdings" pitchFamily="2" charset="2"/>
              </a:rPr>
              <a:t> </a:t>
            </a:r>
            <a:r>
              <a:rPr lang="en-US" sz="2400" dirty="0" err="1">
                <a:sym typeface="Wingdings" pitchFamily="2" charset="2"/>
              </a:rPr>
              <a:t>otak</a:t>
            </a:r>
            <a:r>
              <a:rPr lang="en-US" sz="2400" dirty="0">
                <a:sym typeface="Wingdings" pitchFamily="2" charset="2"/>
              </a:rPr>
              <a:t>.</a:t>
            </a:r>
            <a:endParaRPr lang="en-US" sz="2400" dirty="0"/>
          </a:p>
        </p:txBody>
      </p:sp>
      <p:sp>
        <p:nvSpPr>
          <p:cNvPr id="5" name="Footer Placeholder 4"/>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normAutofit fontScale="90000"/>
          </a:bodyPr>
          <a:lstStyle/>
          <a:p>
            <a:r>
              <a:rPr lang="en-US"/>
              <a:t>Kerawanan / bahaya psikologis</a:t>
            </a:r>
          </a:p>
        </p:txBody>
      </p:sp>
      <p:sp>
        <p:nvSpPr>
          <p:cNvPr id="25603" name="Rectangle 3"/>
          <p:cNvSpPr>
            <a:spLocks noGrp="1" noRot="1" noChangeArrowheads="1"/>
          </p:cNvSpPr>
          <p:nvPr>
            <p:ph idx="1"/>
          </p:nvPr>
        </p:nvSpPr>
        <p:spPr/>
        <p:txBody>
          <a:bodyPr/>
          <a:lstStyle/>
          <a:p>
            <a:pPr marL="609600" indent="-609600">
              <a:buFontTx/>
              <a:buAutoNum type="arabicPeriod"/>
            </a:pPr>
            <a:r>
              <a:rPr lang="en-US"/>
              <a:t>Kepercayaan Tradisional</a:t>
            </a:r>
          </a:p>
          <a:p>
            <a:pPr marL="609600" indent="-609600">
              <a:buFontTx/>
              <a:buAutoNum type="arabicPeriod"/>
            </a:pPr>
            <a:r>
              <a:rPr lang="en-US"/>
              <a:t>Tekanan / Stress pd Ibu</a:t>
            </a:r>
          </a:p>
          <a:p>
            <a:pPr marL="609600" indent="-609600">
              <a:buFontTx/>
              <a:buAutoNum type="arabicPeriod"/>
            </a:pPr>
            <a:r>
              <a:rPr lang="en-US"/>
              <a:t>Sikap yg kurang menyenangkan pd anak yg belum lahir.</a:t>
            </a:r>
          </a:p>
        </p:txBody>
      </p:sp>
      <p:sp>
        <p:nvSpPr>
          <p:cNvPr id="6" name="Footer Placeholder 5"/>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en-US"/>
              <a:t>1. Kepercayaan Tradisional</a:t>
            </a:r>
          </a:p>
        </p:txBody>
      </p:sp>
      <p:sp>
        <p:nvSpPr>
          <p:cNvPr id="26627" name="Rectangle 3"/>
          <p:cNvSpPr>
            <a:spLocks noGrp="1" noRot="1" noChangeArrowheads="1"/>
          </p:cNvSpPr>
          <p:nvPr>
            <p:ph idx="1"/>
          </p:nvPr>
        </p:nvSpPr>
        <p:spPr/>
        <p:txBody>
          <a:bodyPr>
            <a:normAutofit lnSpcReduction="10000"/>
          </a:bodyPr>
          <a:lstStyle/>
          <a:p>
            <a:pPr>
              <a:buFont typeface="Wingdings" pitchFamily="2" charset="2"/>
              <a:buNone/>
            </a:pPr>
            <a:r>
              <a:rPr lang="en-US" sz="2800"/>
              <a:t>Kepercayaan tertentu yg dapat membawa pengaruh pd perkembangan psikologis bayi :</a:t>
            </a:r>
          </a:p>
          <a:p>
            <a:r>
              <a:rPr lang="en-US" sz="2800"/>
              <a:t>Percaya bahwa jenis kelamin anak dapat ditentukan sesuai dg keinginan.</a:t>
            </a:r>
          </a:p>
          <a:p>
            <a:r>
              <a:rPr lang="en-US" sz="2800"/>
              <a:t>Berpendapat bahwa abnormalitas / mental yg rendah ada hubungannya dg faktor keturunan atau peran yg dimainkan ibu.</a:t>
            </a:r>
          </a:p>
          <a:p>
            <a:r>
              <a:rPr lang="en-US" sz="2800"/>
              <a:t>Menganggap anak kembar menimbulkan masalah.</a:t>
            </a:r>
          </a:p>
        </p:txBody>
      </p:sp>
      <p:sp>
        <p:nvSpPr>
          <p:cNvPr id="6" name="Footer Placeholder 5"/>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301625" y="228600"/>
            <a:ext cx="8510588" cy="917575"/>
          </a:xfrm>
        </p:spPr>
        <p:txBody>
          <a:bodyPr/>
          <a:lstStyle/>
          <a:p>
            <a:r>
              <a:rPr lang="en-US"/>
              <a:t>2. Tekanan / Stress pd Ibu</a:t>
            </a:r>
          </a:p>
        </p:txBody>
      </p:sp>
      <p:sp>
        <p:nvSpPr>
          <p:cNvPr id="27651" name="Rectangle 3"/>
          <p:cNvSpPr>
            <a:spLocks noGrp="1" noRot="1" noChangeArrowheads="1"/>
          </p:cNvSpPr>
          <p:nvPr>
            <p:ph idx="1"/>
          </p:nvPr>
        </p:nvSpPr>
        <p:spPr>
          <a:xfrm>
            <a:off x="457200" y="1295400"/>
            <a:ext cx="8229600" cy="5029200"/>
          </a:xfrm>
        </p:spPr>
        <p:txBody>
          <a:bodyPr>
            <a:normAutofit/>
          </a:bodyPr>
          <a:lstStyle/>
          <a:p>
            <a:pPr>
              <a:lnSpc>
                <a:spcPct val="80000"/>
              </a:lnSpc>
            </a:pPr>
            <a:r>
              <a:rPr lang="en-US" sz="2400"/>
              <a:t>Keadaan emosi yg meninggi selama beberapa waktu, misalnya : rasa takut, marah, sedih, iri hati, dll. Penyebabnya antara lain :</a:t>
            </a:r>
          </a:p>
          <a:p>
            <a:pPr lvl="1">
              <a:lnSpc>
                <a:spcPct val="80000"/>
              </a:lnSpc>
            </a:pPr>
            <a:r>
              <a:rPr lang="en-US" sz="2000"/>
              <a:t>Tdk menghendaki kehadiran anak krn adanya kesulitan dalam perkawinan / keuangan / pekerjaan, dll.</a:t>
            </a:r>
          </a:p>
          <a:p>
            <a:pPr lvl="1">
              <a:lnSpc>
                <a:spcPct val="80000"/>
              </a:lnSpc>
            </a:pPr>
            <a:r>
              <a:rPr lang="en-US" sz="2000"/>
              <a:t>Ketakutan anaknya akan lahir cacat karena adanya laporan media massa mengenai seringnya terjadi cacat lahir, dsb.</a:t>
            </a:r>
          </a:p>
          <a:p>
            <a:pPr lvl="1">
              <a:lnSpc>
                <a:spcPct val="80000"/>
              </a:lnSpc>
            </a:pPr>
            <a:r>
              <a:rPr lang="en-US" sz="2000"/>
              <a:t>Tekanan emosi yg berlangsung lama akan mempengaruhi keseimbangan endokrin, sehingga kegelisahan akan terbawa sampai periode postnatal dan akan mempengaruhi kehidupan atau penyesuaian dirinya.</a:t>
            </a:r>
          </a:p>
          <a:p>
            <a:pPr lvl="1">
              <a:lnSpc>
                <a:spcPct val="80000"/>
              </a:lnSpc>
            </a:pPr>
            <a:endParaRPr lang="en-US" sz="2000"/>
          </a:p>
          <a:p>
            <a:pPr>
              <a:lnSpc>
                <a:spcPct val="80000"/>
              </a:lnSpc>
              <a:buFont typeface="Wingdings" pitchFamily="2" charset="2"/>
              <a:buNone/>
            </a:pPr>
            <a:r>
              <a:rPr lang="en-US" sz="2400"/>
              <a:t>	Bayi dg ibu yg stress (nervous mother) akan menunjukkan hiperaktifitas, gangguan pd pola makan dan tidur, atau akan terus menerus menangis, sehingga bayi akan dianggap sebagai bayi ‘sulit’ yg kemudian akan mempengaruhi sikap anggota keluarga.</a:t>
            </a:r>
          </a:p>
          <a:p>
            <a:pPr>
              <a:lnSpc>
                <a:spcPct val="80000"/>
              </a:lnSpc>
              <a:buFont typeface="Wingdings" pitchFamily="2" charset="2"/>
              <a:buNone/>
            </a:pPr>
            <a:endParaRPr lang="en-US" sz="2400"/>
          </a:p>
        </p:txBody>
      </p:sp>
      <p:sp>
        <p:nvSpPr>
          <p:cNvPr id="6" name="Footer Placeholder 5"/>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title"/>
          </p:nvPr>
        </p:nvSpPr>
        <p:spPr/>
        <p:txBody>
          <a:bodyPr/>
          <a:lstStyle/>
          <a:p>
            <a:r>
              <a:rPr lang="en-US"/>
              <a:t>PRENATAL</a:t>
            </a:r>
          </a:p>
        </p:txBody>
      </p:sp>
      <p:sp>
        <p:nvSpPr>
          <p:cNvPr id="2051" name="Rectangle 3"/>
          <p:cNvSpPr>
            <a:spLocks noGrp="1" noRot="1" noChangeArrowheads="1"/>
          </p:cNvSpPr>
          <p:nvPr>
            <p:ph idx="1"/>
          </p:nvPr>
        </p:nvSpPr>
        <p:spPr/>
        <p:txBody>
          <a:bodyPr/>
          <a:lstStyle/>
          <a:p>
            <a:pPr>
              <a:buFont typeface="Wingdings" pitchFamily="2" charset="2"/>
              <a:buNone/>
            </a:pPr>
            <a:r>
              <a:rPr lang="en-US" dirty="0" err="1"/>
              <a:t>Terdiri</a:t>
            </a:r>
            <a:r>
              <a:rPr lang="en-US" dirty="0"/>
              <a:t> </a:t>
            </a:r>
            <a:r>
              <a:rPr lang="en-US" dirty="0" err="1"/>
              <a:t>atas</a:t>
            </a:r>
            <a:r>
              <a:rPr lang="en-US" dirty="0"/>
              <a:t> 3 </a:t>
            </a:r>
            <a:r>
              <a:rPr lang="en-US" dirty="0" err="1"/>
              <a:t>periode</a:t>
            </a:r>
            <a:r>
              <a:rPr lang="en-US" dirty="0"/>
              <a:t>, </a:t>
            </a:r>
            <a:r>
              <a:rPr lang="en-US" dirty="0" err="1"/>
              <a:t>yaitu</a:t>
            </a:r>
            <a:r>
              <a:rPr lang="en-US" dirty="0"/>
              <a:t> :</a:t>
            </a:r>
          </a:p>
          <a:p>
            <a:r>
              <a:rPr lang="en-US" dirty="0" err="1"/>
              <a:t>Periode</a:t>
            </a:r>
            <a:r>
              <a:rPr lang="en-US" dirty="0"/>
              <a:t> </a:t>
            </a:r>
            <a:r>
              <a:rPr lang="en-US" dirty="0" smtClean="0"/>
              <a:t>OVUM/ZYGOTE</a:t>
            </a:r>
            <a:r>
              <a:rPr lang="id-ID" dirty="0" smtClean="0"/>
              <a:t>/GERMINAL</a:t>
            </a:r>
            <a:endParaRPr lang="en-US" dirty="0"/>
          </a:p>
          <a:p>
            <a:pPr lvl="1">
              <a:buFontTx/>
              <a:buNone/>
            </a:pPr>
            <a:r>
              <a:rPr lang="en-US" dirty="0">
                <a:sym typeface="Wingdings" pitchFamily="2" charset="2"/>
              </a:rPr>
              <a:t> </a:t>
            </a:r>
            <a:r>
              <a:rPr lang="en-US" dirty="0" err="1">
                <a:sym typeface="Wingdings" pitchFamily="2" charset="2"/>
              </a:rPr>
              <a:t>Kehamilan</a:t>
            </a:r>
            <a:r>
              <a:rPr lang="en-US" dirty="0">
                <a:sym typeface="Wingdings" pitchFamily="2" charset="2"/>
              </a:rPr>
              <a:t> 1 – 2 </a:t>
            </a:r>
            <a:r>
              <a:rPr lang="en-US" dirty="0" err="1">
                <a:sym typeface="Wingdings" pitchFamily="2" charset="2"/>
              </a:rPr>
              <a:t>minggu</a:t>
            </a:r>
            <a:endParaRPr lang="en-US" dirty="0"/>
          </a:p>
          <a:p>
            <a:r>
              <a:rPr lang="en-US" dirty="0" err="1"/>
              <a:t>Periode</a:t>
            </a:r>
            <a:r>
              <a:rPr lang="en-US" dirty="0"/>
              <a:t> EMBRIO</a:t>
            </a:r>
          </a:p>
          <a:p>
            <a:pPr lvl="1">
              <a:buFontTx/>
              <a:buNone/>
            </a:pPr>
            <a:r>
              <a:rPr lang="en-US" dirty="0">
                <a:sym typeface="Wingdings" pitchFamily="2" charset="2"/>
              </a:rPr>
              <a:t> </a:t>
            </a:r>
            <a:r>
              <a:rPr lang="en-US" dirty="0" err="1">
                <a:sym typeface="Wingdings" pitchFamily="2" charset="2"/>
              </a:rPr>
              <a:t>Kehamilan</a:t>
            </a:r>
            <a:r>
              <a:rPr lang="en-US" dirty="0">
                <a:sym typeface="Wingdings" pitchFamily="2" charset="2"/>
              </a:rPr>
              <a:t> 3 – 8 </a:t>
            </a:r>
            <a:r>
              <a:rPr lang="en-US" dirty="0" err="1">
                <a:sym typeface="Wingdings" pitchFamily="2" charset="2"/>
              </a:rPr>
              <a:t>minggu</a:t>
            </a:r>
            <a:endParaRPr lang="en-US" dirty="0"/>
          </a:p>
          <a:p>
            <a:r>
              <a:rPr lang="en-US" dirty="0" err="1"/>
              <a:t>Periode</a:t>
            </a:r>
            <a:r>
              <a:rPr lang="en-US" dirty="0"/>
              <a:t> FETUS/JANIN</a:t>
            </a:r>
          </a:p>
          <a:p>
            <a:pPr lvl="1">
              <a:buFontTx/>
              <a:buNone/>
            </a:pPr>
            <a:r>
              <a:rPr lang="en-US" dirty="0">
                <a:sym typeface="Wingdings" pitchFamily="2" charset="2"/>
              </a:rPr>
              <a:t> </a:t>
            </a:r>
            <a:r>
              <a:rPr lang="en-US" dirty="0" err="1">
                <a:sym typeface="Wingdings" pitchFamily="2" charset="2"/>
              </a:rPr>
              <a:t>Kehamilan</a:t>
            </a:r>
            <a:r>
              <a:rPr lang="en-US" dirty="0">
                <a:sym typeface="Wingdings" pitchFamily="2" charset="2"/>
              </a:rPr>
              <a:t> 9 – 38 </a:t>
            </a:r>
            <a:r>
              <a:rPr lang="en-US" dirty="0" err="1">
                <a:sym typeface="Wingdings" pitchFamily="2" charset="2"/>
              </a:rPr>
              <a:t>minggu</a:t>
            </a:r>
            <a:endParaRPr lang="en-US" dirty="0"/>
          </a:p>
          <a:p>
            <a:pPr lvl="1">
              <a:buFontTx/>
              <a:buNone/>
            </a:pPr>
            <a:endParaRPr lang="en-US" dirty="0"/>
          </a:p>
          <a:p>
            <a:endParaRPr lang="en-US" dirty="0"/>
          </a:p>
        </p:txBody>
      </p:sp>
      <p:sp>
        <p:nvSpPr>
          <p:cNvPr id="6" name="Footer Placeholder 5"/>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301625" y="658812"/>
            <a:ext cx="7927975" cy="1093788"/>
          </a:xfrm>
        </p:spPr>
        <p:txBody>
          <a:bodyPr>
            <a:normAutofit/>
          </a:bodyPr>
          <a:lstStyle/>
          <a:p>
            <a:r>
              <a:rPr lang="en-US" sz="3200" dirty="0"/>
              <a:t>3. </a:t>
            </a:r>
            <a:r>
              <a:rPr lang="en-US" sz="3200" dirty="0" err="1"/>
              <a:t>Sikap</a:t>
            </a:r>
            <a:r>
              <a:rPr lang="en-US" sz="3200" dirty="0"/>
              <a:t> </a:t>
            </a:r>
            <a:r>
              <a:rPr lang="en-US" sz="3200" dirty="0" err="1"/>
              <a:t>yg</a:t>
            </a:r>
            <a:r>
              <a:rPr lang="en-US" sz="3200" dirty="0"/>
              <a:t> </a:t>
            </a:r>
            <a:r>
              <a:rPr lang="en-US" sz="3200" dirty="0" err="1"/>
              <a:t>kurang</a:t>
            </a:r>
            <a:r>
              <a:rPr lang="en-US" sz="3200" dirty="0"/>
              <a:t> </a:t>
            </a:r>
            <a:r>
              <a:rPr lang="en-US" sz="3200" dirty="0" err="1"/>
              <a:t>menyenangkan</a:t>
            </a:r>
            <a:r>
              <a:rPr lang="en-US" sz="3200" dirty="0"/>
              <a:t> </a:t>
            </a:r>
            <a:r>
              <a:rPr lang="en-US" sz="3200" dirty="0" err="1"/>
              <a:t>thd</a:t>
            </a:r>
            <a:r>
              <a:rPr lang="en-US" sz="3200" dirty="0"/>
              <a:t> </a:t>
            </a:r>
            <a:r>
              <a:rPr lang="en-US" sz="3200" dirty="0" err="1"/>
              <a:t>anak</a:t>
            </a:r>
            <a:r>
              <a:rPr lang="en-US" sz="3200" dirty="0"/>
              <a:t> </a:t>
            </a:r>
            <a:r>
              <a:rPr lang="en-US" sz="3200" dirty="0" err="1"/>
              <a:t>yg</a:t>
            </a:r>
            <a:r>
              <a:rPr lang="en-US" sz="3200" dirty="0"/>
              <a:t> </a:t>
            </a:r>
            <a:r>
              <a:rPr lang="en-US" sz="3200" dirty="0" err="1"/>
              <a:t>belum</a:t>
            </a:r>
            <a:r>
              <a:rPr lang="en-US" sz="3200" dirty="0"/>
              <a:t> </a:t>
            </a:r>
            <a:r>
              <a:rPr lang="en-US" sz="3200" dirty="0" err="1"/>
              <a:t>lahir</a:t>
            </a:r>
            <a:r>
              <a:rPr lang="en-US" sz="3200" dirty="0"/>
              <a:t>.</a:t>
            </a:r>
          </a:p>
        </p:txBody>
      </p:sp>
      <p:sp>
        <p:nvSpPr>
          <p:cNvPr id="28675" name="Rectangle 3"/>
          <p:cNvSpPr>
            <a:spLocks noGrp="1" noRot="1" noChangeArrowheads="1"/>
          </p:cNvSpPr>
          <p:nvPr>
            <p:ph idx="1"/>
          </p:nvPr>
        </p:nvSpPr>
        <p:spPr>
          <a:xfrm>
            <a:off x="533400" y="1981200"/>
            <a:ext cx="7543800" cy="4343400"/>
          </a:xfrm>
        </p:spPr>
        <p:txBody>
          <a:bodyPr/>
          <a:lstStyle/>
          <a:p>
            <a:pPr>
              <a:lnSpc>
                <a:spcPct val="80000"/>
              </a:lnSpc>
              <a:buFont typeface="Wingdings" pitchFamily="2" charset="2"/>
              <a:buNone/>
            </a:pPr>
            <a:r>
              <a:rPr lang="en-US" sz="2400" dirty="0" err="1"/>
              <a:t>Bahaya</a:t>
            </a:r>
            <a:r>
              <a:rPr lang="en-US" sz="2400" dirty="0"/>
              <a:t> </a:t>
            </a:r>
            <a:r>
              <a:rPr lang="en-US" sz="2400" dirty="0" err="1"/>
              <a:t>ini</a:t>
            </a:r>
            <a:r>
              <a:rPr lang="en-US" sz="2400" dirty="0"/>
              <a:t> </a:t>
            </a:r>
            <a:r>
              <a:rPr lang="en-US" sz="2400" dirty="0" err="1"/>
              <a:t>merupakan</a:t>
            </a:r>
            <a:r>
              <a:rPr lang="en-US" sz="2400" dirty="0"/>
              <a:t> </a:t>
            </a:r>
            <a:r>
              <a:rPr lang="en-US" sz="2400" dirty="0" err="1"/>
              <a:t>efek</a:t>
            </a:r>
            <a:r>
              <a:rPr lang="en-US" sz="2400" dirty="0"/>
              <a:t> </a:t>
            </a:r>
            <a:r>
              <a:rPr lang="en-US" sz="2400" dirty="0" err="1"/>
              <a:t>yg</a:t>
            </a:r>
            <a:r>
              <a:rPr lang="en-US" sz="2400" dirty="0"/>
              <a:t> paling </a:t>
            </a:r>
            <a:r>
              <a:rPr lang="en-US" sz="2400" dirty="0" err="1"/>
              <a:t>serius</a:t>
            </a:r>
            <a:r>
              <a:rPr lang="en-US" sz="2400" dirty="0"/>
              <a:t> </a:t>
            </a:r>
            <a:r>
              <a:rPr lang="en-US" sz="2400" dirty="0" err="1"/>
              <a:t>dan</a:t>
            </a:r>
            <a:r>
              <a:rPr lang="en-US" sz="2400" dirty="0"/>
              <a:t> paling </a:t>
            </a:r>
            <a:r>
              <a:rPr lang="en-US" sz="2400" dirty="0" err="1"/>
              <a:t>mendalam</a:t>
            </a:r>
            <a:r>
              <a:rPr lang="en-US" sz="2400" dirty="0"/>
              <a:t> </a:t>
            </a:r>
            <a:r>
              <a:rPr lang="en-US" sz="2400" dirty="0" err="1"/>
              <a:t>krn</a:t>
            </a:r>
            <a:r>
              <a:rPr lang="en-US" sz="2400" dirty="0"/>
              <a:t> </a:t>
            </a:r>
            <a:r>
              <a:rPr lang="en-US" sz="2400" dirty="0" err="1"/>
              <a:t>sekali</a:t>
            </a:r>
            <a:r>
              <a:rPr lang="en-US" sz="2400" dirty="0"/>
              <a:t> </a:t>
            </a:r>
            <a:r>
              <a:rPr lang="en-US" sz="2400" dirty="0" err="1"/>
              <a:t>sikap</a:t>
            </a:r>
            <a:r>
              <a:rPr lang="en-US" sz="2400" dirty="0"/>
              <a:t> </a:t>
            </a:r>
            <a:r>
              <a:rPr lang="en-US" sz="2400" dirty="0" err="1"/>
              <a:t>berkembang</a:t>
            </a:r>
            <a:r>
              <a:rPr lang="en-US" sz="2400" dirty="0"/>
              <a:t> </a:t>
            </a:r>
            <a:r>
              <a:rPr lang="en-US" sz="2400" dirty="0" err="1"/>
              <a:t>maka</a:t>
            </a:r>
            <a:r>
              <a:rPr lang="en-US" sz="2400" dirty="0"/>
              <a:t> </a:t>
            </a:r>
            <a:r>
              <a:rPr lang="en-US" sz="2400" dirty="0" err="1"/>
              <a:t>sikap</a:t>
            </a:r>
            <a:r>
              <a:rPr lang="en-US" sz="2400" dirty="0"/>
              <a:t> </a:t>
            </a:r>
            <a:r>
              <a:rPr lang="en-US" sz="2400" dirty="0" err="1"/>
              <a:t>itu</a:t>
            </a:r>
            <a:r>
              <a:rPr lang="en-US" sz="2400" dirty="0"/>
              <a:t> </a:t>
            </a:r>
            <a:r>
              <a:rPr lang="en-US" sz="2400" dirty="0" err="1"/>
              <a:t>cenderung</a:t>
            </a:r>
            <a:r>
              <a:rPr lang="en-US" sz="2400" dirty="0"/>
              <a:t> </a:t>
            </a:r>
            <a:r>
              <a:rPr lang="en-US" sz="2400" dirty="0" err="1"/>
              <a:t>menetap</a:t>
            </a:r>
            <a:r>
              <a:rPr lang="en-US" sz="2400" dirty="0"/>
              <a:t> </a:t>
            </a:r>
            <a:r>
              <a:rPr lang="en-US" sz="2400" dirty="0" err="1"/>
              <a:t>dan</a:t>
            </a:r>
            <a:r>
              <a:rPr lang="en-US" sz="2400" dirty="0"/>
              <a:t> </a:t>
            </a:r>
            <a:r>
              <a:rPr lang="en-US" sz="2400" dirty="0" err="1"/>
              <a:t>hanya</a:t>
            </a:r>
            <a:r>
              <a:rPr lang="en-US" sz="2400" dirty="0"/>
              <a:t> </a:t>
            </a:r>
            <a:r>
              <a:rPr lang="en-US" sz="2400" dirty="0" err="1"/>
              <a:t>sedikit</a:t>
            </a:r>
            <a:r>
              <a:rPr lang="en-US" sz="2400" dirty="0"/>
              <a:t> </a:t>
            </a:r>
            <a:r>
              <a:rPr lang="en-US" sz="2400" dirty="0" err="1"/>
              <a:t>perubahan</a:t>
            </a:r>
            <a:r>
              <a:rPr lang="en-US" sz="2400" dirty="0"/>
              <a:t> </a:t>
            </a:r>
            <a:r>
              <a:rPr lang="en-US" sz="2400" dirty="0" err="1"/>
              <a:t>atau</a:t>
            </a:r>
            <a:r>
              <a:rPr lang="en-US" sz="2400" dirty="0"/>
              <a:t> </a:t>
            </a:r>
            <a:r>
              <a:rPr lang="en-US" sz="2400" dirty="0" err="1"/>
              <a:t>modifikasi</a:t>
            </a:r>
            <a:r>
              <a:rPr lang="en-US" sz="2400" dirty="0"/>
              <a:t>.</a:t>
            </a:r>
          </a:p>
          <a:p>
            <a:pPr>
              <a:lnSpc>
                <a:spcPct val="80000"/>
              </a:lnSpc>
            </a:pPr>
            <a:r>
              <a:rPr lang="en-US" sz="2000" dirty="0" err="1"/>
              <a:t>Sikap</a:t>
            </a:r>
            <a:r>
              <a:rPr lang="en-US" sz="2000" dirty="0"/>
              <a:t> </a:t>
            </a:r>
            <a:r>
              <a:rPr lang="en-US" sz="2000" dirty="0" err="1"/>
              <a:t>menolak</a:t>
            </a:r>
            <a:r>
              <a:rPr lang="en-US" sz="2000" dirty="0"/>
              <a:t> </a:t>
            </a:r>
            <a:r>
              <a:rPr lang="en-US" sz="2000" dirty="0" err="1"/>
              <a:t>atau</a:t>
            </a:r>
            <a:r>
              <a:rPr lang="en-US" sz="2000" dirty="0"/>
              <a:t> </a:t>
            </a:r>
            <a:r>
              <a:rPr lang="en-US" sz="2000" dirty="0" err="1"/>
              <a:t>tdk</a:t>
            </a:r>
            <a:r>
              <a:rPr lang="en-US" sz="2000" dirty="0"/>
              <a:t> </a:t>
            </a:r>
            <a:r>
              <a:rPr lang="en-US" sz="2000" dirty="0" err="1"/>
              <a:t>menginginkan</a:t>
            </a:r>
            <a:r>
              <a:rPr lang="en-US" sz="2000" dirty="0"/>
              <a:t> </a:t>
            </a:r>
            <a:r>
              <a:rPr lang="en-US" sz="2000" dirty="0" err="1"/>
              <a:t>anak</a:t>
            </a:r>
            <a:r>
              <a:rPr lang="en-US" sz="2000" dirty="0"/>
              <a:t> </a:t>
            </a:r>
            <a:r>
              <a:rPr lang="en-US" sz="2000" dirty="0">
                <a:sym typeface="Wingdings" pitchFamily="2" charset="2"/>
              </a:rPr>
              <a:t> reject.</a:t>
            </a:r>
          </a:p>
          <a:p>
            <a:pPr>
              <a:lnSpc>
                <a:spcPct val="80000"/>
              </a:lnSpc>
            </a:pPr>
            <a:r>
              <a:rPr lang="en-US" sz="2000" i="1" dirty="0">
                <a:sym typeface="Wingdings" pitchFamily="2" charset="2"/>
              </a:rPr>
              <a:t>Sibling Rivalry</a:t>
            </a:r>
            <a:r>
              <a:rPr lang="en-US" sz="2000" dirty="0">
                <a:sym typeface="Wingdings" pitchFamily="2" charset="2"/>
              </a:rPr>
              <a:t> (</a:t>
            </a:r>
            <a:r>
              <a:rPr lang="en-US" sz="2000" dirty="0" err="1">
                <a:sym typeface="Wingdings" pitchFamily="2" charset="2"/>
              </a:rPr>
              <a:t>perselisihan</a:t>
            </a:r>
            <a:r>
              <a:rPr lang="en-US" sz="2000" dirty="0">
                <a:sym typeface="Wingdings" pitchFamily="2" charset="2"/>
              </a:rPr>
              <a:t> </a:t>
            </a:r>
            <a:r>
              <a:rPr lang="en-US" sz="2000" dirty="0" err="1">
                <a:sym typeface="Wingdings" pitchFamily="2" charset="2"/>
              </a:rPr>
              <a:t>antar</a:t>
            </a:r>
            <a:r>
              <a:rPr lang="en-US" sz="2000" dirty="0">
                <a:sym typeface="Wingdings" pitchFamily="2" charset="2"/>
              </a:rPr>
              <a:t> </a:t>
            </a:r>
            <a:r>
              <a:rPr lang="en-US" sz="2000" dirty="0" err="1">
                <a:sym typeface="Wingdings" pitchFamily="2" charset="2"/>
              </a:rPr>
              <a:t>saudara</a:t>
            </a:r>
            <a:r>
              <a:rPr lang="en-US" sz="2000" dirty="0">
                <a:sym typeface="Wingdings" pitchFamily="2" charset="2"/>
              </a:rPr>
              <a:t>)  </a:t>
            </a:r>
            <a:r>
              <a:rPr lang="en-US" sz="2000" dirty="0" err="1">
                <a:sym typeface="Wingdings" pitchFamily="2" charset="2"/>
              </a:rPr>
              <a:t>mungkin</a:t>
            </a:r>
            <a:r>
              <a:rPr lang="en-US" sz="2000" dirty="0">
                <a:sym typeface="Wingdings" pitchFamily="2" charset="2"/>
              </a:rPr>
              <a:t> </a:t>
            </a:r>
            <a:r>
              <a:rPr lang="en-US" sz="2000" dirty="0" err="1">
                <a:sym typeface="Wingdings" pitchFamily="2" charset="2"/>
              </a:rPr>
              <a:t>krn</a:t>
            </a:r>
            <a:r>
              <a:rPr lang="en-US" sz="2000" dirty="0">
                <a:sym typeface="Wingdings" pitchFamily="2" charset="2"/>
              </a:rPr>
              <a:t> </a:t>
            </a:r>
            <a:r>
              <a:rPr lang="en-US" sz="2000" dirty="0" err="1">
                <a:sym typeface="Wingdings" pitchFamily="2" charset="2"/>
              </a:rPr>
              <a:t>tdk</a:t>
            </a:r>
            <a:r>
              <a:rPr lang="en-US" sz="2000" dirty="0">
                <a:sym typeface="Wingdings" pitchFamily="2" charset="2"/>
              </a:rPr>
              <a:t> </a:t>
            </a:r>
            <a:r>
              <a:rPr lang="en-US" sz="2000" dirty="0" err="1">
                <a:sym typeface="Wingdings" pitchFamily="2" charset="2"/>
              </a:rPr>
              <a:t>menghendaki</a:t>
            </a:r>
            <a:r>
              <a:rPr lang="en-US" sz="2000" dirty="0">
                <a:sym typeface="Wingdings" pitchFamily="2" charset="2"/>
              </a:rPr>
              <a:t> </a:t>
            </a:r>
            <a:r>
              <a:rPr lang="en-US" sz="2000" dirty="0" err="1">
                <a:sym typeface="Wingdings" pitchFamily="2" charset="2"/>
              </a:rPr>
              <a:t>adik</a:t>
            </a:r>
            <a:r>
              <a:rPr lang="en-US" sz="2000" dirty="0">
                <a:sym typeface="Wingdings" pitchFamily="2" charset="2"/>
              </a:rPr>
              <a:t>. </a:t>
            </a:r>
          </a:p>
          <a:p>
            <a:pPr>
              <a:lnSpc>
                <a:spcPct val="80000"/>
              </a:lnSpc>
            </a:pPr>
            <a:r>
              <a:rPr lang="en-US" sz="2000" dirty="0" err="1">
                <a:sym typeface="Wingdings" pitchFamily="2" charset="2"/>
              </a:rPr>
              <a:t>Lebih</a:t>
            </a:r>
            <a:r>
              <a:rPr lang="en-US" sz="2000" dirty="0">
                <a:sym typeface="Wingdings" pitchFamily="2" charset="2"/>
              </a:rPr>
              <a:t> </a:t>
            </a:r>
            <a:r>
              <a:rPr lang="en-US" sz="2000" dirty="0" err="1">
                <a:sym typeface="Wingdings" pitchFamily="2" charset="2"/>
              </a:rPr>
              <a:t>suka</a:t>
            </a:r>
            <a:r>
              <a:rPr lang="en-US" sz="2000" dirty="0">
                <a:sym typeface="Wingdings" pitchFamily="2" charset="2"/>
              </a:rPr>
              <a:t> </a:t>
            </a:r>
            <a:r>
              <a:rPr lang="en-US" sz="2000" dirty="0" err="1">
                <a:sym typeface="Wingdings" pitchFamily="2" charset="2"/>
              </a:rPr>
              <a:t>anak</a:t>
            </a:r>
            <a:r>
              <a:rPr lang="en-US" sz="2000" dirty="0">
                <a:sym typeface="Wingdings" pitchFamily="2" charset="2"/>
              </a:rPr>
              <a:t> dg </a:t>
            </a:r>
            <a:r>
              <a:rPr lang="en-US" sz="2000" dirty="0" err="1">
                <a:sym typeface="Wingdings" pitchFamily="2" charset="2"/>
              </a:rPr>
              <a:t>jenis</a:t>
            </a:r>
            <a:r>
              <a:rPr lang="en-US" sz="2000" dirty="0">
                <a:sym typeface="Wingdings" pitchFamily="2" charset="2"/>
              </a:rPr>
              <a:t> </a:t>
            </a:r>
            <a:r>
              <a:rPr lang="en-US" sz="2000" dirty="0" err="1">
                <a:sym typeface="Wingdings" pitchFamily="2" charset="2"/>
              </a:rPr>
              <a:t>kelamin</a:t>
            </a:r>
            <a:r>
              <a:rPr lang="en-US" sz="2000" dirty="0">
                <a:sym typeface="Wingdings" pitchFamily="2" charset="2"/>
              </a:rPr>
              <a:t> </a:t>
            </a:r>
            <a:r>
              <a:rPr lang="en-US" sz="2000" dirty="0" err="1">
                <a:sym typeface="Wingdings" pitchFamily="2" charset="2"/>
              </a:rPr>
              <a:t>tertentu</a:t>
            </a:r>
            <a:endParaRPr lang="en-US" sz="2000" dirty="0">
              <a:sym typeface="Wingdings" pitchFamily="2" charset="2"/>
            </a:endParaRPr>
          </a:p>
          <a:p>
            <a:pPr>
              <a:lnSpc>
                <a:spcPct val="80000"/>
              </a:lnSpc>
            </a:pPr>
            <a:r>
              <a:rPr lang="en-US" sz="2000" dirty="0" err="1">
                <a:sym typeface="Wingdings" pitchFamily="2" charset="2"/>
              </a:rPr>
              <a:t>Tdk</a:t>
            </a:r>
            <a:r>
              <a:rPr lang="en-US" sz="2000" dirty="0">
                <a:sym typeface="Wingdings" pitchFamily="2" charset="2"/>
              </a:rPr>
              <a:t> </a:t>
            </a:r>
            <a:r>
              <a:rPr lang="en-US" sz="2000" dirty="0" err="1">
                <a:sym typeface="Wingdings" pitchFamily="2" charset="2"/>
              </a:rPr>
              <a:t>ingin</a:t>
            </a:r>
            <a:r>
              <a:rPr lang="en-US" sz="2000" dirty="0">
                <a:sym typeface="Wingdings" pitchFamily="2" charset="2"/>
              </a:rPr>
              <a:t> </a:t>
            </a:r>
            <a:r>
              <a:rPr lang="en-US" sz="2000" dirty="0" err="1">
                <a:sym typeface="Wingdings" pitchFamily="2" charset="2"/>
              </a:rPr>
              <a:t>anak</a:t>
            </a:r>
            <a:r>
              <a:rPr lang="en-US" sz="2000" dirty="0">
                <a:sym typeface="Wingdings" pitchFamily="2" charset="2"/>
              </a:rPr>
              <a:t> </a:t>
            </a:r>
            <a:r>
              <a:rPr lang="en-US" sz="2000" dirty="0" err="1">
                <a:sym typeface="Wingdings" pitchFamily="2" charset="2"/>
              </a:rPr>
              <a:t>kembar</a:t>
            </a:r>
            <a:r>
              <a:rPr lang="en-US" sz="2000" dirty="0">
                <a:sym typeface="Wingdings" pitchFamily="2" charset="2"/>
              </a:rPr>
              <a:t>, </a:t>
            </a:r>
            <a:r>
              <a:rPr lang="en-US" sz="2000" dirty="0" err="1">
                <a:sym typeface="Wingdings" pitchFamily="2" charset="2"/>
              </a:rPr>
              <a:t>tetapi</a:t>
            </a:r>
            <a:r>
              <a:rPr lang="en-US" sz="2000" dirty="0">
                <a:sym typeface="Wingdings" pitchFamily="2" charset="2"/>
              </a:rPr>
              <a:t> </a:t>
            </a:r>
            <a:r>
              <a:rPr lang="en-US" sz="2000" dirty="0" err="1">
                <a:sym typeface="Wingdings" pitchFamily="2" charset="2"/>
              </a:rPr>
              <a:t>yg</a:t>
            </a:r>
            <a:r>
              <a:rPr lang="en-US" sz="2000" dirty="0">
                <a:sym typeface="Wingdings" pitchFamily="2" charset="2"/>
              </a:rPr>
              <a:t> </a:t>
            </a:r>
            <a:r>
              <a:rPr lang="en-US" sz="2000" dirty="0" err="1">
                <a:sym typeface="Wingdings" pitchFamily="2" charset="2"/>
              </a:rPr>
              <a:t>lahir</a:t>
            </a:r>
            <a:r>
              <a:rPr lang="en-US" sz="2000" dirty="0">
                <a:sym typeface="Wingdings" pitchFamily="2" charset="2"/>
              </a:rPr>
              <a:t> </a:t>
            </a:r>
            <a:r>
              <a:rPr lang="en-US" sz="2000" dirty="0" err="1">
                <a:sym typeface="Wingdings" pitchFamily="2" charset="2"/>
              </a:rPr>
              <a:t>kembar</a:t>
            </a:r>
            <a:r>
              <a:rPr lang="en-US" sz="2000" dirty="0">
                <a:sym typeface="Wingdings" pitchFamily="2" charset="2"/>
              </a:rPr>
              <a:t>.</a:t>
            </a:r>
          </a:p>
          <a:p>
            <a:pPr>
              <a:lnSpc>
                <a:spcPct val="80000"/>
              </a:lnSpc>
            </a:pPr>
            <a:r>
              <a:rPr lang="en-US" sz="2000" dirty="0" err="1">
                <a:sym typeface="Wingdings" pitchFamily="2" charset="2"/>
              </a:rPr>
              <a:t>Memiliki</a:t>
            </a:r>
            <a:r>
              <a:rPr lang="en-US" sz="2000" dirty="0">
                <a:sym typeface="Wingdings" pitchFamily="2" charset="2"/>
              </a:rPr>
              <a:t> </a:t>
            </a:r>
            <a:r>
              <a:rPr lang="en-US" sz="2000" dirty="0" err="1">
                <a:sym typeface="Wingdings" pitchFamily="2" charset="2"/>
              </a:rPr>
              <a:t>konsep</a:t>
            </a:r>
            <a:r>
              <a:rPr lang="en-US" sz="2000" dirty="0">
                <a:sym typeface="Wingdings" pitchFamily="2" charset="2"/>
              </a:rPr>
              <a:t> ‘</a:t>
            </a:r>
            <a:r>
              <a:rPr lang="en-US" sz="2000" dirty="0" err="1">
                <a:sym typeface="Wingdings" pitchFamily="2" charset="2"/>
              </a:rPr>
              <a:t>anak</a:t>
            </a:r>
            <a:r>
              <a:rPr lang="en-US" sz="2000" dirty="0">
                <a:sym typeface="Wingdings" pitchFamily="2" charset="2"/>
              </a:rPr>
              <a:t> </a:t>
            </a:r>
            <a:r>
              <a:rPr lang="en-US" sz="2000" dirty="0" err="1">
                <a:sym typeface="Wingdings" pitchFamily="2" charset="2"/>
              </a:rPr>
              <a:t>impian</a:t>
            </a:r>
            <a:r>
              <a:rPr lang="en-US" sz="2000" dirty="0">
                <a:sym typeface="Wingdings" pitchFamily="2" charset="2"/>
              </a:rPr>
              <a:t>’ (</a:t>
            </a:r>
            <a:r>
              <a:rPr lang="en-US" sz="2000" dirty="0" err="1">
                <a:sym typeface="Wingdings" pitchFamily="2" charset="2"/>
              </a:rPr>
              <a:t>cerdas</a:t>
            </a:r>
            <a:r>
              <a:rPr lang="en-US" sz="2000" dirty="0">
                <a:sym typeface="Wingdings" pitchFamily="2" charset="2"/>
              </a:rPr>
              <a:t>, </a:t>
            </a:r>
            <a:r>
              <a:rPr lang="en-US" sz="2000" dirty="0" err="1">
                <a:sym typeface="Wingdings" pitchFamily="2" charset="2"/>
              </a:rPr>
              <a:t>penurut</a:t>
            </a:r>
            <a:r>
              <a:rPr lang="en-US" sz="2000" dirty="0">
                <a:sym typeface="Wingdings" pitchFamily="2" charset="2"/>
              </a:rPr>
              <a:t>, </a:t>
            </a:r>
            <a:r>
              <a:rPr lang="en-US" sz="2000" dirty="0" err="1">
                <a:sym typeface="Wingdings" pitchFamily="2" charset="2"/>
              </a:rPr>
              <a:t>cantik</a:t>
            </a:r>
            <a:r>
              <a:rPr lang="en-US" sz="2000" dirty="0">
                <a:sym typeface="Wingdings" pitchFamily="2" charset="2"/>
              </a:rPr>
              <a:t>, </a:t>
            </a:r>
            <a:r>
              <a:rPr lang="en-US" sz="2000" dirty="0" err="1">
                <a:sym typeface="Wingdings" pitchFamily="2" charset="2"/>
              </a:rPr>
              <a:t>dsb</a:t>
            </a:r>
            <a:r>
              <a:rPr lang="en-US" sz="2000" dirty="0">
                <a:sym typeface="Wingdings" pitchFamily="2" charset="2"/>
              </a:rPr>
              <a:t>)</a:t>
            </a:r>
          </a:p>
          <a:p>
            <a:pPr>
              <a:lnSpc>
                <a:spcPct val="80000"/>
              </a:lnSpc>
            </a:pPr>
            <a:r>
              <a:rPr lang="en-US" sz="2000" dirty="0" err="1"/>
              <a:t>Pernah</a:t>
            </a:r>
            <a:r>
              <a:rPr lang="en-US" sz="2000" dirty="0"/>
              <a:t> </a:t>
            </a:r>
            <a:r>
              <a:rPr lang="en-US" sz="2000" dirty="0" err="1"/>
              <a:t>aborsi</a:t>
            </a:r>
            <a:r>
              <a:rPr lang="en-US" sz="2000" dirty="0"/>
              <a:t> / </a:t>
            </a:r>
            <a:r>
              <a:rPr lang="en-US" sz="2000" dirty="0" err="1"/>
              <a:t>keguguran</a:t>
            </a:r>
            <a:r>
              <a:rPr lang="en-US" sz="2000" dirty="0"/>
              <a:t> </a:t>
            </a:r>
            <a:r>
              <a:rPr lang="en-US" sz="2000" dirty="0">
                <a:sym typeface="Wingdings" pitchFamily="2" charset="2"/>
              </a:rPr>
              <a:t> </a:t>
            </a:r>
            <a:r>
              <a:rPr lang="en-US" sz="2000" dirty="0" err="1">
                <a:sym typeface="Wingdings" pitchFamily="2" charset="2"/>
              </a:rPr>
              <a:t>shg</a:t>
            </a:r>
            <a:r>
              <a:rPr lang="en-US" sz="2000" dirty="0">
                <a:sym typeface="Wingdings" pitchFamily="2" charset="2"/>
              </a:rPr>
              <a:t> </a:t>
            </a:r>
            <a:r>
              <a:rPr lang="en-US" sz="2000" dirty="0" err="1">
                <a:sym typeface="Wingdings" pitchFamily="2" charset="2"/>
              </a:rPr>
              <a:t>membuat</a:t>
            </a:r>
            <a:r>
              <a:rPr lang="en-US" sz="2000" dirty="0">
                <a:sym typeface="Wingdings" pitchFamily="2" charset="2"/>
              </a:rPr>
              <a:t> </a:t>
            </a:r>
            <a:r>
              <a:rPr lang="en-US" sz="2000" dirty="0" err="1">
                <a:sym typeface="Wingdings" pitchFamily="2" charset="2"/>
              </a:rPr>
              <a:t>ibu</a:t>
            </a:r>
            <a:r>
              <a:rPr lang="en-US" sz="2000" dirty="0">
                <a:sym typeface="Wingdings" pitchFamily="2" charset="2"/>
              </a:rPr>
              <a:t> </a:t>
            </a:r>
            <a:r>
              <a:rPr lang="en-US" sz="2000" dirty="0" err="1">
                <a:sym typeface="Wingdings" pitchFamily="2" charset="2"/>
              </a:rPr>
              <a:t>merasa</a:t>
            </a:r>
            <a:r>
              <a:rPr lang="en-US" sz="2000" dirty="0">
                <a:sym typeface="Wingdings" pitchFamily="2" charset="2"/>
              </a:rPr>
              <a:t> </a:t>
            </a:r>
            <a:r>
              <a:rPr lang="en-US" sz="2000" dirty="0" err="1">
                <a:sym typeface="Wingdings" pitchFamily="2" charset="2"/>
              </a:rPr>
              <a:t>bersalah</a:t>
            </a:r>
            <a:r>
              <a:rPr lang="en-US" sz="2000" dirty="0">
                <a:sym typeface="Wingdings" pitchFamily="2" charset="2"/>
              </a:rPr>
              <a:t>, </a:t>
            </a:r>
            <a:r>
              <a:rPr lang="en-US" sz="2000" dirty="0" err="1">
                <a:sym typeface="Wingdings" pitchFamily="2" charset="2"/>
              </a:rPr>
              <a:t>dan</a:t>
            </a:r>
            <a:r>
              <a:rPr lang="en-US" sz="2000" dirty="0">
                <a:sym typeface="Wingdings" pitchFamily="2" charset="2"/>
              </a:rPr>
              <a:t> </a:t>
            </a:r>
            <a:r>
              <a:rPr lang="en-US" sz="2000" dirty="0" err="1">
                <a:sym typeface="Wingdings" pitchFamily="2" charset="2"/>
              </a:rPr>
              <a:t>sikap</a:t>
            </a:r>
            <a:r>
              <a:rPr lang="en-US" sz="2000" dirty="0">
                <a:sym typeface="Wingdings" pitchFamily="2" charset="2"/>
              </a:rPr>
              <a:t> </a:t>
            </a:r>
            <a:r>
              <a:rPr lang="en-US" sz="2000" dirty="0" err="1">
                <a:sym typeface="Wingdings" pitchFamily="2" charset="2"/>
              </a:rPr>
              <a:t>ini</a:t>
            </a:r>
            <a:r>
              <a:rPr lang="en-US" sz="2000" dirty="0">
                <a:sym typeface="Wingdings" pitchFamily="2" charset="2"/>
              </a:rPr>
              <a:t> </a:t>
            </a:r>
            <a:r>
              <a:rPr lang="en-US" sz="2000" dirty="0" err="1">
                <a:sym typeface="Wingdings" pitchFamily="2" charset="2"/>
              </a:rPr>
              <a:t>menimbulkan</a:t>
            </a:r>
            <a:r>
              <a:rPr lang="en-US" sz="2000" dirty="0">
                <a:sym typeface="Wingdings" pitchFamily="2" charset="2"/>
              </a:rPr>
              <a:t> </a:t>
            </a:r>
            <a:r>
              <a:rPr lang="en-US" sz="2000" dirty="0" err="1">
                <a:sym typeface="Wingdings" pitchFamily="2" charset="2"/>
              </a:rPr>
              <a:t>efek</a:t>
            </a:r>
            <a:r>
              <a:rPr lang="en-US" sz="2000" dirty="0">
                <a:sym typeface="Wingdings" pitchFamily="2" charset="2"/>
              </a:rPr>
              <a:t> pd </a:t>
            </a:r>
            <a:r>
              <a:rPr lang="en-US" sz="2000" dirty="0" err="1">
                <a:sym typeface="Wingdings" pitchFamily="2" charset="2"/>
              </a:rPr>
              <a:t>anak</a:t>
            </a:r>
            <a:r>
              <a:rPr lang="en-US" sz="2000" dirty="0">
                <a:sym typeface="Wingdings" pitchFamily="2" charset="2"/>
              </a:rPr>
              <a:t> </a:t>
            </a:r>
            <a:r>
              <a:rPr lang="en-US" sz="2000" dirty="0" err="1">
                <a:sym typeface="Wingdings" pitchFamily="2" charset="2"/>
              </a:rPr>
              <a:t>yg</a:t>
            </a:r>
            <a:r>
              <a:rPr lang="en-US" sz="2000" dirty="0">
                <a:sym typeface="Wingdings" pitchFamily="2" charset="2"/>
              </a:rPr>
              <a:t> </a:t>
            </a:r>
            <a:r>
              <a:rPr lang="en-US" sz="2000" dirty="0" err="1">
                <a:sym typeface="Wingdings" pitchFamily="2" charset="2"/>
              </a:rPr>
              <a:t>dilahirkan</a:t>
            </a:r>
            <a:r>
              <a:rPr lang="en-US" sz="2000" dirty="0">
                <a:sym typeface="Wingdings" pitchFamily="2" charset="2"/>
              </a:rPr>
              <a:t> </a:t>
            </a:r>
            <a:r>
              <a:rPr lang="en-US" sz="2000" dirty="0" err="1">
                <a:sym typeface="Wingdings" pitchFamily="2" charset="2"/>
              </a:rPr>
              <a:t>berikutnya</a:t>
            </a:r>
            <a:r>
              <a:rPr lang="en-US" sz="2000" dirty="0">
                <a:sym typeface="Wingdings" pitchFamily="2" charset="2"/>
              </a:rPr>
              <a:t>. </a:t>
            </a:r>
            <a:r>
              <a:rPr lang="en-US" sz="2000" dirty="0" err="1">
                <a:sym typeface="Wingdings" pitchFamily="2" charset="2"/>
              </a:rPr>
              <a:t>Mungkin</a:t>
            </a:r>
            <a:r>
              <a:rPr lang="en-US" sz="2000" dirty="0">
                <a:sym typeface="Wingdings" pitchFamily="2" charset="2"/>
              </a:rPr>
              <a:t> </a:t>
            </a:r>
            <a:r>
              <a:rPr lang="en-US" sz="2000" dirty="0" err="1">
                <a:sym typeface="Wingdings" pitchFamily="2" charset="2"/>
              </a:rPr>
              <a:t>menjadi</a:t>
            </a:r>
            <a:r>
              <a:rPr lang="en-US" sz="2000" dirty="0">
                <a:sym typeface="Wingdings" pitchFamily="2" charset="2"/>
              </a:rPr>
              <a:t> </a:t>
            </a:r>
            <a:r>
              <a:rPr lang="en-US" sz="2000" dirty="0" err="1">
                <a:sym typeface="Wingdings" pitchFamily="2" charset="2"/>
              </a:rPr>
              <a:t>terlalu</a:t>
            </a:r>
            <a:r>
              <a:rPr lang="en-US" sz="2000" dirty="0">
                <a:sym typeface="Wingdings" pitchFamily="2" charset="2"/>
              </a:rPr>
              <a:t> </a:t>
            </a:r>
            <a:r>
              <a:rPr lang="en-US" sz="2000" dirty="0" err="1">
                <a:sym typeface="Wingdings" pitchFamily="2" charset="2"/>
              </a:rPr>
              <a:t>melindungi</a:t>
            </a:r>
            <a:r>
              <a:rPr lang="en-US" sz="2000" dirty="0">
                <a:sym typeface="Wingdings" pitchFamily="2" charset="2"/>
              </a:rPr>
              <a:t> (over protective) </a:t>
            </a:r>
            <a:r>
              <a:rPr lang="en-US" sz="2000" dirty="0" err="1">
                <a:sym typeface="Wingdings" pitchFamily="2" charset="2"/>
              </a:rPr>
              <a:t>atau</a:t>
            </a:r>
            <a:r>
              <a:rPr lang="en-US" sz="2000" dirty="0">
                <a:sym typeface="Wingdings" pitchFamily="2" charset="2"/>
              </a:rPr>
              <a:t> </a:t>
            </a:r>
            <a:r>
              <a:rPr lang="en-US" sz="2000" dirty="0" err="1">
                <a:sym typeface="Wingdings" pitchFamily="2" charset="2"/>
              </a:rPr>
              <a:t>sangat</a:t>
            </a:r>
            <a:r>
              <a:rPr lang="en-US" sz="2000" dirty="0">
                <a:sym typeface="Wingdings" pitchFamily="2" charset="2"/>
              </a:rPr>
              <a:t> </a:t>
            </a:r>
            <a:r>
              <a:rPr lang="en-US" sz="2000" dirty="0" err="1">
                <a:sym typeface="Wingdings" pitchFamily="2" charset="2"/>
              </a:rPr>
              <a:t>memanjakan</a:t>
            </a:r>
            <a:r>
              <a:rPr lang="en-US" sz="2000" dirty="0">
                <a:sym typeface="Wingdings" pitchFamily="2" charset="2"/>
              </a:rPr>
              <a:t> </a:t>
            </a:r>
            <a:r>
              <a:rPr lang="en-US" sz="2000" dirty="0" err="1">
                <a:sym typeface="Wingdings" pitchFamily="2" charset="2"/>
              </a:rPr>
              <a:t>anak</a:t>
            </a:r>
            <a:r>
              <a:rPr lang="en-US" sz="2000" dirty="0">
                <a:sym typeface="Wingdings" pitchFamily="2" charset="2"/>
              </a:rPr>
              <a:t>.</a:t>
            </a:r>
            <a:endParaRPr lang="en-US" sz="2000" dirty="0"/>
          </a:p>
        </p:txBody>
      </p:sp>
      <p:sp>
        <p:nvSpPr>
          <p:cNvPr id="6" name="Footer Placeholder 5"/>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normAutofit fontScale="90000"/>
          </a:bodyPr>
          <a:lstStyle/>
          <a:p>
            <a:r>
              <a:rPr lang="en-US" dirty="0"/>
              <a:t>PERIODE </a:t>
            </a:r>
            <a:r>
              <a:rPr lang="id-ID" dirty="0" smtClean="0"/>
              <a:t/>
            </a:r>
            <a:br>
              <a:rPr lang="id-ID" dirty="0" smtClean="0"/>
            </a:br>
            <a:r>
              <a:rPr lang="en-US" dirty="0" smtClean="0"/>
              <a:t>OVUM</a:t>
            </a:r>
            <a:r>
              <a:rPr lang="id-ID" dirty="0" smtClean="0"/>
              <a:t> </a:t>
            </a:r>
            <a:r>
              <a:rPr lang="en-US" dirty="0" smtClean="0"/>
              <a:t>/</a:t>
            </a:r>
            <a:r>
              <a:rPr lang="id-ID" dirty="0" smtClean="0"/>
              <a:t> </a:t>
            </a:r>
            <a:r>
              <a:rPr lang="en-US" dirty="0" smtClean="0"/>
              <a:t>ZYGOTE</a:t>
            </a:r>
            <a:r>
              <a:rPr lang="id-ID" dirty="0" smtClean="0"/>
              <a:t> / GERMINAL</a:t>
            </a:r>
            <a:endParaRPr lang="en-US" dirty="0"/>
          </a:p>
        </p:txBody>
      </p:sp>
      <p:sp>
        <p:nvSpPr>
          <p:cNvPr id="3075" name="Rectangle 3"/>
          <p:cNvSpPr>
            <a:spLocks noGrp="1" noRot="1" noChangeArrowheads="1"/>
          </p:cNvSpPr>
          <p:nvPr>
            <p:ph idx="1"/>
          </p:nvPr>
        </p:nvSpPr>
        <p:spPr/>
        <p:txBody>
          <a:bodyPr>
            <a:normAutofit/>
          </a:bodyPr>
          <a:lstStyle/>
          <a:p>
            <a:pPr>
              <a:lnSpc>
                <a:spcPct val="90000"/>
              </a:lnSpc>
            </a:pPr>
            <a:r>
              <a:rPr lang="en-US" sz="2800" dirty="0" err="1"/>
              <a:t>Terjadi</a:t>
            </a:r>
            <a:r>
              <a:rPr lang="en-US" sz="2800" dirty="0"/>
              <a:t> </a:t>
            </a:r>
            <a:r>
              <a:rPr lang="en-US" sz="2800" dirty="0" err="1"/>
              <a:t>pembelahan</a:t>
            </a:r>
            <a:r>
              <a:rPr lang="en-US" sz="2800" dirty="0"/>
              <a:t> </a:t>
            </a:r>
            <a:r>
              <a:rPr lang="en-US" sz="2800" dirty="0" err="1"/>
              <a:t>sel</a:t>
            </a:r>
            <a:r>
              <a:rPr lang="en-US" sz="2800" dirty="0"/>
              <a:t> </a:t>
            </a:r>
            <a:r>
              <a:rPr lang="en-US" sz="2800" dirty="0" err="1"/>
              <a:t>dari</a:t>
            </a:r>
            <a:r>
              <a:rPr lang="en-US" sz="2800" dirty="0"/>
              <a:t> zygote (ovum </a:t>
            </a:r>
            <a:r>
              <a:rPr lang="en-US" sz="2800" dirty="0" err="1"/>
              <a:t>yg</a:t>
            </a:r>
            <a:r>
              <a:rPr lang="en-US" sz="2800" dirty="0"/>
              <a:t> </a:t>
            </a:r>
            <a:r>
              <a:rPr lang="en-US" sz="2800" dirty="0" err="1"/>
              <a:t>telah</a:t>
            </a:r>
            <a:r>
              <a:rPr lang="en-US" sz="2800" dirty="0"/>
              <a:t> </a:t>
            </a:r>
            <a:r>
              <a:rPr lang="en-US" sz="2800" dirty="0" err="1"/>
              <a:t>dibuahi</a:t>
            </a:r>
            <a:r>
              <a:rPr lang="en-US" sz="2800" dirty="0"/>
              <a:t>).</a:t>
            </a:r>
          </a:p>
          <a:p>
            <a:pPr>
              <a:lnSpc>
                <a:spcPct val="90000"/>
              </a:lnSpc>
            </a:pPr>
            <a:r>
              <a:rPr lang="en-US" sz="2800" dirty="0" err="1"/>
              <a:t>Sel</a:t>
            </a:r>
            <a:r>
              <a:rPr lang="en-US" sz="2800" dirty="0"/>
              <a:t> </a:t>
            </a:r>
            <a:r>
              <a:rPr lang="en-US" sz="2800" dirty="0" err="1"/>
              <a:t>terbagi</a:t>
            </a:r>
            <a:r>
              <a:rPr lang="en-US" sz="2800" dirty="0"/>
              <a:t> </a:t>
            </a:r>
            <a:r>
              <a:rPr lang="en-US" sz="2800" dirty="0" err="1"/>
              <a:t>menjadi</a:t>
            </a:r>
            <a:r>
              <a:rPr lang="en-US" sz="2800" dirty="0"/>
              <a:t> :</a:t>
            </a:r>
          </a:p>
          <a:p>
            <a:pPr lvl="1">
              <a:lnSpc>
                <a:spcPct val="90000"/>
              </a:lnSpc>
              <a:buFont typeface="Wingdings" pitchFamily="2" charset="2"/>
              <a:buNone/>
            </a:pPr>
            <a:r>
              <a:rPr lang="en-US" sz="2400" dirty="0">
                <a:sym typeface="Wingdings" pitchFamily="2" charset="2"/>
              </a:rPr>
              <a:t> </a:t>
            </a:r>
            <a:r>
              <a:rPr lang="en-US" sz="2400" dirty="0" err="1">
                <a:sym typeface="Wingdings" pitchFamily="2" charset="2"/>
              </a:rPr>
              <a:t>Lapisan</a:t>
            </a:r>
            <a:r>
              <a:rPr lang="en-US" sz="2400" dirty="0">
                <a:sym typeface="Wingdings" pitchFamily="2" charset="2"/>
              </a:rPr>
              <a:t> </a:t>
            </a:r>
            <a:r>
              <a:rPr lang="en-US" sz="2400" dirty="0" err="1">
                <a:sym typeface="Wingdings" pitchFamily="2" charset="2"/>
              </a:rPr>
              <a:t>luar</a:t>
            </a:r>
            <a:r>
              <a:rPr lang="en-US" sz="2400" dirty="0">
                <a:sym typeface="Wingdings" pitchFamily="2" charset="2"/>
              </a:rPr>
              <a:t> : </a:t>
            </a:r>
            <a:r>
              <a:rPr lang="en-US" sz="2400" dirty="0" err="1">
                <a:sym typeface="Wingdings" pitchFamily="2" charset="2"/>
              </a:rPr>
              <a:t>berkembang</a:t>
            </a:r>
            <a:r>
              <a:rPr lang="en-US" sz="2400" dirty="0">
                <a:sym typeface="Wingdings" pitchFamily="2" charset="2"/>
              </a:rPr>
              <a:t> </a:t>
            </a:r>
            <a:r>
              <a:rPr lang="en-US" sz="2400" dirty="0" err="1">
                <a:sym typeface="Wingdings" pitchFamily="2" charset="2"/>
              </a:rPr>
              <a:t>mjd</a:t>
            </a:r>
            <a:r>
              <a:rPr lang="en-US" sz="2400" dirty="0">
                <a:sym typeface="Wingdings" pitchFamily="2" charset="2"/>
              </a:rPr>
              <a:t> </a:t>
            </a:r>
            <a:r>
              <a:rPr lang="en-US" sz="2400" dirty="0" err="1">
                <a:sym typeface="Wingdings" pitchFamily="2" charset="2"/>
              </a:rPr>
              <a:t>jaringan-jaringan</a:t>
            </a:r>
            <a:r>
              <a:rPr lang="en-US" sz="2400" dirty="0">
                <a:sym typeface="Wingdings" pitchFamily="2" charset="2"/>
              </a:rPr>
              <a:t> </a:t>
            </a:r>
            <a:r>
              <a:rPr lang="en-US" sz="2400" dirty="0" err="1">
                <a:sym typeface="Wingdings" pitchFamily="2" charset="2"/>
              </a:rPr>
              <a:t>yg</a:t>
            </a:r>
            <a:r>
              <a:rPr lang="en-US" sz="2400" dirty="0">
                <a:sym typeface="Wingdings" pitchFamily="2" charset="2"/>
              </a:rPr>
              <a:t> </a:t>
            </a:r>
            <a:r>
              <a:rPr lang="en-US" sz="2400" dirty="0" err="1">
                <a:sym typeface="Wingdings" pitchFamily="2" charset="2"/>
              </a:rPr>
              <a:t>melindungi</a:t>
            </a:r>
            <a:r>
              <a:rPr lang="en-US" sz="2400" dirty="0">
                <a:sym typeface="Wingdings" pitchFamily="2" charset="2"/>
              </a:rPr>
              <a:t> &amp; </a:t>
            </a:r>
            <a:r>
              <a:rPr lang="en-US" sz="2400" dirty="0" err="1">
                <a:sym typeface="Wingdings" pitchFamily="2" charset="2"/>
              </a:rPr>
              <a:t>memberi</a:t>
            </a:r>
            <a:r>
              <a:rPr lang="en-US" sz="2400" dirty="0">
                <a:sym typeface="Wingdings" pitchFamily="2" charset="2"/>
              </a:rPr>
              <a:t> </a:t>
            </a:r>
            <a:r>
              <a:rPr lang="en-US" sz="2400" dirty="0" err="1">
                <a:sym typeface="Wingdings" pitchFamily="2" charset="2"/>
              </a:rPr>
              <a:t>makan</a:t>
            </a:r>
            <a:r>
              <a:rPr lang="en-US" sz="2400" dirty="0">
                <a:sym typeface="Wingdings" pitchFamily="2" charset="2"/>
              </a:rPr>
              <a:t> </a:t>
            </a:r>
            <a:r>
              <a:rPr lang="en-US" sz="2400" dirty="0" err="1">
                <a:sym typeface="Wingdings" pitchFamily="2" charset="2"/>
              </a:rPr>
              <a:t>individu</a:t>
            </a:r>
            <a:r>
              <a:rPr lang="en-US" sz="2400" dirty="0">
                <a:sym typeface="Wingdings" pitchFamily="2" charset="2"/>
              </a:rPr>
              <a:t> </a:t>
            </a:r>
            <a:r>
              <a:rPr lang="en-US" sz="2400" dirty="0" err="1">
                <a:sym typeface="Wingdings" pitchFamily="2" charset="2"/>
              </a:rPr>
              <a:t>selama</a:t>
            </a:r>
            <a:r>
              <a:rPr lang="en-US" sz="2400" dirty="0">
                <a:sym typeface="Wingdings" pitchFamily="2" charset="2"/>
              </a:rPr>
              <a:t> </a:t>
            </a:r>
            <a:r>
              <a:rPr lang="en-US" sz="2400" dirty="0" err="1">
                <a:sym typeface="Wingdings" pitchFamily="2" charset="2"/>
              </a:rPr>
              <a:t>masa</a:t>
            </a:r>
            <a:r>
              <a:rPr lang="en-US" sz="2400" dirty="0">
                <a:sym typeface="Wingdings" pitchFamily="2" charset="2"/>
              </a:rPr>
              <a:t> prenatal.</a:t>
            </a:r>
          </a:p>
          <a:p>
            <a:pPr lvl="1">
              <a:lnSpc>
                <a:spcPct val="90000"/>
              </a:lnSpc>
              <a:buFont typeface="Wingdings" pitchFamily="2" charset="2"/>
              <a:buNone/>
            </a:pPr>
            <a:r>
              <a:rPr lang="en-US" sz="2400" dirty="0">
                <a:sym typeface="Wingdings" pitchFamily="2" charset="2"/>
              </a:rPr>
              <a:t> </a:t>
            </a:r>
            <a:r>
              <a:rPr lang="en-US" sz="2400" dirty="0" err="1">
                <a:sym typeface="Wingdings" pitchFamily="2" charset="2"/>
              </a:rPr>
              <a:t>Lapisan</a:t>
            </a:r>
            <a:r>
              <a:rPr lang="en-US" sz="2400" dirty="0">
                <a:sym typeface="Wingdings" pitchFamily="2" charset="2"/>
              </a:rPr>
              <a:t> </a:t>
            </a:r>
            <a:r>
              <a:rPr lang="en-US" sz="2400" dirty="0" err="1">
                <a:sym typeface="Wingdings" pitchFamily="2" charset="2"/>
              </a:rPr>
              <a:t>dalam</a:t>
            </a:r>
            <a:r>
              <a:rPr lang="en-US" sz="2400" dirty="0">
                <a:sym typeface="Wingdings" pitchFamily="2" charset="2"/>
              </a:rPr>
              <a:t> : </a:t>
            </a:r>
            <a:r>
              <a:rPr lang="en-US" sz="2400" dirty="0" err="1">
                <a:sym typeface="Wingdings" pitchFamily="2" charset="2"/>
              </a:rPr>
              <a:t>berkembang</a:t>
            </a:r>
            <a:r>
              <a:rPr lang="en-US" sz="2400" dirty="0">
                <a:sym typeface="Wingdings" pitchFamily="2" charset="2"/>
              </a:rPr>
              <a:t> </a:t>
            </a:r>
            <a:r>
              <a:rPr lang="en-US" sz="2400" dirty="0" err="1">
                <a:sym typeface="Wingdings" pitchFamily="2" charset="2"/>
              </a:rPr>
              <a:t>menjadi</a:t>
            </a:r>
            <a:r>
              <a:rPr lang="en-US" sz="2400" dirty="0">
                <a:sym typeface="Wingdings" pitchFamily="2" charset="2"/>
              </a:rPr>
              <a:t> embryo.</a:t>
            </a:r>
            <a:endParaRPr lang="en-US" sz="2400" dirty="0"/>
          </a:p>
          <a:p>
            <a:pPr>
              <a:lnSpc>
                <a:spcPct val="90000"/>
              </a:lnSpc>
            </a:pPr>
            <a:r>
              <a:rPr lang="en-US" sz="2800" dirty="0" err="1"/>
              <a:t>Pada</a:t>
            </a:r>
            <a:r>
              <a:rPr lang="en-US" sz="2800" dirty="0"/>
              <a:t> </a:t>
            </a:r>
            <a:r>
              <a:rPr lang="en-US" sz="2800" dirty="0" err="1"/>
              <a:t>masa</a:t>
            </a:r>
            <a:r>
              <a:rPr lang="en-US" sz="2800" dirty="0"/>
              <a:t> </a:t>
            </a:r>
            <a:r>
              <a:rPr lang="en-US" sz="2800" dirty="0" err="1"/>
              <a:t>ini</a:t>
            </a:r>
            <a:r>
              <a:rPr lang="en-US" sz="2800" dirty="0"/>
              <a:t> </a:t>
            </a:r>
            <a:r>
              <a:rPr lang="en-US" sz="2800" dirty="0" err="1"/>
              <a:t>makanan</a:t>
            </a:r>
            <a:r>
              <a:rPr lang="en-US" sz="2800" dirty="0"/>
              <a:t> </a:t>
            </a:r>
            <a:r>
              <a:rPr lang="en-US" sz="2800" dirty="0" err="1"/>
              <a:t>diperoleh</a:t>
            </a:r>
            <a:r>
              <a:rPr lang="en-US" sz="2800" dirty="0"/>
              <a:t> </a:t>
            </a:r>
            <a:r>
              <a:rPr lang="en-US" sz="2800" dirty="0" err="1"/>
              <a:t>dari</a:t>
            </a:r>
            <a:r>
              <a:rPr lang="en-US" sz="2800" dirty="0"/>
              <a:t> </a:t>
            </a:r>
            <a:r>
              <a:rPr lang="en-US" sz="2800" dirty="0" err="1"/>
              <a:t>bahan</a:t>
            </a:r>
            <a:r>
              <a:rPr lang="en-US" sz="2800" dirty="0"/>
              <a:t> </a:t>
            </a:r>
            <a:r>
              <a:rPr lang="en-US" sz="2800" dirty="0" err="1"/>
              <a:t>yg</a:t>
            </a:r>
            <a:r>
              <a:rPr lang="en-US" sz="2800" dirty="0"/>
              <a:t> </a:t>
            </a:r>
            <a:r>
              <a:rPr lang="en-US" sz="2800" dirty="0" err="1"/>
              <a:t>terdapat</a:t>
            </a:r>
            <a:r>
              <a:rPr lang="en-US" sz="2800" dirty="0"/>
              <a:t> </a:t>
            </a:r>
            <a:r>
              <a:rPr lang="en-US" sz="2800" dirty="0" err="1"/>
              <a:t>di</a:t>
            </a:r>
            <a:r>
              <a:rPr lang="en-US" sz="2800" dirty="0"/>
              <a:t> </a:t>
            </a:r>
            <a:r>
              <a:rPr lang="en-US" sz="2800" dirty="0" err="1"/>
              <a:t>dalam</a:t>
            </a:r>
            <a:r>
              <a:rPr lang="en-US" sz="2800" dirty="0"/>
              <a:t> ovum.</a:t>
            </a:r>
          </a:p>
          <a:p>
            <a:pPr>
              <a:lnSpc>
                <a:spcPct val="90000"/>
              </a:lnSpc>
            </a:pPr>
            <a:r>
              <a:rPr lang="en-US" sz="2800" dirty="0" err="1"/>
              <a:t>Terjadi</a:t>
            </a:r>
            <a:r>
              <a:rPr lang="en-US" sz="2800" dirty="0"/>
              <a:t> </a:t>
            </a:r>
            <a:r>
              <a:rPr lang="en-US" sz="2800" dirty="0" err="1"/>
              <a:t>Implantasi</a:t>
            </a:r>
            <a:r>
              <a:rPr lang="en-US" sz="2800" dirty="0"/>
              <a:t> </a:t>
            </a:r>
            <a:r>
              <a:rPr lang="en-US" sz="2800" dirty="0">
                <a:sym typeface="Wingdings" pitchFamily="2" charset="2"/>
              </a:rPr>
              <a:t> zygote </a:t>
            </a:r>
            <a:r>
              <a:rPr lang="en-US" sz="2800" dirty="0" err="1">
                <a:sym typeface="Wingdings" pitchFamily="2" charset="2"/>
              </a:rPr>
              <a:t>melekat</a:t>
            </a:r>
            <a:r>
              <a:rPr lang="en-US" sz="2800" dirty="0">
                <a:sym typeface="Wingdings" pitchFamily="2" charset="2"/>
              </a:rPr>
              <a:t> </a:t>
            </a:r>
            <a:r>
              <a:rPr lang="en-US" sz="2800" dirty="0" err="1">
                <a:sym typeface="Wingdings" pitchFamily="2" charset="2"/>
              </a:rPr>
              <a:t>pada</a:t>
            </a:r>
            <a:r>
              <a:rPr lang="en-US" sz="2800" dirty="0">
                <a:sym typeface="Wingdings" pitchFamily="2" charset="2"/>
              </a:rPr>
              <a:t> </a:t>
            </a:r>
            <a:r>
              <a:rPr lang="en-US" sz="2800" dirty="0" err="1">
                <a:sym typeface="Wingdings" pitchFamily="2" charset="2"/>
              </a:rPr>
              <a:t>dinding</a:t>
            </a:r>
            <a:r>
              <a:rPr lang="en-US" sz="2800" dirty="0">
                <a:sym typeface="Wingdings" pitchFamily="2" charset="2"/>
              </a:rPr>
              <a:t> </a:t>
            </a:r>
            <a:r>
              <a:rPr lang="en-US" sz="2800" dirty="0" err="1">
                <a:sym typeface="Wingdings" pitchFamily="2" charset="2"/>
              </a:rPr>
              <a:t>rahim</a:t>
            </a:r>
            <a:r>
              <a:rPr lang="en-US" sz="2800" dirty="0">
                <a:sym typeface="Wingdings" pitchFamily="2" charset="2"/>
              </a:rPr>
              <a:t>.</a:t>
            </a:r>
          </a:p>
          <a:p>
            <a:pPr>
              <a:lnSpc>
                <a:spcPct val="90000"/>
              </a:lnSpc>
              <a:buFont typeface="Wingdings" pitchFamily="2" charset="2"/>
              <a:buNone/>
            </a:pPr>
            <a:endParaRPr lang="en-US" sz="2800" dirty="0"/>
          </a:p>
        </p:txBody>
      </p:sp>
      <p:sp>
        <p:nvSpPr>
          <p:cNvPr id="6" name="Footer Placeholder 5"/>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normAutofit/>
          </a:bodyPr>
          <a:lstStyle/>
          <a:p>
            <a:endParaRPr lang="en-US" sz="4000" dirty="0"/>
          </a:p>
        </p:txBody>
      </p:sp>
      <p:sp>
        <p:nvSpPr>
          <p:cNvPr id="6147" name="Rectangle 3"/>
          <p:cNvSpPr>
            <a:spLocks noGrp="1" noRot="1" noChangeArrowheads="1"/>
          </p:cNvSpPr>
          <p:nvPr>
            <p:ph idx="1"/>
          </p:nvPr>
        </p:nvSpPr>
        <p:spPr/>
        <p:txBody>
          <a:bodyPr>
            <a:normAutofit/>
          </a:bodyPr>
          <a:lstStyle/>
          <a:p>
            <a:r>
              <a:rPr lang="en-US" dirty="0"/>
              <a:t>Ovum </a:t>
            </a:r>
            <a:r>
              <a:rPr lang="en-US" dirty="0" err="1"/>
              <a:t>dapat</a:t>
            </a:r>
            <a:r>
              <a:rPr lang="en-US" dirty="0"/>
              <a:t> </a:t>
            </a:r>
            <a:r>
              <a:rPr lang="en-US" dirty="0" err="1"/>
              <a:t>mati</a:t>
            </a:r>
            <a:r>
              <a:rPr lang="en-US" dirty="0"/>
              <a:t> </a:t>
            </a:r>
            <a:r>
              <a:rPr lang="en-US" dirty="0" err="1"/>
              <a:t>sebelum</a:t>
            </a:r>
            <a:r>
              <a:rPr lang="en-US" dirty="0"/>
              <a:t> </a:t>
            </a:r>
            <a:r>
              <a:rPr lang="en-US" dirty="0" err="1"/>
              <a:t>melekat</a:t>
            </a:r>
            <a:r>
              <a:rPr lang="en-US" dirty="0"/>
              <a:t> </a:t>
            </a:r>
            <a:r>
              <a:rPr lang="en-US" dirty="0" err="1"/>
              <a:t>pada</a:t>
            </a:r>
            <a:r>
              <a:rPr lang="en-US" dirty="0"/>
              <a:t> </a:t>
            </a:r>
            <a:r>
              <a:rPr lang="en-US" dirty="0" err="1"/>
              <a:t>dinding</a:t>
            </a:r>
            <a:r>
              <a:rPr lang="en-US" dirty="0"/>
              <a:t> uterus, </a:t>
            </a:r>
            <a:r>
              <a:rPr lang="en-US" dirty="0" err="1"/>
              <a:t>misal</a:t>
            </a:r>
            <a:r>
              <a:rPr lang="en-US" dirty="0"/>
              <a:t> </a:t>
            </a:r>
            <a:r>
              <a:rPr lang="en-US" dirty="0" err="1"/>
              <a:t>karena</a:t>
            </a:r>
            <a:r>
              <a:rPr lang="en-US" dirty="0"/>
              <a:t> </a:t>
            </a:r>
            <a:r>
              <a:rPr lang="en-US" dirty="0" err="1"/>
              <a:t>kurang</a:t>
            </a:r>
            <a:r>
              <a:rPr lang="en-US" dirty="0"/>
              <a:t> </a:t>
            </a:r>
            <a:r>
              <a:rPr lang="en-US" dirty="0" err="1"/>
              <a:t>mendapat</a:t>
            </a:r>
            <a:r>
              <a:rPr lang="en-US" dirty="0"/>
              <a:t> </a:t>
            </a:r>
            <a:r>
              <a:rPr lang="en-US" dirty="0" err="1"/>
              <a:t>makanan</a:t>
            </a:r>
            <a:r>
              <a:rPr lang="en-US" dirty="0"/>
              <a:t>.</a:t>
            </a:r>
          </a:p>
          <a:p>
            <a:r>
              <a:rPr lang="en-US" dirty="0" err="1"/>
              <a:t>Implantasi</a:t>
            </a:r>
            <a:r>
              <a:rPr lang="en-US" dirty="0"/>
              <a:t> </a:t>
            </a:r>
            <a:r>
              <a:rPr lang="en-US" dirty="0" err="1"/>
              <a:t>mungkin</a:t>
            </a:r>
            <a:r>
              <a:rPr lang="en-US" dirty="0"/>
              <a:t> </a:t>
            </a:r>
            <a:r>
              <a:rPr lang="en-US" dirty="0" err="1"/>
              <a:t>tidak</a:t>
            </a:r>
            <a:r>
              <a:rPr lang="en-US" dirty="0"/>
              <a:t> </a:t>
            </a:r>
            <a:r>
              <a:rPr lang="en-US" dirty="0" err="1"/>
              <a:t>terjadi</a:t>
            </a:r>
            <a:r>
              <a:rPr lang="en-US" dirty="0"/>
              <a:t>, </a:t>
            </a:r>
            <a:r>
              <a:rPr lang="en-US" dirty="0" err="1"/>
              <a:t>dan</a:t>
            </a:r>
            <a:r>
              <a:rPr lang="en-US" dirty="0"/>
              <a:t> zygote </a:t>
            </a:r>
            <a:r>
              <a:rPr lang="en-US" dirty="0" err="1"/>
              <a:t>akan</a:t>
            </a:r>
            <a:r>
              <a:rPr lang="en-US" dirty="0"/>
              <a:t> </a:t>
            </a:r>
            <a:r>
              <a:rPr lang="en-US" dirty="0" err="1"/>
              <a:t>terbawa</a:t>
            </a:r>
            <a:r>
              <a:rPr lang="en-US" dirty="0"/>
              <a:t> </a:t>
            </a:r>
            <a:r>
              <a:rPr lang="en-US" dirty="0" err="1"/>
              <a:t>keluar</a:t>
            </a:r>
            <a:r>
              <a:rPr lang="en-US" dirty="0"/>
              <a:t> </a:t>
            </a:r>
            <a:r>
              <a:rPr lang="en-US" dirty="0" err="1"/>
              <a:t>dengan</a:t>
            </a:r>
            <a:r>
              <a:rPr lang="en-US" dirty="0"/>
              <a:t> </a:t>
            </a:r>
            <a:r>
              <a:rPr lang="en-US" dirty="0" err="1"/>
              <a:t>menstruasi</a:t>
            </a:r>
            <a:r>
              <a:rPr lang="en-US" dirty="0"/>
              <a:t>.</a:t>
            </a:r>
          </a:p>
          <a:p>
            <a:r>
              <a:rPr lang="en-US" dirty="0" err="1"/>
              <a:t>Dapat</a:t>
            </a:r>
            <a:r>
              <a:rPr lang="en-US" dirty="0"/>
              <a:t> </a:t>
            </a:r>
            <a:r>
              <a:rPr lang="en-US" dirty="0" err="1"/>
              <a:t>terjadi</a:t>
            </a:r>
            <a:r>
              <a:rPr lang="en-US" dirty="0"/>
              <a:t> </a:t>
            </a:r>
            <a:r>
              <a:rPr lang="en-US" dirty="0" err="1"/>
              <a:t>pembelahan</a:t>
            </a:r>
            <a:r>
              <a:rPr lang="en-US" dirty="0"/>
              <a:t> </a:t>
            </a:r>
            <a:r>
              <a:rPr lang="en-US" dirty="0" err="1"/>
              <a:t>sel</a:t>
            </a:r>
            <a:r>
              <a:rPr lang="en-US" dirty="0"/>
              <a:t> </a:t>
            </a:r>
            <a:r>
              <a:rPr lang="en-US" dirty="0" err="1"/>
              <a:t>yg</a:t>
            </a:r>
            <a:r>
              <a:rPr lang="en-US" dirty="0"/>
              <a:t> </a:t>
            </a:r>
            <a:r>
              <a:rPr lang="en-US" dirty="0" err="1"/>
              <a:t>sempurna</a:t>
            </a:r>
            <a:r>
              <a:rPr lang="en-US" dirty="0"/>
              <a:t>, </a:t>
            </a:r>
            <a:r>
              <a:rPr lang="en-US" dirty="0" err="1"/>
              <a:t>sehingga</a:t>
            </a:r>
            <a:r>
              <a:rPr lang="en-US" dirty="0"/>
              <a:t> </a:t>
            </a:r>
            <a:r>
              <a:rPr lang="en-US" dirty="0" err="1"/>
              <a:t>terjadi</a:t>
            </a:r>
            <a:r>
              <a:rPr lang="en-US" dirty="0"/>
              <a:t> </a:t>
            </a:r>
            <a:r>
              <a:rPr lang="en-US" dirty="0" err="1"/>
              <a:t>dua</a:t>
            </a:r>
            <a:r>
              <a:rPr lang="en-US" dirty="0"/>
              <a:t> </a:t>
            </a:r>
            <a:r>
              <a:rPr lang="en-US" dirty="0" err="1"/>
              <a:t>individu</a:t>
            </a:r>
            <a:r>
              <a:rPr lang="en-US" dirty="0"/>
              <a:t> </a:t>
            </a:r>
            <a:r>
              <a:rPr lang="en-US" dirty="0" err="1"/>
              <a:t>atau</a:t>
            </a:r>
            <a:r>
              <a:rPr lang="en-US" dirty="0"/>
              <a:t> </a:t>
            </a:r>
            <a:r>
              <a:rPr lang="en-US" dirty="0" err="1"/>
              <a:t>lebih</a:t>
            </a:r>
            <a:r>
              <a:rPr lang="en-US" dirty="0"/>
              <a:t> </a:t>
            </a:r>
            <a:r>
              <a:rPr lang="en-US" dirty="0">
                <a:sym typeface="Wingdings" pitchFamily="2" charset="2"/>
              </a:rPr>
              <a:t> </a:t>
            </a:r>
            <a:r>
              <a:rPr lang="en-US" dirty="0" err="1">
                <a:sym typeface="Wingdings" pitchFamily="2" charset="2"/>
              </a:rPr>
              <a:t>akan</a:t>
            </a:r>
            <a:r>
              <a:rPr lang="en-US" dirty="0">
                <a:sym typeface="Wingdings" pitchFamily="2" charset="2"/>
              </a:rPr>
              <a:t> </a:t>
            </a:r>
            <a:r>
              <a:rPr lang="en-US" dirty="0" err="1">
                <a:sym typeface="Wingdings" pitchFamily="2" charset="2"/>
              </a:rPr>
              <a:t>terjadi</a:t>
            </a:r>
            <a:r>
              <a:rPr lang="en-US" dirty="0">
                <a:sym typeface="Wingdings" pitchFamily="2" charset="2"/>
              </a:rPr>
              <a:t> </a:t>
            </a:r>
            <a:r>
              <a:rPr lang="en-US" dirty="0" err="1">
                <a:sym typeface="Wingdings" pitchFamily="2" charset="2"/>
              </a:rPr>
              <a:t>anak</a:t>
            </a:r>
            <a:r>
              <a:rPr lang="en-US" dirty="0">
                <a:sym typeface="Wingdings" pitchFamily="2" charset="2"/>
              </a:rPr>
              <a:t> </a:t>
            </a:r>
            <a:r>
              <a:rPr lang="en-US" dirty="0" err="1">
                <a:sym typeface="Wingdings" pitchFamily="2" charset="2"/>
              </a:rPr>
              <a:t>kembar</a:t>
            </a:r>
            <a:r>
              <a:rPr lang="en-US" dirty="0">
                <a:sym typeface="Wingdings" pitchFamily="2" charset="2"/>
              </a:rPr>
              <a:t> </a:t>
            </a:r>
            <a:r>
              <a:rPr lang="en-US" dirty="0" err="1">
                <a:sym typeface="Wingdings" pitchFamily="2" charset="2"/>
              </a:rPr>
              <a:t>identik</a:t>
            </a:r>
            <a:r>
              <a:rPr lang="en-US" dirty="0">
                <a:sym typeface="Wingdings" pitchFamily="2" charset="2"/>
              </a:rPr>
              <a:t>.</a:t>
            </a:r>
            <a:endParaRPr lang="en-US" dirty="0"/>
          </a:p>
        </p:txBody>
      </p:sp>
      <p:sp>
        <p:nvSpPr>
          <p:cNvPr id="6" name="Footer Placeholder 5"/>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609600" y="228600"/>
            <a:ext cx="8229600" cy="838200"/>
          </a:xfrm>
        </p:spPr>
        <p:txBody>
          <a:bodyPr/>
          <a:lstStyle/>
          <a:p>
            <a:r>
              <a:rPr lang="en-US" sz="3200"/>
              <a:t>PERIODE EMBRYO</a:t>
            </a:r>
          </a:p>
        </p:txBody>
      </p:sp>
      <p:sp>
        <p:nvSpPr>
          <p:cNvPr id="7171" name="Rectangle 3"/>
          <p:cNvSpPr>
            <a:spLocks noGrp="1" noRot="1" noChangeArrowheads="1"/>
          </p:cNvSpPr>
          <p:nvPr>
            <p:ph idx="1"/>
          </p:nvPr>
        </p:nvSpPr>
        <p:spPr>
          <a:xfrm>
            <a:off x="457200" y="1295400"/>
            <a:ext cx="8229600" cy="5181600"/>
          </a:xfrm>
        </p:spPr>
        <p:txBody>
          <a:bodyPr/>
          <a:lstStyle/>
          <a:p>
            <a:pPr>
              <a:lnSpc>
                <a:spcPct val="90000"/>
              </a:lnSpc>
            </a:pPr>
            <a:r>
              <a:rPr lang="en-US" sz="2400"/>
              <a:t>Embryo berkembang menjadi individu dlm bentuk kecil</a:t>
            </a:r>
          </a:p>
          <a:p>
            <a:pPr>
              <a:lnSpc>
                <a:spcPct val="90000"/>
              </a:lnSpc>
            </a:pPr>
            <a:r>
              <a:rPr lang="en-US" sz="2400"/>
              <a:t>Terjadi perkembangan mulai dari bagian kepala, kemudian anggota tubuh.</a:t>
            </a:r>
          </a:p>
          <a:p>
            <a:pPr>
              <a:lnSpc>
                <a:spcPct val="90000"/>
              </a:lnSpc>
            </a:pPr>
            <a:r>
              <a:rPr lang="en-US" sz="2400"/>
              <a:t>Semua bagian tubuh yang penting, baik bagian luar maupun dalam, sudah terbentuk.</a:t>
            </a:r>
          </a:p>
          <a:p>
            <a:pPr>
              <a:lnSpc>
                <a:spcPct val="90000"/>
              </a:lnSpc>
            </a:pPr>
            <a:r>
              <a:rPr lang="en-US" sz="2400"/>
              <a:t>Embryo mulai bergerak di dalam rahim dan terjadi gerakan-gerakan spontan dari lengan &amp; kaki.</a:t>
            </a:r>
          </a:p>
          <a:p>
            <a:pPr>
              <a:lnSpc>
                <a:spcPct val="90000"/>
              </a:lnSpc>
            </a:pPr>
            <a:r>
              <a:rPr lang="en-US" sz="2400"/>
              <a:t>Bagian luar sel-sel membentuk 3 sistem penunjang hidup yaitu :</a:t>
            </a:r>
          </a:p>
          <a:p>
            <a:pPr lvl="1">
              <a:lnSpc>
                <a:spcPct val="90000"/>
              </a:lnSpc>
              <a:buFontTx/>
              <a:buChar char="-"/>
            </a:pPr>
            <a:r>
              <a:rPr lang="en-US" sz="2000"/>
              <a:t>Amnion / ketuban</a:t>
            </a:r>
          </a:p>
          <a:p>
            <a:pPr lvl="1">
              <a:lnSpc>
                <a:spcPct val="90000"/>
              </a:lnSpc>
              <a:buFontTx/>
              <a:buChar char="-"/>
            </a:pPr>
            <a:r>
              <a:rPr lang="en-US" sz="2000"/>
              <a:t>Placenta</a:t>
            </a:r>
          </a:p>
          <a:p>
            <a:pPr lvl="1">
              <a:lnSpc>
                <a:spcPct val="90000"/>
              </a:lnSpc>
              <a:buFontTx/>
              <a:buChar char="-"/>
            </a:pPr>
            <a:r>
              <a:rPr lang="en-US" sz="2000"/>
              <a:t>Umbilical cord / tali pusat.</a:t>
            </a:r>
          </a:p>
        </p:txBody>
      </p:sp>
      <p:sp>
        <p:nvSpPr>
          <p:cNvPr id="6" name="Footer Placeholder 5"/>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endParaRPr lang="id-ID"/>
          </a:p>
        </p:txBody>
      </p:sp>
      <p:sp>
        <p:nvSpPr>
          <p:cNvPr id="57347" name="Rectangle 3"/>
          <p:cNvSpPr>
            <a:spLocks noGrp="1" noRot="1" noChangeArrowheads="1"/>
          </p:cNvSpPr>
          <p:nvPr>
            <p:ph idx="1"/>
          </p:nvPr>
        </p:nvSpPr>
        <p:spPr/>
        <p:txBody>
          <a:bodyPr>
            <a:normAutofit/>
          </a:bodyPr>
          <a:lstStyle/>
          <a:p>
            <a:r>
              <a:rPr lang="en-US" sz="2800"/>
              <a:t>Bagian dalam dari sel, membagi diri menjadi 3 lapisan, yaitu :</a:t>
            </a:r>
          </a:p>
          <a:p>
            <a:pPr lvl="1">
              <a:buFontTx/>
              <a:buChar char="-"/>
            </a:pPr>
            <a:r>
              <a:rPr lang="en-US" sz="2400"/>
              <a:t>Ectoderm / lapisan luar</a:t>
            </a:r>
          </a:p>
          <a:p>
            <a:pPr lvl="2">
              <a:buFontTx/>
              <a:buChar char="-"/>
            </a:pPr>
            <a:r>
              <a:rPr lang="en-US" sz="2000"/>
              <a:t>Berkembang dan membentuk panca indra, kuku, gigi, kulit, rambut, otak &amp; seluruh system urat saraf.</a:t>
            </a:r>
          </a:p>
          <a:p>
            <a:pPr lvl="1">
              <a:buFontTx/>
              <a:buChar char="-"/>
            </a:pPr>
            <a:r>
              <a:rPr lang="en-US" sz="2400"/>
              <a:t>Mesoderm / lapisan tengah</a:t>
            </a:r>
          </a:p>
          <a:p>
            <a:pPr lvl="2">
              <a:buFontTx/>
              <a:buChar char="-"/>
            </a:pPr>
            <a:r>
              <a:rPr lang="en-US" sz="2000"/>
              <a:t>Berkembang dan membentuk otot, tulang/rangka, alat-alat peredaran darah / sistem sirkulasi, dan alat-alat ekskresi.</a:t>
            </a:r>
          </a:p>
          <a:p>
            <a:pPr lvl="1">
              <a:buFontTx/>
              <a:buChar char="-"/>
            </a:pPr>
            <a:r>
              <a:rPr lang="en-US" sz="2400"/>
              <a:t>Endoderm / lapisan dalam.</a:t>
            </a:r>
          </a:p>
          <a:p>
            <a:pPr lvl="2">
              <a:buFontTx/>
              <a:buChar char="-"/>
            </a:pPr>
            <a:r>
              <a:rPr lang="en-US" sz="2000"/>
              <a:t>Berkembang dan membentuk sistem pencernaan, pernafasan, hati, pancreas.</a:t>
            </a:r>
          </a:p>
          <a:p>
            <a:endParaRPr lang="en-US" sz="2800"/>
          </a:p>
        </p:txBody>
      </p:sp>
      <p:sp>
        <p:nvSpPr>
          <p:cNvPr id="6" name="Footer Placeholder 5"/>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endParaRPr lang="en-US" dirty="0"/>
          </a:p>
        </p:txBody>
      </p:sp>
      <p:sp>
        <p:nvSpPr>
          <p:cNvPr id="8195" name="Rectangle 3"/>
          <p:cNvSpPr>
            <a:spLocks noGrp="1" noRot="1" noChangeArrowheads="1"/>
          </p:cNvSpPr>
          <p:nvPr>
            <p:ph idx="1"/>
          </p:nvPr>
        </p:nvSpPr>
        <p:spPr/>
        <p:txBody>
          <a:bodyPr>
            <a:normAutofit/>
          </a:bodyPr>
          <a:lstStyle/>
          <a:p>
            <a:pPr>
              <a:lnSpc>
                <a:spcPct val="90000"/>
              </a:lnSpc>
            </a:pPr>
            <a:r>
              <a:rPr lang="en-US" sz="2400" dirty="0" err="1"/>
              <a:t>Pada</a:t>
            </a:r>
            <a:r>
              <a:rPr lang="en-US" sz="2400" dirty="0"/>
              <a:t> </a:t>
            </a:r>
            <a:r>
              <a:rPr lang="en-US" sz="2400" dirty="0" err="1"/>
              <a:t>akhir</a:t>
            </a:r>
            <a:r>
              <a:rPr lang="en-US" sz="2400" dirty="0"/>
              <a:t> </a:t>
            </a:r>
            <a:r>
              <a:rPr lang="en-US" sz="2400" dirty="0" err="1"/>
              <a:t>periode</a:t>
            </a:r>
            <a:r>
              <a:rPr lang="en-US" sz="2400" dirty="0"/>
              <a:t> embryo, </a:t>
            </a:r>
            <a:r>
              <a:rPr lang="en-US" sz="2400" dirty="0" err="1"/>
              <a:t>individu</a:t>
            </a:r>
            <a:r>
              <a:rPr lang="en-US" sz="2400" dirty="0"/>
              <a:t> </a:t>
            </a:r>
            <a:r>
              <a:rPr lang="en-US" sz="2400" dirty="0" err="1"/>
              <a:t>sudah</a:t>
            </a:r>
            <a:r>
              <a:rPr lang="en-US" sz="2400" dirty="0"/>
              <a:t> </a:t>
            </a:r>
            <a:r>
              <a:rPr lang="en-US" sz="2400" dirty="0" err="1"/>
              <a:t>merupakan</a:t>
            </a:r>
            <a:r>
              <a:rPr lang="en-US" sz="2400" dirty="0"/>
              <a:t> </a:t>
            </a:r>
            <a:r>
              <a:rPr lang="en-US" sz="2400" dirty="0" err="1"/>
              <a:t>manusia</a:t>
            </a:r>
            <a:r>
              <a:rPr lang="en-US" sz="2400" dirty="0"/>
              <a:t>. </a:t>
            </a:r>
            <a:r>
              <a:rPr lang="en-US" sz="2400" dirty="0" err="1"/>
              <a:t>Semua</a:t>
            </a:r>
            <a:r>
              <a:rPr lang="en-US" sz="2400" dirty="0"/>
              <a:t> </a:t>
            </a:r>
            <a:r>
              <a:rPr lang="en-US" sz="2400" dirty="0" err="1"/>
              <a:t>alat</a:t>
            </a:r>
            <a:r>
              <a:rPr lang="en-US" sz="2400" dirty="0"/>
              <a:t> </a:t>
            </a:r>
            <a:r>
              <a:rPr lang="en-US" sz="2400" dirty="0" err="1"/>
              <a:t>tubuh</a:t>
            </a:r>
            <a:r>
              <a:rPr lang="en-US" sz="2400" dirty="0"/>
              <a:t>, </a:t>
            </a:r>
            <a:r>
              <a:rPr lang="en-US" sz="2400" dirty="0" err="1"/>
              <a:t>kelenjar</a:t>
            </a:r>
            <a:r>
              <a:rPr lang="en-US" sz="2400" dirty="0"/>
              <a:t>, </a:t>
            </a:r>
            <a:r>
              <a:rPr lang="en-US" sz="2400" dirty="0" err="1"/>
              <a:t>dll</a:t>
            </a:r>
            <a:r>
              <a:rPr lang="en-US" sz="2400" dirty="0"/>
              <a:t>, </a:t>
            </a:r>
            <a:r>
              <a:rPr lang="en-US" sz="2400" dirty="0" err="1"/>
              <a:t>sudah</a:t>
            </a:r>
            <a:r>
              <a:rPr lang="en-US" sz="2400" dirty="0"/>
              <a:t> </a:t>
            </a:r>
            <a:r>
              <a:rPr lang="en-US" sz="2400" dirty="0" err="1"/>
              <a:t>mulai</a:t>
            </a:r>
            <a:r>
              <a:rPr lang="en-US" sz="2400" dirty="0"/>
              <a:t> </a:t>
            </a:r>
            <a:r>
              <a:rPr lang="en-US" sz="2400" dirty="0" err="1"/>
              <a:t>berkembang</a:t>
            </a:r>
            <a:r>
              <a:rPr lang="en-US" sz="2400" dirty="0"/>
              <a:t>.</a:t>
            </a:r>
          </a:p>
          <a:p>
            <a:pPr>
              <a:lnSpc>
                <a:spcPct val="90000"/>
              </a:lnSpc>
            </a:pPr>
            <a:r>
              <a:rPr lang="en-US" sz="2400" dirty="0" err="1"/>
              <a:t>Merupakan</a:t>
            </a:r>
            <a:r>
              <a:rPr lang="en-US" sz="2400" dirty="0"/>
              <a:t> </a:t>
            </a:r>
            <a:r>
              <a:rPr lang="en-US" sz="2400" dirty="0" err="1"/>
              <a:t>masa</a:t>
            </a:r>
            <a:r>
              <a:rPr lang="en-US" sz="2400" dirty="0"/>
              <a:t> </a:t>
            </a:r>
            <a:r>
              <a:rPr lang="en-US" sz="2400" dirty="0" err="1"/>
              <a:t>yg</a:t>
            </a:r>
            <a:r>
              <a:rPr lang="en-US" sz="2400" dirty="0"/>
              <a:t> </a:t>
            </a:r>
            <a:r>
              <a:rPr lang="en-US" sz="2400" dirty="0" err="1"/>
              <a:t>sangat</a:t>
            </a:r>
            <a:r>
              <a:rPr lang="en-US" sz="2400" dirty="0"/>
              <a:t> </a:t>
            </a:r>
            <a:r>
              <a:rPr lang="en-US" sz="2400" dirty="0" err="1"/>
              <a:t>rentan</a:t>
            </a:r>
            <a:r>
              <a:rPr lang="en-US" sz="2400" dirty="0"/>
              <a:t> </a:t>
            </a:r>
            <a:r>
              <a:rPr lang="en-US" sz="2400" dirty="0" err="1"/>
              <a:t>terhadap</a:t>
            </a:r>
            <a:r>
              <a:rPr lang="en-US" sz="2400" dirty="0"/>
              <a:t> </a:t>
            </a:r>
            <a:r>
              <a:rPr lang="en-US" sz="2400" dirty="0" err="1"/>
              <a:t>lingkungan</a:t>
            </a:r>
            <a:r>
              <a:rPr lang="en-US" sz="2400" dirty="0"/>
              <a:t>. </a:t>
            </a:r>
            <a:r>
              <a:rPr lang="en-US" sz="2400" dirty="0" err="1"/>
              <a:t>Banyak</a:t>
            </a:r>
            <a:r>
              <a:rPr lang="en-US" sz="2400" dirty="0"/>
              <a:t> </a:t>
            </a:r>
            <a:r>
              <a:rPr lang="en-US" sz="2400" dirty="0" err="1"/>
              <a:t>kemungkinan</a:t>
            </a:r>
            <a:r>
              <a:rPr lang="en-US" sz="2400" dirty="0"/>
              <a:t> </a:t>
            </a:r>
            <a:r>
              <a:rPr lang="en-US" sz="2400" dirty="0" err="1"/>
              <a:t>adanya</a:t>
            </a:r>
            <a:r>
              <a:rPr lang="en-US" sz="2400" dirty="0"/>
              <a:t> </a:t>
            </a:r>
            <a:r>
              <a:rPr lang="en-US" sz="2400" dirty="0" err="1"/>
              <a:t>keguguran</a:t>
            </a:r>
            <a:r>
              <a:rPr lang="en-US" sz="2400" dirty="0"/>
              <a:t> </a:t>
            </a:r>
            <a:r>
              <a:rPr lang="en-US" sz="2400" dirty="0" err="1"/>
              <a:t>yg</a:t>
            </a:r>
            <a:r>
              <a:rPr lang="en-US" sz="2400" dirty="0"/>
              <a:t> </a:t>
            </a:r>
            <a:r>
              <a:rPr lang="en-US" sz="2400" dirty="0" err="1"/>
              <a:t>disebabkan</a:t>
            </a:r>
            <a:r>
              <a:rPr lang="en-US" sz="2400" dirty="0"/>
              <a:t> </a:t>
            </a:r>
            <a:r>
              <a:rPr lang="en-US" sz="2400" dirty="0" err="1"/>
              <a:t>oleh</a:t>
            </a:r>
            <a:r>
              <a:rPr lang="en-US" sz="2400" dirty="0"/>
              <a:t> :</a:t>
            </a:r>
          </a:p>
          <a:p>
            <a:pPr lvl="1">
              <a:lnSpc>
                <a:spcPct val="90000"/>
              </a:lnSpc>
            </a:pPr>
            <a:r>
              <a:rPr lang="en-US" sz="2000" dirty="0" err="1"/>
              <a:t>Ibu</a:t>
            </a:r>
            <a:r>
              <a:rPr lang="en-US" sz="2000" dirty="0"/>
              <a:t> </a:t>
            </a:r>
            <a:r>
              <a:rPr lang="en-US" sz="2000" dirty="0" err="1"/>
              <a:t>mengalami</a:t>
            </a:r>
            <a:r>
              <a:rPr lang="en-US" sz="2000" dirty="0"/>
              <a:t> shock </a:t>
            </a:r>
            <a:r>
              <a:rPr lang="en-US" sz="2000" dirty="0" err="1"/>
              <a:t>emosional</a:t>
            </a:r>
            <a:endParaRPr lang="en-US" sz="2000" dirty="0"/>
          </a:p>
          <a:p>
            <a:pPr lvl="1">
              <a:lnSpc>
                <a:spcPct val="90000"/>
              </a:lnSpc>
            </a:pPr>
            <a:r>
              <a:rPr lang="en-US" sz="2000" dirty="0" err="1"/>
              <a:t>Kurang</a:t>
            </a:r>
            <a:r>
              <a:rPr lang="en-US" sz="2000" dirty="0"/>
              <a:t> </a:t>
            </a:r>
            <a:r>
              <a:rPr lang="en-US" sz="2000" dirty="0" err="1"/>
              <a:t>makan</a:t>
            </a:r>
            <a:r>
              <a:rPr lang="en-US" sz="2000" dirty="0"/>
              <a:t> / </a:t>
            </a:r>
            <a:r>
              <a:rPr lang="en-US" sz="2000" dirty="0" err="1"/>
              <a:t>gizi</a:t>
            </a:r>
            <a:r>
              <a:rPr lang="en-US" sz="2000" dirty="0"/>
              <a:t> / </a:t>
            </a:r>
            <a:r>
              <a:rPr lang="en-US" sz="2000" dirty="0" err="1"/>
              <a:t>nutrisi</a:t>
            </a:r>
            <a:endParaRPr lang="en-US" sz="2000" dirty="0"/>
          </a:p>
          <a:p>
            <a:pPr lvl="1">
              <a:lnSpc>
                <a:spcPct val="90000"/>
              </a:lnSpc>
            </a:pPr>
            <a:r>
              <a:rPr lang="en-US" sz="2000" dirty="0" err="1"/>
              <a:t>Terserang</a:t>
            </a:r>
            <a:r>
              <a:rPr lang="en-US" sz="2000" dirty="0"/>
              <a:t> </a:t>
            </a:r>
            <a:r>
              <a:rPr lang="en-US" sz="2000" dirty="0" err="1"/>
              <a:t>penyakit</a:t>
            </a:r>
            <a:r>
              <a:rPr lang="en-US" sz="2000" dirty="0"/>
              <a:t> / </a:t>
            </a:r>
            <a:r>
              <a:rPr lang="en-US" sz="2000" dirty="0" err="1"/>
              <a:t>minum</a:t>
            </a:r>
            <a:r>
              <a:rPr lang="en-US" sz="2000" dirty="0"/>
              <a:t> </a:t>
            </a:r>
            <a:r>
              <a:rPr lang="en-US" sz="2000" dirty="0" err="1"/>
              <a:t>obat-obatan</a:t>
            </a:r>
            <a:r>
              <a:rPr lang="en-US" sz="2000" dirty="0"/>
              <a:t> </a:t>
            </a:r>
            <a:r>
              <a:rPr lang="en-US" sz="2000" dirty="0" err="1"/>
              <a:t>tanpa</a:t>
            </a:r>
            <a:r>
              <a:rPr lang="en-US" sz="2000" dirty="0"/>
              <a:t> </a:t>
            </a:r>
            <a:r>
              <a:rPr lang="en-US" sz="2000" dirty="0" err="1"/>
              <a:t>konsultasi</a:t>
            </a:r>
            <a:r>
              <a:rPr lang="en-US" sz="2000" dirty="0"/>
              <a:t> </a:t>
            </a:r>
            <a:r>
              <a:rPr lang="en-US" sz="2000" dirty="0" err="1"/>
              <a:t>dokter</a:t>
            </a:r>
            <a:r>
              <a:rPr lang="en-US" sz="2000" dirty="0"/>
              <a:t>.</a:t>
            </a:r>
          </a:p>
          <a:p>
            <a:pPr lvl="1">
              <a:lnSpc>
                <a:spcPct val="90000"/>
              </a:lnSpc>
            </a:pPr>
            <a:r>
              <a:rPr lang="en-US" sz="2000" dirty="0" err="1"/>
              <a:t>Jatuh</a:t>
            </a:r>
            <a:r>
              <a:rPr lang="en-US" sz="2000" dirty="0"/>
              <a:t> / </a:t>
            </a:r>
            <a:r>
              <a:rPr lang="en-US" sz="2000" dirty="0" err="1"/>
              <a:t>kecelakaan</a:t>
            </a:r>
            <a:r>
              <a:rPr lang="en-US" sz="2000" dirty="0"/>
              <a:t>, </a:t>
            </a:r>
            <a:r>
              <a:rPr lang="en-US" sz="2000" dirty="0" err="1"/>
              <a:t>dsb</a:t>
            </a:r>
            <a:r>
              <a:rPr lang="en-US" sz="2000" dirty="0"/>
              <a:t>.</a:t>
            </a:r>
          </a:p>
          <a:p>
            <a:pPr>
              <a:lnSpc>
                <a:spcPct val="90000"/>
              </a:lnSpc>
            </a:pPr>
            <a:r>
              <a:rPr lang="en-US" sz="2400" dirty="0" err="1"/>
              <a:t>Dapat</a:t>
            </a:r>
            <a:r>
              <a:rPr lang="en-US" sz="2400" dirty="0"/>
              <a:t> </a:t>
            </a:r>
            <a:r>
              <a:rPr lang="en-US" sz="2400" dirty="0" err="1"/>
              <a:t>terjadi</a:t>
            </a:r>
            <a:r>
              <a:rPr lang="en-US" sz="2400" dirty="0"/>
              <a:t> </a:t>
            </a:r>
            <a:r>
              <a:rPr lang="en-US" sz="2400" dirty="0" err="1"/>
              <a:t>kemungkinan</a:t>
            </a:r>
            <a:r>
              <a:rPr lang="en-US" sz="2400" dirty="0"/>
              <a:t> </a:t>
            </a:r>
            <a:r>
              <a:rPr lang="en-US" sz="2400" dirty="0" err="1"/>
              <a:t>pembentukan</a:t>
            </a:r>
            <a:r>
              <a:rPr lang="en-US" sz="2400" dirty="0"/>
              <a:t> </a:t>
            </a:r>
            <a:r>
              <a:rPr lang="en-US" sz="2400" dirty="0" err="1"/>
              <a:t>yg</a:t>
            </a:r>
            <a:r>
              <a:rPr lang="en-US" sz="2400" dirty="0"/>
              <a:t> abnormal.</a:t>
            </a:r>
          </a:p>
        </p:txBody>
      </p:sp>
      <p:sp>
        <p:nvSpPr>
          <p:cNvPr id="6" name="Footer Placeholder 5"/>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301625" y="228600"/>
            <a:ext cx="8510588" cy="830263"/>
          </a:xfrm>
        </p:spPr>
        <p:txBody>
          <a:bodyPr/>
          <a:lstStyle/>
          <a:p>
            <a:r>
              <a:rPr lang="en-US" sz="3200"/>
              <a:t>PERIODE FETUS / JANIN</a:t>
            </a:r>
          </a:p>
        </p:txBody>
      </p:sp>
      <p:sp>
        <p:nvSpPr>
          <p:cNvPr id="9219" name="Rectangle 3"/>
          <p:cNvSpPr>
            <a:spLocks noGrp="1" noRot="1" noChangeArrowheads="1"/>
          </p:cNvSpPr>
          <p:nvPr>
            <p:ph idx="1"/>
          </p:nvPr>
        </p:nvSpPr>
        <p:spPr>
          <a:xfrm>
            <a:off x="457200" y="1219200"/>
            <a:ext cx="8229600" cy="5257800"/>
          </a:xfrm>
        </p:spPr>
        <p:txBody>
          <a:bodyPr>
            <a:normAutofit/>
          </a:bodyPr>
          <a:lstStyle/>
          <a:p>
            <a:pPr>
              <a:lnSpc>
                <a:spcPct val="90000"/>
              </a:lnSpc>
            </a:pPr>
            <a:r>
              <a:rPr lang="en-US" sz="2800"/>
              <a:t>Terjadi perubahan ke perbandingan yg sebenarnya dari bagian tubuh yg terbentuk.</a:t>
            </a:r>
          </a:p>
          <a:p>
            <a:pPr>
              <a:lnSpc>
                <a:spcPct val="90000"/>
              </a:lnSpc>
            </a:pPr>
            <a:r>
              <a:rPr lang="en-US" sz="2800"/>
              <a:t>Pada akhir bulan ke-3 beberapa organ mulai berfungsi. Denyut jantung dapat diketahui melalui stetoskop pd minggu 14-16.</a:t>
            </a:r>
          </a:p>
          <a:p>
            <a:pPr>
              <a:lnSpc>
                <a:spcPct val="90000"/>
              </a:lnSpc>
            </a:pPr>
            <a:r>
              <a:rPr lang="en-US" sz="2800"/>
              <a:t>Pada akhir bulan ke-5, berbagai organ dalam telah menempati posisi hampir seperti posisi di dalam tubuh orang dewasa.</a:t>
            </a:r>
          </a:p>
          <a:p>
            <a:pPr>
              <a:lnSpc>
                <a:spcPct val="90000"/>
              </a:lnSpc>
            </a:pPr>
            <a:r>
              <a:rPr lang="en-US" sz="2800"/>
              <a:t>Pada bulan ke-7, fetus sudah berkembang sedemikian rupa, sehingga dapat hidup apabila dilahirkan sebelum waktunya (</a:t>
            </a:r>
            <a:r>
              <a:rPr lang="en-US" sz="2800" i="1"/>
              <a:t>Age of Viability</a:t>
            </a:r>
            <a:r>
              <a:rPr lang="en-US" sz="2800"/>
              <a:t>).</a:t>
            </a:r>
          </a:p>
        </p:txBody>
      </p:sp>
      <p:sp>
        <p:nvSpPr>
          <p:cNvPr id="6" name="Footer Placeholder 5"/>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endParaRPr lang="id-ID"/>
          </a:p>
        </p:txBody>
      </p:sp>
      <p:sp>
        <p:nvSpPr>
          <p:cNvPr id="58371" name="Rectangle 3"/>
          <p:cNvSpPr>
            <a:spLocks noGrp="1" noRot="1" noChangeArrowheads="1"/>
          </p:cNvSpPr>
          <p:nvPr>
            <p:ph idx="1"/>
          </p:nvPr>
        </p:nvSpPr>
        <p:spPr/>
        <p:txBody>
          <a:bodyPr/>
          <a:lstStyle/>
          <a:p>
            <a:r>
              <a:rPr lang="en-US"/>
              <a:t>Gerakan-gerakan fetus semakin jelas :</a:t>
            </a:r>
          </a:p>
          <a:p>
            <a:pPr lvl="1"/>
            <a:r>
              <a:rPr lang="en-US"/>
              <a:t>Menggerakkan kaki kea arah kepala.</a:t>
            </a:r>
          </a:p>
          <a:p>
            <a:pPr lvl="1"/>
            <a:r>
              <a:rPr lang="en-US"/>
              <a:t>Memanjangkan badan.</a:t>
            </a:r>
          </a:p>
          <a:p>
            <a:pPr lvl="1"/>
            <a:r>
              <a:rPr lang="en-US"/>
              <a:t>Mendorong</a:t>
            </a:r>
          </a:p>
          <a:p>
            <a:pPr lvl="1"/>
            <a:r>
              <a:rPr lang="en-US"/>
              <a:t>Menendang</a:t>
            </a:r>
          </a:p>
          <a:p>
            <a:pPr lvl="1"/>
            <a:r>
              <a:rPr lang="en-US"/>
              <a:t>Menyentuh</a:t>
            </a:r>
          </a:p>
          <a:p>
            <a:endParaRPr lang="en-US"/>
          </a:p>
        </p:txBody>
      </p:sp>
      <p:sp>
        <p:nvSpPr>
          <p:cNvPr id="6" name="Footer Placeholder 5"/>
          <p:cNvSpPr>
            <a:spLocks noGrp="1"/>
          </p:cNvSpPr>
          <p:nvPr>
            <p:ph type="ftr" sz="quarter" idx="11"/>
          </p:nvPr>
        </p:nvSpPr>
        <p:spPr/>
        <p:txBody>
          <a:bodyPr/>
          <a:lstStyle/>
          <a:p>
            <a:r>
              <a:rPr lang="en-US" smtClean="0"/>
              <a:t>wien/perk1_genap12-13</a:t>
            </a:r>
            <a:endParaRPr lang="en-US"/>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437</TotalTime>
  <Words>913</Words>
  <Application>Microsoft Office PowerPoint</Application>
  <PresentationFormat>On-screen Show (4:3)</PresentationFormat>
  <Paragraphs>158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Opulent</vt:lpstr>
      <vt:lpstr>     Pembentukan kehidupan baru   (Masa Prenatal)</vt:lpstr>
      <vt:lpstr>PRENATAL</vt:lpstr>
      <vt:lpstr>PERIODE  OVUM / ZYGOTE / GERMINAL</vt:lpstr>
      <vt:lpstr>PowerPoint Presentation</vt:lpstr>
      <vt:lpstr>PERIODE EMBRYO</vt:lpstr>
      <vt:lpstr>PowerPoint Presentation</vt:lpstr>
      <vt:lpstr>PowerPoint Presentation</vt:lpstr>
      <vt:lpstr>PERIODE FETUS / JANIN</vt:lpstr>
      <vt:lpstr>PowerPoint Presentation</vt:lpstr>
      <vt:lpstr>PowerPoint Presentation</vt:lpstr>
      <vt:lpstr>Faktor-faktor yg mempengaruhi perkembangan Prenatal</vt:lpstr>
      <vt:lpstr>Kerawanan / bahaya fisik</vt:lpstr>
      <vt:lpstr>PowerPoint Presentation</vt:lpstr>
      <vt:lpstr>PowerPoint Presentation</vt:lpstr>
      <vt:lpstr>PowerPoint Presentation</vt:lpstr>
      <vt:lpstr>PowerPoint Presentation</vt:lpstr>
      <vt:lpstr>Kerawanan / bahaya psikologis</vt:lpstr>
      <vt:lpstr>1. Kepercayaan Tradisional</vt:lpstr>
      <vt:lpstr>2. Tekanan / Stress pd Ibu</vt:lpstr>
      <vt:lpstr>3. Sikap yg kurang menyenangkan thd anak yg belum lahir.</vt:lpstr>
    </vt:vector>
  </TitlesOfParts>
  <Company>Univ. Bina Nusantara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PRENATAL</dc:title>
  <dc:creator>Tavip Ansyori</dc:creator>
  <cp:lastModifiedBy>May</cp:lastModifiedBy>
  <cp:revision>14</cp:revision>
  <dcterms:created xsi:type="dcterms:W3CDTF">2005-03-05T04:14:48Z</dcterms:created>
  <dcterms:modified xsi:type="dcterms:W3CDTF">2015-02-21T03:36:25Z</dcterms:modified>
</cp:coreProperties>
</file>