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handoutMasterIdLst>
    <p:handoutMasterId r:id="rId20"/>
  </p:handoutMasterIdLst>
  <p:sldIdLst>
    <p:sldId id="272" r:id="rId2"/>
    <p:sldId id="273" r:id="rId3"/>
    <p:sldId id="256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wien/perkemb1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B678C96-6EE7-42D2-9202-067900D738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30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wien/perkemb1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580882B-E7D5-4E97-AAFE-D174799DBE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9039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wien/perkemb1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BFB5F-0CC6-4DD4-BA76-8FBE8B594904}" type="slidenum">
              <a:rPr lang="en-US"/>
              <a:pPr/>
              <a:t>2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wien/perkemb1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81BE95-4878-4BDF-B6F4-CB06591F6AA7}" type="slidenum">
              <a:rPr lang="en-US"/>
              <a:pPr/>
              <a:t>7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1F486BF-AD0F-40DE-A8C6-F8F50598CD4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A15D5E0F-ECA2-46DF-AA61-0332F36EF47B}" type="datetime1">
              <a:rPr lang="id-ID" smtClean="0"/>
              <a:t>21/02/2015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AF187F-617F-4BF1-9663-32E5DBD43B43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09EF0-696E-453C-B03B-C6750208A8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1D30B-894A-4E81-9047-F2959227E938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50B77-546E-4B82-9BCF-A964A36D60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680B866-FED0-442F-8DF3-6A19429F1535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437FB1F-A2B6-4A52-99CE-EE4FA9CBCD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0E4AE03-1BD6-491B-8EBD-7C3D5AF7DBDE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811FA6-EC7A-4DC9-9108-C2A987D56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AC1A6A-C294-4CBD-AA5A-69FFB661F9EC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868E7-2E1B-408B-B946-D22C1DA03B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5C2A2F-67C9-4B5F-9E32-AA90F2F45FE7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6BB04-A6F7-45CF-BC52-057E937368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54BEA5-B736-4ED0-9DFB-DEC4AA00D5FD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E54E5-4509-45C6-BA30-957B410FB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789750-1F19-4A57-A9F1-6B97474EB656}" type="datetime1">
              <a:rPr lang="id-ID" smtClean="0"/>
              <a:t>21/02/2015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A40C1-A9F8-4460-946D-493350389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409BA3-41C3-4DF6-91A6-2133E328EF43}" type="datetime1">
              <a:rPr lang="id-ID" smtClean="0"/>
              <a:t>21/02/2015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D7D43-4812-45F6-A207-0403FF24E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90E8AD-01AC-47DE-83AA-E838C515E405}" type="datetime1">
              <a:rPr lang="id-ID" smtClean="0"/>
              <a:t>21/02/2015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9BACC-736F-469B-B0E4-CAA3429005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8B74A7-F1C0-4AE6-8854-07A8311DFCA4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31BE6-4402-44D6-99F8-FC4FB5B18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CCE5BE-F6AD-47D2-A10E-BD230AA937DB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B3F3B-F4EE-4D6B-9945-F17C000DB2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C4D41466-7282-4B3A-BEF4-3B13765AC41F}" type="datetime1">
              <a:rPr lang="id-ID" smtClean="0"/>
              <a:t>21/02/2015</a:t>
            </a:fld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9EDA8D42-D939-46B8-A639-C179E3EE186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997075"/>
            <a:ext cx="7772400" cy="1355725"/>
          </a:xfrm>
        </p:spPr>
        <p:txBody>
          <a:bodyPr/>
          <a:lstStyle/>
          <a:p>
            <a:r>
              <a:rPr lang="en-US" dirty="0" smtClean="0"/>
              <a:t>P</a:t>
            </a:r>
            <a:r>
              <a:rPr lang="id-ID" dirty="0" smtClean="0"/>
              <a:t>ERKEMBANGAN 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FISIK &amp; MOTORIK</a:t>
            </a:r>
            <a:endParaRPr lang="en-US" dirty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fld id="{9B52BE78-4A42-4EF6-878E-2ECCF76FC959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F486BF-AD0F-40DE-A8C6-F8F50598CD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6113"/>
            <a:ext cx="8077200" cy="1030287"/>
          </a:xfrm>
        </p:spPr>
        <p:txBody>
          <a:bodyPr/>
          <a:lstStyle/>
          <a:p>
            <a:r>
              <a:rPr lang="en-US"/>
              <a:t>Karakteristik tiap periode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59038"/>
            <a:ext cx="8229600" cy="3560762"/>
          </a:xfrm>
        </p:spPr>
        <p:txBody>
          <a:bodyPr/>
          <a:lstStyle/>
          <a:p>
            <a:r>
              <a:rPr lang="en-US"/>
              <a:t>Periode Bayi </a:t>
            </a:r>
          </a:p>
          <a:p>
            <a:pPr lvl="1"/>
            <a:r>
              <a:rPr lang="en-US"/>
              <a:t>Mass Activity (pd bayi baru lahir) </a:t>
            </a:r>
            <a:r>
              <a:rPr lang="en-US">
                <a:sym typeface="Wingdings" pitchFamily="2" charset="2"/>
              </a:rPr>
              <a:t> aktivitas yg tdk terarah, jika &gt; matang akan menjadi dasar untuk skill / keterampilan. </a:t>
            </a:r>
          </a:p>
          <a:p>
            <a:pPr lvl="1"/>
            <a:r>
              <a:rPr lang="en-US">
                <a:sym typeface="Wingdings" pitchFamily="2" charset="2"/>
              </a:rPr>
              <a:t>Reflexes  utk survive / melindungi diri</a:t>
            </a:r>
          </a:p>
          <a:p>
            <a:pPr lvl="1"/>
            <a:r>
              <a:rPr lang="en-US">
                <a:sym typeface="Wingdings" pitchFamily="2" charset="2"/>
              </a:rPr>
              <a:t>Perkembangan pengendalian tubuh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20D1-E366-4B2D-A717-2A512A4D7259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68E7-2E1B-408B-B946-D22C1DA03BD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Macam2 Reflexes pd masa bayi 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Bernafas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Mengedip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Makan : </a:t>
            </a:r>
          </a:p>
          <a:p>
            <a:pPr lvl="2">
              <a:lnSpc>
                <a:spcPct val="80000"/>
              </a:lnSpc>
            </a:pPr>
            <a:r>
              <a:rPr lang="en-US"/>
              <a:t>Rooting (memutar kepala)</a:t>
            </a:r>
          </a:p>
          <a:p>
            <a:pPr lvl="2">
              <a:lnSpc>
                <a:spcPct val="80000"/>
              </a:lnSpc>
            </a:pPr>
            <a:r>
              <a:rPr lang="en-US"/>
              <a:t>Sucking (mengisap)</a:t>
            </a:r>
          </a:p>
          <a:p>
            <a:pPr lvl="2">
              <a:lnSpc>
                <a:spcPct val="80000"/>
              </a:lnSpc>
            </a:pPr>
            <a:r>
              <a:rPr lang="en-US"/>
              <a:t>Swallow (menelan)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Batuk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Bersin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9860-C744-4D0A-8102-48BF05219207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68E7-2E1B-408B-B946-D22C1DA03BD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400" b="1"/>
              <a:t>Withdrawl</a:t>
            </a:r>
            <a:r>
              <a:rPr lang="en-US" sz="2400"/>
              <a:t> : menarik anggota tubuh / kaki ketika ditusuk.</a:t>
            </a:r>
          </a:p>
          <a:p>
            <a:pPr lvl="1"/>
            <a:r>
              <a:rPr lang="en-US" sz="2400" b="1"/>
              <a:t>Babinski</a:t>
            </a:r>
            <a:r>
              <a:rPr lang="en-US" sz="2400"/>
              <a:t> : meregangkan telapak kaki jika dikenai rangsang (usia 1 th harus hilang).</a:t>
            </a:r>
          </a:p>
          <a:p>
            <a:pPr lvl="1"/>
            <a:r>
              <a:rPr lang="en-US" sz="2400" b="1"/>
              <a:t>Moro</a:t>
            </a:r>
            <a:r>
              <a:rPr lang="en-US" sz="2400"/>
              <a:t> : merentangkan tangan &amp; kaki seperti mau jatuh ketika diangkat (3-4 bln kelahiran harus hilang, paling lambat 6-7 bln).</a:t>
            </a:r>
          </a:p>
          <a:p>
            <a:pPr lvl="1"/>
            <a:r>
              <a:rPr lang="en-US" sz="2400" b="1"/>
              <a:t>Graps</a:t>
            </a:r>
            <a:r>
              <a:rPr lang="en-US" sz="2400"/>
              <a:t> : menggenggam jika ada benda di tangannya.</a:t>
            </a:r>
          </a:p>
          <a:p>
            <a:pPr lvl="1"/>
            <a:r>
              <a:rPr lang="en-US" sz="2400" b="1"/>
              <a:t>Babkins</a:t>
            </a:r>
            <a:r>
              <a:rPr lang="en-US" sz="2400"/>
              <a:t> : cara tidur bayi dg posisi tangan di atas (usia 3-6 bln harus hilang).</a:t>
            </a:r>
          </a:p>
          <a:p>
            <a:endParaRPr lang="en-US" sz="28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6CD1-CA8D-413D-A864-AD16783AA7C4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68E7-2E1B-408B-B946-D22C1DA03BD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Periode Kanak-kanak awal (Pra-sekolah)</a:t>
            </a:r>
          </a:p>
          <a:p>
            <a:pPr lvl="1"/>
            <a:r>
              <a:rPr lang="en-US"/>
              <a:t>Gross movement </a:t>
            </a:r>
          </a:p>
          <a:p>
            <a:pPr lvl="1">
              <a:buFont typeface="Tahoma" charset="0"/>
              <a:buNone/>
            </a:pPr>
            <a:r>
              <a:rPr lang="en-US">
                <a:sym typeface="Wingdings" pitchFamily="2" charset="2"/>
              </a:rPr>
              <a:t>	Mencapai pengendalian &amp; keseimbangan tubuh.</a:t>
            </a:r>
          </a:p>
          <a:p>
            <a:pPr lvl="1"/>
            <a:r>
              <a:rPr lang="en-US">
                <a:sym typeface="Wingdings" pitchFamily="2" charset="2"/>
              </a:rPr>
              <a:t>Finer Coordination</a:t>
            </a:r>
          </a:p>
          <a:p>
            <a:pPr lvl="1">
              <a:buFont typeface="Tahoma" charset="0"/>
              <a:buNone/>
            </a:pPr>
            <a:r>
              <a:rPr lang="en-US"/>
              <a:t>	Mencapai SELF HELP SKILL &amp; SCHOOL SKILL yang masih terbatas.</a:t>
            </a:r>
          </a:p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718B1-6942-4942-92F1-B4035B9D3A61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68E7-2E1B-408B-B946-D22C1DA03BD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Periode Kanak-kanak Akhir (usia SD)</a:t>
            </a:r>
          </a:p>
          <a:p>
            <a:pPr lvl="1"/>
            <a:r>
              <a:rPr lang="en-US"/>
              <a:t>Gross movement makin sempurna.</a:t>
            </a:r>
          </a:p>
          <a:p>
            <a:pPr lvl="1"/>
            <a:r>
              <a:rPr lang="en-US"/>
              <a:t>Finer coordination makin berkembang.</a:t>
            </a:r>
          </a:p>
          <a:p>
            <a:pPr lvl="1">
              <a:buFont typeface="Tahoma" charset="0"/>
              <a:buNone/>
            </a:pPr>
            <a:r>
              <a:rPr lang="en-US"/>
              <a:t>	misal : </a:t>
            </a:r>
          </a:p>
          <a:p>
            <a:pPr lvl="1">
              <a:buFont typeface="Tahoma" charset="0"/>
              <a:buNone/>
            </a:pPr>
            <a:r>
              <a:rPr lang="en-US"/>
              <a:t>	self help skill, social skill, play skill, school skill, dll</a:t>
            </a:r>
          </a:p>
          <a:p>
            <a:pPr lvl="1"/>
            <a:r>
              <a:rPr lang="en-US"/>
              <a:t>Makin jelas sifatnya yang bervariasi </a:t>
            </a:r>
            <a:r>
              <a:rPr lang="en-US">
                <a:sym typeface="Wingdings" pitchFamily="2" charset="2"/>
              </a:rPr>
              <a:t> individual.</a:t>
            </a:r>
            <a:endParaRPr lang="en-US"/>
          </a:p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0C90-7953-468F-9B71-FEFE821608C0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68E7-2E1B-408B-B946-D22C1DA03BD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013"/>
            <a:ext cx="8229600" cy="1068387"/>
          </a:xfrm>
        </p:spPr>
        <p:txBody>
          <a:bodyPr/>
          <a:lstStyle/>
          <a:p>
            <a:r>
              <a:rPr lang="en-US" sz="3600"/>
              <a:t>Pentingnya Perkembangan Motorik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6613" y="2176463"/>
            <a:ext cx="7850187" cy="3843337"/>
          </a:xfrm>
        </p:spPr>
        <p:txBody>
          <a:bodyPr/>
          <a:lstStyle/>
          <a:p>
            <a:r>
              <a:rPr lang="en-US" sz="2800" dirty="0" err="1"/>
              <a:t>Sarana</a:t>
            </a:r>
            <a:r>
              <a:rPr lang="en-US" sz="2800" dirty="0"/>
              <a:t> </a:t>
            </a:r>
            <a:r>
              <a:rPr lang="en-US" sz="2800" dirty="0" err="1"/>
              <a:t>utk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KEMAMPUAN BERDIRI SENDIRI.</a:t>
            </a:r>
          </a:p>
          <a:p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sarana</a:t>
            </a:r>
            <a:r>
              <a:rPr lang="en-US" sz="2800" dirty="0"/>
              <a:t> </a:t>
            </a:r>
            <a:r>
              <a:rPr lang="en-US" sz="2800" dirty="0" err="1"/>
              <a:t>utk</a:t>
            </a:r>
            <a:r>
              <a:rPr lang="en-US" sz="2800" dirty="0"/>
              <a:t> </a:t>
            </a:r>
            <a:r>
              <a:rPr lang="en-US" sz="2800" i="1" dirty="0"/>
              <a:t>EMOTIONAL CHATARSIS</a:t>
            </a:r>
          </a:p>
          <a:p>
            <a:r>
              <a:rPr lang="en-US" sz="2800" dirty="0" err="1"/>
              <a:t>Untuk</a:t>
            </a:r>
            <a:r>
              <a:rPr lang="en-US" sz="2800" dirty="0"/>
              <a:t> SOSIALISASI</a:t>
            </a:r>
          </a:p>
          <a:p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KONSEP DIRI</a:t>
            </a:r>
          </a:p>
          <a:p>
            <a:r>
              <a:rPr lang="en-US" sz="2800" dirty="0" err="1"/>
              <a:t>Kepuasan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endParaRPr lang="en-US" sz="2800" dirty="0"/>
          </a:p>
          <a:p>
            <a:endParaRPr lang="en-US" sz="2800" i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D0B2-F30D-4DF3-9AE8-9D2CD971787F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68E7-2E1B-408B-B946-D22C1DA03BD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77200" cy="1219200"/>
          </a:xfrm>
        </p:spPr>
        <p:txBody>
          <a:bodyPr/>
          <a:lstStyle/>
          <a:p>
            <a:r>
              <a:rPr lang="en-US" sz="4000"/>
              <a:t>Kerawanan dlm Perkembangan Motorik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7923213" cy="4041775"/>
          </a:xfrm>
        </p:spPr>
        <p:txBody>
          <a:bodyPr/>
          <a:lstStyle/>
          <a:p>
            <a:r>
              <a:rPr lang="en-US" sz="2800"/>
              <a:t>Keterlambatan perkembangan krn gangguan di otak &amp; kurangnya kesempatan utk berlatih.</a:t>
            </a:r>
          </a:p>
          <a:p>
            <a:r>
              <a:rPr lang="en-US" sz="2800"/>
              <a:t>Motorik kaku karena pengapuran di otak.</a:t>
            </a:r>
          </a:p>
          <a:p>
            <a:r>
              <a:rPr lang="en-US" sz="2800"/>
              <a:t>Tuntutan yg terlalu tinggi.</a:t>
            </a:r>
          </a:p>
          <a:p>
            <a:r>
              <a:rPr lang="en-US" sz="2800"/>
              <a:t>Left Handedness (kidal)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447C-50D7-47CE-AE87-5EF531D48B77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68E7-2E1B-408B-B946-D22C1DA03BD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/>
              <a:t>Optimasi perkembangan motorik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590800"/>
            <a:ext cx="7543800" cy="2819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en-US" sz="2800"/>
              <a:t> Harus peka terhadap kematangan anak &amp; berikan kesempatan pd anak utk mempelajari aktivitas motorik.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/>
              <a:t> Harus diingat bahwa perkembangan motorik berhubungan dg perkembangan inteligensi (kecerdasan).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fld id="{D44F952E-9448-40EC-9BFB-9CC31C8BF676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F486BF-AD0F-40DE-A8C6-F8F50598CD4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Perkembangan Fisik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Ada 4 bahasan penting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Pengaruhnya terhadap Perilaku.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Perkembangan Aspek Fisik &amp; Ciri-cirinya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Siklus Pertumbuhan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Kerawanan dlm perkembangan fisik.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B452-FFA0-4F0D-BBDA-F34DFBD6451A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68E7-2E1B-408B-B946-D22C1DA03B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09600"/>
            <a:ext cx="8305800" cy="5791200"/>
          </a:xfrm>
        </p:spPr>
        <p:txBody>
          <a:bodyPr/>
          <a:lstStyle/>
          <a:p>
            <a:pPr marL="812800" indent="-812800">
              <a:buClr>
                <a:schemeClr val="tx1"/>
              </a:buClr>
              <a:buFontTx/>
              <a:buAutoNum type="romanUcPeriod"/>
            </a:pPr>
            <a:r>
              <a:rPr lang="en-US" sz="2400"/>
              <a:t>Pengaruhnya terhadap Perilaku.</a:t>
            </a:r>
          </a:p>
          <a:p>
            <a:pPr marL="1524000" lvl="2" indent="-609600">
              <a:buClr>
                <a:schemeClr val="tx1"/>
              </a:buClr>
            </a:pPr>
            <a:r>
              <a:rPr lang="en-US" sz="2000"/>
              <a:t>Langsung </a:t>
            </a:r>
            <a:r>
              <a:rPr lang="en-US" sz="2000">
                <a:sym typeface="Wingdings" pitchFamily="2" charset="2"/>
              </a:rPr>
              <a:t> mempengaruhi AKTIVITAS MOTORIK &amp; PENYESUAIAN DIRI di lingkungan.</a:t>
            </a:r>
          </a:p>
          <a:p>
            <a:pPr marL="1524000" lvl="2" indent="-609600">
              <a:buClr>
                <a:schemeClr val="tx1"/>
              </a:buClr>
            </a:pPr>
            <a:r>
              <a:rPr lang="en-US" sz="2000">
                <a:sym typeface="Wingdings" pitchFamily="2" charset="2"/>
              </a:rPr>
              <a:t>Tidak Langsung  mempengaruhi KONSEP DIRI &amp; SIKAP ORANG LAIN terhadap individu.</a:t>
            </a:r>
          </a:p>
          <a:p>
            <a:pPr marL="1524000" lvl="2" indent="-609600">
              <a:buClr>
                <a:schemeClr val="tx1"/>
              </a:buClr>
            </a:pPr>
            <a:endParaRPr lang="en-US" sz="2000"/>
          </a:p>
          <a:p>
            <a:pPr marL="812800" indent="-812800">
              <a:buClr>
                <a:schemeClr val="tx1"/>
              </a:buClr>
              <a:buFontTx/>
              <a:buAutoNum type="romanUcPeriod"/>
            </a:pPr>
            <a:r>
              <a:rPr lang="en-US" sz="2400"/>
              <a:t>Perkembangan Aspek Fisik &amp; Ciri-cirinya.</a:t>
            </a:r>
          </a:p>
          <a:p>
            <a:pPr marL="1524000" lvl="2" indent="-609600">
              <a:buClr>
                <a:schemeClr val="tx1"/>
              </a:buClr>
            </a:pPr>
            <a:r>
              <a:rPr lang="en-US"/>
              <a:t>Ukuran Tubuh</a:t>
            </a:r>
          </a:p>
          <a:p>
            <a:pPr marL="1879600" lvl="3" indent="-508000"/>
            <a:r>
              <a:rPr lang="en-US"/>
              <a:t>Tinggi Tubuh, </a:t>
            </a:r>
          </a:p>
          <a:p>
            <a:pPr marL="2336800" lvl="4" indent="-508000">
              <a:buClr>
                <a:schemeClr val="tx1"/>
              </a:buClr>
            </a:pPr>
            <a:r>
              <a:rPr lang="en-US"/>
              <a:t>Normal pd saat lahir : </a:t>
            </a:r>
            <a:r>
              <a:rPr lang="en-US" u="sng"/>
              <a:t>+</a:t>
            </a:r>
            <a:r>
              <a:rPr lang="en-US"/>
              <a:t> 50 s/d 55 cm</a:t>
            </a:r>
          </a:p>
          <a:p>
            <a:pPr marL="2336800" lvl="4" indent="-508000">
              <a:buClr>
                <a:schemeClr val="tx1"/>
              </a:buClr>
            </a:pPr>
            <a:r>
              <a:rPr lang="en-US"/>
              <a:t>Usia 1 th		: 1,5 x tinggi pd saat lahir</a:t>
            </a:r>
          </a:p>
          <a:p>
            <a:pPr marL="2336800" lvl="4" indent="-508000">
              <a:buClr>
                <a:schemeClr val="tx1"/>
              </a:buClr>
            </a:pPr>
            <a:r>
              <a:rPr lang="en-US"/>
              <a:t>Usia 6 th		: 1,5 x tinggi usia 1 th</a:t>
            </a:r>
          </a:p>
          <a:p>
            <a:pPr marL="2336800" lvl="4" indent="-508000">
              <a:buClr>
                <a:schemeClr val="tx1"/>
              </a:buClr>
            </a:pPr>
            <a:r>
              <a:rPr lang="en-US"/>
              <a:t>Usia 13 th		: 3 x tinggi pd saat lahir.</a:t>
            </a:r>
          </a:p>
          <a:p>
            <a:pPr marL="2336800" lvl="4" indent="-508000">
              <a:buClr>
                <a:schemeClr val="tx1"/>
              </a:buClr>
            </a:pPr>
            <a:r>
              <a:rPr lang="en-US"/>
              <a:t>Usia dewasa	: 2 x tinggi usia 2 th.</a:t>
            </a:r>
          </a:p>
          <a:p>
            <a:pPr marL="1168400" lvl="1" indent="-711200">
              <a:buFontTx/>
              <a:buNone/>
            </a:pPr>
            <a:endParaRPr lang="en-US" sz="20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8C09-91BE-4DCD-BB7E-D10C36F6A058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BACC-736F-469B-B0E4-CAA3429005A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533400"/>
            <a:ext cx="8229600" cy="5791200"/>
          </a:xfrm>
        </p:spPr>
        <p:txBody>
          <a:bodyPr/>
          <a:lstStyle/>
          <a:p>
            <a:pPr lvl="1"/>
            <a:r>
              <a:rPr lang="en-US" sz="2000"/>
              <a:t>Berat Tubuh </a:t>
            </a:r>
          </a:p>
          <a:p>
            <a:pPr lvl="2"/>
            <a:r>
              <a:rPr lang="en-US" sz="1800"/>
              <a:t>Normal pd saat lahir	: 2,5 s/d 3,5 kg</a:t>
            </a:r>
          </a:p>
          <a:p>
            <a:pPr lvl="2"/>
            <a:r>
              <a:rPr lang="en-US" sz="1800"/>
              <a:t>Usia 1 th		: 3 x berat usia lahir</a:t>
            </a:r>
          </a:p>
          <a:p>
            <a:pPr lvl="2"/>
            <a:r>
              <a:rPr lang="en-US" sz="1800"/>
              <a:t>Usia 2,5 th		: 4 x berat usia lahir</a:t>
            </a:r>
          </a:p>
          <a:p>
            <a:pPr lvl="2"/>
            <a:r>
              <a:rPr lang="en-US" sz="1800"/>
              <a:t>Usia 6 th		: 2 x berat usia 1 th</a:t>
            </a:r>
          </a:p>
          <a:p>
            <a:pPr lvl="3">
              <a:buFont typeface="Tahoma" charset="0"/>
              <a:buNone/>
            </a:pPr>
            <a:endParaRPr lang="en-US" sz="1600"/>
          </a:p>
          <a:p>
            <a:r>
              <a:rPr lang="en-US" sz="2400"/>
              <a:t>Proporsi tubuh</a:t>
            </a:r>
          </a:p>
          <a:p>
            <a:pPr>
              <a:buFontTx/>
              <a:buNone/>
            </a:pPr>
            <a:r>
              <a:rPr lang="en-US" sz="2000"/>
              <a:t>	Keseimbangan antara kepala, badan, tungkai &amp; lengan.</a:t>
            </a:r>
          </a:p>
          <a:p>
            <a:pPr>
              <a:buFontTx/>
              <a:buNone/>
            </a:pPr>
            <a:r>
              <a:rPr lang="en-US" sz="2000"/>
              <a:t>	Pd saat lahir : proporsi Kepala &gt; Badan.</a:t>
            </a:r>
          </a:p>
          <a:p>
            <a:pPr>
              <a:buFontTx/>
              <a:buNone/>
            </a:pPr>
            <a:endParaRPr lang="en-US" sz="2000"/>
          </a:p>
          <a:p>
            <a:r>
              <a:rPr lang="en-US" sz="2400"/>
              <a:t>Otot, lemak &amp; serabut syaraf.</a:t>
            </a:r>
          </a:p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000"/>
              <a:t>Menentukan bentuk tubuh : endomorph, exomorph, mesomorph.</a:t>
            </a:r>
          </a:p>
          <a:p>
            <a:pPr>
              <a:buFontTx/>
              <a:buNone/>
            </a:pPr>
            <a:r>
              <a:rPr lang="en-US" sz="2000"/>
              <a:t>	Lahir s/d usia SD relatif tidak ada perbedaan.</a:t>
            </a:r>
          </a:p>
          <a:p>
            <a:pPr>
              <a:buFontTx/>
              <a:buNone/>
            </a:pPr>
            <a:r>
              <a:rPr lang="en-US" sz="2000"/>
              <a:t>	Masa pubertas, mulai nampak perbedaan antara Laki-laki &amp; perempuan.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3CD9-8C16-49A5-8CE5-90C2899FF752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BACC-736F-469B-B0E4-CAA3429005A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685800"/>
            <a:ext cx="8229600" cy="5791200"/>
          </a:xfrm>
        </p:spPr>
        <p:txBody>
          <a:bodyPr/>
          <a:lstStyle/>
          <a:p>
            <a:r>
              <a:rPr lang="en-US" sz="2400"/>
              <a:t>Gigi</a:t>
            </a:r>
          </a:p>
          <a:p>
            <a:pPr>
              <a:buFontTx/>
              <a:buNone/>
            </a:pPr>
            <a:r>
              <a:rPr lang="en-US" sz="2000"/>
              <a:t>	Masa Bayi	: 8-9 bulan biasanya tumbuh 3-4 gigi susu.</a:t>
            </a:r>
          </a:p>
          <a:p>
            <a:pPr>
              <a:buFontTx/>
              <a:buNone/>
            </a:pPr>
            <a:r>
              <a:rPr lang="en-US" sz="2000"/>
              <a:t>			  2 – 2,5 th tumbuh 20 gigi susu (lengkap).</a:t>
            </a:r>
          </a:p>
          <a:p>
            <a:pPr>
              <a:buFontTx/>
              <a:buNone/>
            </a:pPr>
            <a:r>
              <a:rPr lang="en-US" sz="2000"/>
              <a:t>	Pra-sekolah : 5 – 6 th, gigi permanen mulai tumbuh.</a:t>
            </a:r>
          </a:p>
          <a:p>
            <a:pPr>
              <a:buFontTx/>
              <a:buNone/>
            </a:pPr>
            <a:endParaRPr lang="en-US" sz="2000"/>
          </a:p>
          <a:p>
            <a:r>
              <a:rPr lang="en-US" sz="2400"/>
              <a:t>Pembentukan Tulang</a:t>
            </a:r>
          </a:p>
          <a:p>
            <a:pPr>
              <a:buFontTx/>
              <a:buNone/>
            </a:pPr>
            <a:r>
              <a:rPr lang="en-US" sz="2000"/>
              <a:t>	Ukuran tulang yang dapat mempengaruhi komposisi tubuh anak.</a:t>
            </a:r>
          </a:p>
          <a:p>
            <a:pPr>
              <a:buFontTx/>
              <a:buNone/>
            </a:pPr>
            <a:r>
              <a:rPr lang="en-US" sz="2000"/>
              <a:t>	Pengerasan tulang : usia 1 th s/d pubertas.</a:t>
            </a:r>
          </a:p>
          <a:p>
            <a:pPr>
              <a:buFontTx/>
              <a:buNone/>
            </a:pPr>
            <a:endParaRPr lang="en-US" sz="2000"/>
          </a:p>
          <a:p>
            <a:r>
              <a:rPr lang="en-US" sz="2400"/>
              <a:t>Sistem Syaraf</a:t>
            </a:r>
          </a:p>
          <a:p>
            <a:pPr>
              <a:buFontTx/>
              <a:buNone/>
            </a:pPr>
            <a:r>
              <a:rPr lang="en-US" sz="2000"/>
              <a:t>	CEREBRUM		: mempengaruhi </a:t>
            </a:r>
            <a:r>
              <a:rPr lang="en-US" sz="2000" i="1"/>
              <a:t>mental capacity</a:t>
            </a:r>
            <a:r>
              <a:rPr lang="en-US" sz="2000"/>
              <a:t>.</a:t>
            </a:r>
          </a:p>
          <a:p>
            <a:pPr>
              <a:buFontTx/>
              <a:buNone/>
            </a:pPr>
            <a:r>
              <a:rPr lang="en-US" sz="2000"/>
              <a:t>	CEREBELLUM	: mempengaruhi keseimbangan tubuh.</a:t>
            </a:r>
          </a:p>
          <a:p>
            <a:pPr>
              <a:buFontTx/>
              <a:buNone/>
            </a:pPr>
            <a:r>
              <a:rPr lang="en-US" sz="2000"/>
              <a:t>	Masa prenatal s/d usia 3 – 4 th : berkembang cepat, setelah itu cenderung melambat.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EF1-6640-40E5-A439-2BE432BE1A91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BACC-736F-469B-B0E4-CAA3429005A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57200"/>
            <a:ext cx="8229600" cy="6019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III. Siklus Pertumbuhan</a:t>
            </a:r>
          </a:p>
          <a:p>
            <a:pPr lvl="2"/>
            <a:r>
              <a:rPr lang="en-US"/>
              <a:t>Cepat</a:t>
            </a:r>
          </a:p>
          <a:p>
            <a:pPr lvl="3"/>
            <a:r>
              <a:rPr lang="en-US"/>
              <a:t>Lahir s/d 2 – 3 th</a:t>
            </a:r>
          </a:p>
          <a:p>
            <a:pPr lvl="3"/>
            <a:r>
              <a:rPr lang="en-US"/>
              <a:t>Pubertas s/d remaja akhir</a:t>
            </a:r>
          </a:p>
          <a:p>
            <a:pPr lvl="2"/>
            <a:r>
              <a:rPr lang="en-US"/>
              <a:t>Lambat</a:t>
            </a:r>
          </a:p>
          <a:p>
            <a:pPr lvl="3"/>
            <a:r>
              <a:rPr lang="en-US"/>
              <a:t>3 th s/d pubertas</a:t>
            </a:r>
          </a:p>
          <a:p>
            <a:pPr lvl="3"/>
            <a:r>
              <a:rPr lang="en-US"/>
              <a:t>Remaja akhir s/d Dewasa</a:t>
            </a:r>
          </a:p>
          <a:p>
            <a:pPr>
              <a:buFontTx/>
              <a:buNone/>
            </a:pPr>
            <a:r>
              <a:rPr lang="en-US"/>
              <a:t>IV. Kerawanan dlm Perkembangan Fisik</a:t>
            </a:r>
          </a:p>
          <a:p>
            <a:pPr lvl="2"/>
            <a:r>
              <a:rPr lang="en-US"/>
              <a:t>Herediter</a:t>
            </a:r>
          </a:p>
          <a:p>
            <a:pPr lvl="2"/>
            <a:r>
              <a:rPr lang="en-US"/>
              <a:t>Kematian</a:t>
            </a:r>
          </a:p>
          <a:p>
            <a:pPr lvl="2"/>
            <a:r>
              <a:rPr lang="en-US"/>
              <a:t>Cacat Fsik</a:t>
            </a:r>
          </a:p>
          <a:p>
            <a:pPr lvl="2"/>
            <a:r>
              <a:rPr lang="en-US"/>
              <a:t>Mal-nutrisi</a:t>
            </a:r>
          </a:p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5AD6-0C5E-4110-9543-ECDA1ED6438B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BACC-736F-469B-B0E4-CAA3429005A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/>
              <a:t>PERKEMBANGAN MOTORIK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5029200" cy="4114800"/>
          </a:xfrm>
        </p:spPr>
        <p:txBody>
          <a:bodyPr/>
          <a:lstStyle/>
          <a:p>
            <a:pPr marL="812800" indent="-812800">
              <a:buClr>
                <a:schemeClr val="tx1"/>
              </a:buClr>
              <a:buFontTx/>
              <a:buNone/>
            </a:pPr>
            <a:r>
              <a:rPr lang="en-US" sz="2000"/>
              <a:t>	</a:t>
            </a:r>
            <a:r>
              <a:rPr lang="en-US" sz="2400"/>
              <a:t>Pokok Bahasan :</a:t>
            </a:r>
          </a:p>
          <a:p>
            <a:pPr marL="1524000" lvl="2" indent="-609600">
              <a:buClr>
                <a:schemeClr val="tx1"/>
              </a:buClr>
            </a:pPr>
            <a:r>
              <a:rPr lang="en-US"/>
              <a:t>Pengertian </a:t>
            </a:r>
          </a:p>
          <a:p>
            <a:pPr marL="1524000" lvl="2" indent="-609600">
              <a:buClr>
                <a:schemeClr val="tx1"/>
              </a:buClr>
            </a:pPr>
            <a:r>
              <a:rPr lang="en-US"/>
              <a:t>Macam motorik</a:t>
            </a:r>
          </a:p>
          <a:p>
            <a:pPr marL="1524000" lvl="2" indent="-609600">
              <a:buClr>
                <a:schemeClr val="tx1"/>
              </a:buClr>
            </a:pPr>
            <a:r>
              <a:rPr lang="en-US"/>
              <a:t>Karakteristik Motorik tiap Periode</a:t>
            </a:r>
          </a:p>
          <a:p>
            <a:pPr marL="1524000" lvl="2" indent="-609600">
              <a:buClr>
                <a:schemeClr val="tx1"/>
              </a:buClr>
            </a:pPr>
            <a:r>
              <a:rPr lang="en-US"/>
              <a:t>Pentingnya Perkembangan Motorik</a:t>
            </a:r>
          </a:p>
          <a:p>
            <a:pPr marL="1524000" lvl="2" indent="-609600">
              <a:buClr>
                <a:schemeClr val="tx1"/>
              </a:buClr>
            </a:pPr>
            <a:r>
              <a:rPr lang="en-US"/>
              <a:t>Kerawanan dlm Perkembangan Motorik</a:t>
            </a:r>
          </a:p>
        </p:txBody>
      </p:sp>
      <p:pic>
        <p:nvPicPr>
          <p:cNvPr id="31748" name="Picture 4" descr="j0302953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924550" y="2044700"/>
            <a:ext cx="2609850" cy="3348038"/>
          </a:xfr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BB2C-F8C4-4673-9877-6F12E14211B5}" type="datetime1">
              <a:rPr lang="id-ID" smtClean="0"/>
              <a:t>21/02/2015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FB1F-A2B6-4A52-99CE-EE4FA9CBCD6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/>
          <a:lstStyle/>
          <a:p>
            <a:r>
              <a:rPr lang="en-US"/>
              <a:t>Pengertian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Perkembangan Motorik adalah perkembangan pengendalian gerak-gerik tubuh melalui kegiatan yg terkoordinir antara Susunan Syaraf, Otot &amp; Sistem Syaraf Pusat.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fld id="{A5737598-AEAB-46D0-8FA7-381D7F8CAE21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F486BF-AD0F-40DE-A8C6-F8F50598CD4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Macam Aspek Motorik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419600" cy="4114800"/>
          </a:xfrm>
        </p:spPr>
        <p:txBody>
          <a:bodyPr/>
          <a:lstStyle/>
          <a:p>
            <a:r>
              <a:rPr lang="en-US" sz="2400"/>
              <a:t>GROSS MOVEMENT (motorik kasar)</a:t>
            </a:r>
          </a:p>
          <a:p>
            <a:pPr lvl="1"/>
            <a:r>
              <a:rPr lang="en-US" sz="2000"/>
              <a:t>Untuk pengendalian gerakan</a:t>
            </a:r>
          </a:p>
          <a:p>
            <a:pPr lvl="1"/>
            <a:r>
              <a:rPr lang="en-US" sz="2000"/>
              <a:t>Keseimbangan tubuh</a:t>
            </a:r>
          </a:p>
          <a:p>
            <a:pPr lvl="1"/>
            <a:endParaRPr lang="en-US" sz="2000"/>
          </a:p>
          <a:p>
            <a:r>
              <a:rPr lang="en-US" sz="2400"/>
              <a:t>FINER COORDINATION (motorik halus)</a:t>
            </a:r>
          </a:p>
          <a:p>
            <a:pPr lvl="1"/>
            <a:r>
              <a:rPr lang="en-US" sz="2000"/>
              <a:t>Untuk koordinasi sensomotorik</a:t>
            </a:r>
          </a:p>
          <a:p>
            <a:pPr lvl="1"/>
            <a:r>
              <a:rPr lang="en-US" sz="2000"/>
              <a:t>Bersifat skill / ketrampilan</a:t>
            </a:r>
          </a:p>
        </p:txBody>
      </p:sp>
      <p:pic>
        <p:nvPicPr>
          <p:cNvPr id="34820" name="Picture 4" descr="j019903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67400" y="1524000"/>
            <a:ext cx="1965325" cy="1874838"/>
          </a:xfrm>
        </p:spPr>
      </p:pic>
      <p:pic>
        <p:nvPicPr>
          <p:cNvPr id="34821" name="Picture 5" descr="j028491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62600" y="3927475"/>
            <a:ext cx="2743200" cy="1882775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7F8-440B-4625-9548-4A8181A4D43F}" type="datetime1">
              <a:rPr lang="id-ID" smtClean="0"/>
              <a:t>21/02/2015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1FA6-EC7A-4DC9-9108-C2A987D5632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305</TotalTime>
  <Words>512</Words>
  <Application>Microsoft Office PowerPoint</Application>
  <PresentationFormat>On-screen Show (4:3)</PresentationFormat>
  <Paragraphs>176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Ocean</vt:lpstr>
      <vt:lpstr>PERKEMBANGAN   FISIK &amp; MOTORIK</vt:lpstr>
      <vt:lpstr>Perkembangan Fisik</vt:lpstr>
      <vt:lpstr>PowerPoint Presentation</vt:lpstr>
      <vt:lpstr>PowerPoint Presentation</vt:lpstr>
      <vt:lpstr>PowerPoint Presentation</vt:lpstr>
      <vt:lpstr>PowerPoint Presentation</vt:lpstr>
      <vt:lpstr>PERKEMBANGAN MOTORIK</vt:lpstr>
      <vt:lpstr>Pengertian</vt:lpstr>
      <vt:lpstr>Macam Aspek Motorik</vt:lpstr>
      <vt:lpstr>Karakteristik tiap periode</vt:lpstr>
      <vt:lpstr>PowerPoint Presentation</vt:lpstr>
      <vt:lpstr>PowerPoint Presentation</vt:lpstr>
      <vt:lpstr>PowerPoint Presentation</vt:lpstr>
      <vt:lpstr>PowerPoint Presentation</vt:lpstr>
      <vt:lpstr>Pentingnya Perkembangan Motorik</vt:lpstr>
      <vt:lpstr>Kerawanan dlm Perkembangan Motorik</vt:lpstr>
      <vt:lpstr>Optimasi perkembangan motorik</vt:lpstr>
    </vt:vector>
  </TitlesOfParts>
  <Company>Univ. Bina Nusantara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Fisik</dc:title>
  <dc:creator>Tavip Ansyori</dc:creator>
  <cp:lastModifiedBy>May</cp:lastModifiedBy>
  <cp:revision>12</cp:revision>
  <dcterms:created xsi:type="dcterms:W3CDTF">2005-03-12T05:19:59Z</dcterms:created>
  <dcterms:modified xsi:type="dcterms:W3CDTF">2015-02-21T03:36:44Z</dcterms:modified>
</cp:coreProperties>
</file>