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28"/>
  </p:notesMasterIdLst>
  <p:sldIdLst>
    <p:sldId id="256" r:id="rId2"/>
    <p:sldId id="257" r:id="rId3"/>
    <p:sldId id="269" r:id="rId4"/>
    <p:sldId id="258" r:id="rId5"/>
    <p:sldId id="270" r:id="rId6"/>
    <p:sldId id="265" r:id="rId7"/>
    <p:sldId id="266" r:id="rId8"/>
    <p:sldId id="267" r:id="rId9"/>
    <p:sldId id="268" r:id="rId10"/>
    <p:sldId id="273" r:id="rId11"/>
    <p:sldId id="274" r:id="rId12"/>
    <p:sldId id="272" r:id="rId13"/>
    <p:sldId id="271" r:id="rId14"/>
    <p:sldId id="275" r:id="rId15"/>
    <p:sldId id="279" r:id="rId16"/>
    <p:sldId id="276" r:id="rId17"/>
    <p:sldId id="280" r:id="rId18"/>
    <p:sldId id="277" r:id="rId19"/>
    <p:sldId id="278" r:id="rId20"/>
    <p:sldId id="283" r:id="rId21"/>
    <p:sldId id="284" r:id="rId22"/>
    <p:sldId id="285" r:id="rId23"/>
    <p:sldId id="286" r:id="rId24"/>
    <p:sldId id="287" r:id="rId25"/>
    <p:sldId id="282" r:id="rId26"/>
    <p:sldId id="262"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C4654484-EA93-459B-9371-229DC78B723A}" type="slidenum">
              <a:rPr lang="en-US"/>
              <a:pPr/>
              <a:t>‹#›</a:t>
            </a:fld>
            <a:endParaRPr lang="en-US"/>
          </a:p>
        </p:txBody>
      </p:sp>
    </p:spTree>
    <p:extLst>
      <p:ext uri="{BB962C8B-B14F-4D97-AF65-F5344CB8AC3E}">
        <p14:creationId xmlns:p14="http://schemas.microsoft.com/office/powerpoint/2010/main" val="22490878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1138" name="Picture 2" descr="titlemaster_med"/>
          <p:cNvPicPr>
            <a:picLocks noChangeAspect="1" noChangeArrowheads="1"/>
          </p:cNvPicPr>
          <p:nvPr/>
        </p:nvPicPr>
        <p:blipFill>
          <a:blip r:embed="rId2" cstate="print"/>
          <a:srcRect/>
          <a:stretch>
            <a:fillRect/>
          </a:stretch>
        </p:blipFill>
        <p:spPr bwMode="ltGray">
          <a:xfrm>
            <a:off x="0" y="0"/>
            <a:ext cx="9144000" cy="6862763"/>
          </a:xfrm>
          <a:prstGeom prst="rect">
            <a:avLst/>
          </a:prstGeom>
          <a:noFill/>
        </p:spPr>
      </p:pic>
      <p:sp>
        <p:nvSpPr>
          <p:cNvPr id="91139" name="Rectangle 3"/>
          <p:cNvSpPr>
            <a:spLocks noGrp="1" noChangeArrowheads="1"/>
          </p:cNvSpPr>
          <p:nvPr>
            <p:ph type="dt" sz="half" idx="2"/>
          </p:nvPr>
        </p:nvSpPr>
        <p:spPr>
          <a:xfrm>
            <a:off x="304800" y="6248400"/>
            <a:ext cx="1905000" cy="457200"/>
          </a:xfrm>
        </p:spPr>
        <p:txBody>
          <a:bodyPr/>
          <a:lstStyle>
            <a:lvl1pPr>
              <a:defRPr/>
            </a:lvl1pPr>
          </a:lstStyle>
          <a:p>
            <a:fld id="{FB00FAD2-AF23-4B34-A1BD-3D809CBF2927}" type="datetime1">
              <a:rPr lang="id-ID" smtClean="0"/>
              <a:t>21/02/2015</a:t>
            </a:fld>
            <a:endParaRPr lang="en-US"/>
          </a:p>
        </p:txBody>
      </p:sp>
      <p:sp>
        <p:nvSpPr>
          <p:cNvPr id="91140" name="Rectangle 4"/>
          <p:cNvSpPr>
            <a:spLocks noGrp="1" noChangeArrowheads="1"/>
          </p:cNvSpPr>
          <p:nvPr>
            <p:ph type="ftr" sz="quarter" idx="3"/>
          </p:nvPr>
        </p:nvSpPr>
        <p:spPr/>
        <p:txBody>
          <a:bodyPr/>
          <a:lstStyle>
            <a:lvl1pPr>
              <a:defRPr/>
            </a:lvl1pPr>
          </a:lstStyle>
          <a:p>
            <a:r>
              <a:rPr lang="en-US" smtClean="0"/>
              <a:t>winanti siwi respati</a:t>
            </a:r>
            <a:endParaRPr lang="en-US"/>
          </a:p>
        </p:txBody>
      </p:sp>
      <p:sp>
        <p:nvSpPr>
          <p:cNvPr id="91141" name="Rectangle 5"/>
          <p:cNvSpPr>
            <a:spLocks noGrp="1" noChangeArrowheads="1"/>
          </p:cNvSpPr>
          <p:nvPr>
            <p:ph type="sldNum" sz="quarter" idx="4"/>
          </p:nvPr>
        </p:nvSpPr>
        <p:spPr>
          <a:xfrm>
            <a:off x="7010400" y="6248400"/>
            <a:ext cx="1905000" cy="457200"/>
          </a:xfrm>
        </p:spPr>
        <p:txBody>
          <a:bodyPr/>
          <a:lstStyle>
            <a:lvl1pPr>
              <a:defRPr/>
            </a:lvl1pPr>
          </a:lstStyle>
          <a:p>
            <a:fld id="{F6582532-78C4-4775-A96C-A748BA621CE9}" type="slidenum">
              <a:rPr lang="en-US"/>
              <a:pPr/>
              <a:t>‹#›</a:t>
            </a:fld>
            <a:endParaRPr lang="en-US"/>
          </a:p>
        </p:txBody>
      </p:sp>
      <p:sp>
        <p:nvSpPr>
          <p:cNvPr id="91142"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ln>
        </p:spPr>
        <p:txBody>
          <a:bodyPr anchor="ctr"/>
          <a:lstStyle>
            <a:lvl1pPr marL="0" indent="0" algn="ctr">
              <a:buFont typeface="Wingdings" pitchFamily="2" charset="2"/>
              <a:buNone/>
              <a:defRPr/>
            </a:lvl1pPr>
          </a:lstStyle>
          <a:p>
            <a:r>
              <a:rPr lang="en-US"/>
              <a:t>Click to edit Master subtitle style</a:t>
            </a:r>
          </a:p>
        </p:txBody>
      </p:sp>
      <p:sp>
        <p:nvSpPr>
          <p:cNvPr id="91143"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ln>
        </p:spPr>
        <p:txBody>
          <a:bodyPr/>
          <a:lstStyle>
            <a:lvl1pPr algn="ctr">
              <a:defRPr sz="5400">
                <a:solidFill>
                  <a:schemeClr val="tx1"/>
                </a:solidFill>
              </a:defRPr>
            </a:lvl1pPr>
          </a:lstStyle>
          <a:p>
            <a:r>
              <a:rPr lang="en-US"/>
              <a:t>Click to edit Master title style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1143">
                                            <p:bg/>
                                          </p:spTgt>
                                        </p:tgtEl>
                                        <p:attrNameLst>
                                          <p:attrName>style.visibility</p:attrName>
                                        </p:attrNameLst>
                                      </p:cBhvr>
                                      <p:to>
                                        <p:strVal val="visible"/>
                                      </p:to>
                                    </p:set>
                                    <p:animEffect transition="in" filter="dissolve">
                                      <p:cBhvr>
                                        <p:cTn id="7" dur="500">
                                          <p:stCondLst>
                                            <p:cond delay="0"/>
                                          </p:stCondLst>
                                        </p:cTn>
                                        <p:tgtEl>
                                          <p:spTgt spid="91143">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1143">
                                            <p:txEl>
                                              <p:pRg st="0" end="0"/>
                                            </p:txEl>
                                          </p:spTgt>
                                        </p:tgtEl>
                                        <p:attrNameLst>
                                          <p:attrName>style.visibility</p:attrName>
                                        </p:attrNameLst>
                                      </p:cBhvr>
                                      <p:to>
                                        <p:strVal val="visible"/>
                                      </p:to>
                                    </p:set>
                                    <p:animEffect transition="in" filter="dissolve">
                                      <p:cBhvr>
                                        <p:cTn id="10" dur="500">
                                          <p:stCondLst>
                                            <p:cond delay="0"/>
                                          </p:stCondLst>
                                        </p:cTn>
                                        <p:tgtEl>
                                          <p:spTgt spid="9114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1142">
                                            <p:txEl>
                                              <p:pRg st="0" end="0"/>
                                            </p:txEl>
                                          </p:spTgt>
                                        </p:tgtEl>
                                        <p:attrNameLst>
                                          <p:attrName>style.visibility</p:attrName>
                                        </p:attrNameLst>
                                      </p:cBhvr>
                                      <p:to>
                                        <p:strVal val="visible"/>
                                      </p:to>
                                    </p:set>
                                    <p:animEffect transition="in" filter="dissolve">
                                      <p:cBhvr>
                                        <p:cTn id="15" dur="500">
                                          <p:stCondLst>
                                            <p:cond delay="0"/>
                                          </p:stCondLst>
                                        </p:cTn>
                                        <p:tgtEl>
                                          <p:spTgt spid="911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2" grpId="0" build="p">
        <p:tmplLst>
          <p:tmpl lvl="1">
            <p:tnLst>
              <p:par>
                <p:cTn presetID="9" presetClass="entr" presetSubtype="0" fill="hold" nodeType="clickEffect">
                  <p:stCondLst>
                    <p:cond delay="0"/>
                  </p:stCondLst>
                  <p:childTnLst>
                    <p:set>
                      <p:cBhvr>
                        <p:cTn dur="1" fill="hold">
                          <p:stCondLst>
                            <p:cond delay="0"/>
                          </p:stCondLst>
                        </p:cTn>
                        <p:tgtEl>
                          <p:spTgt spid="91142"/>
                        </p:tgtEl>
                        <p:attrNameLst>
                          <p:attrName>style.visibility</p:attrName>
                        </p:attrNameLst>
                      </p:cBhvr>
                      <p:to>
                        <p:strVal val="visible"/>
                      </p:to>
                    </p:set>
                    <p:animEffect transition="in" filter="dissolve">
                      <p:cBhvr>
                        <p:cTn dur="500">
                          <p:stCondLst>
                            <p:cond delay="0"/>
                          </p:stCondLst>
                        </p:cTn>
                        <p:tgtEl>
                          <p:spTgt spid="91142"/>
                        </p:tgtEl>
                      </p:cBhvr>
                    </p:animEffect>
                  </p:childTnLst>
                </p:cTn>
              </p:par>
            </p:tnLst>
          </p:tmpl>
        </p:tmplLst>
      </p:bldP>
      <p:bldP spid="91143" grpId="0" build="allAtOnce"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FE5A0C27-4DAD-4308-8F15-2CE78F80A861}" type="datetime1">
              <a:rPr lang="id-ID" smtClean="0"/>
              <a:t>21/02/2015</a:t>
            </a:fld>
            <a:endParaRPr lang="en-US"/>
          </a:p>
        </p:txBody>
      </p:sp>
      <p:sp>
        <p:nvSpPr>
          <p:cNvPr id="5" name="Footer Placeholder 4"/>
          <p:cNvSpPr>
            <a:spLocks noGrp="1"/>
          </p:cNvSpPr>
          <p:nvPr>
            <p:ph type="ftr" sz="quarter" idx="11"/>
          </p:nvPr>
        </p:nvSpPr>
        <p:spPr/>
        <p:txBody>
          <a:bodyPr/>
          <a:lstStyle>
            <a:lvl1pPr>
              <a:defRPr/>
            </a:lvl1pPr>
          </a:lstStyle>
          <a:p>
            <a:r>
              <a:rPr lang="en-US" smtClean="0"/>
              <a:t>winanti siwi respati</a:t>
            </a:r>
            <a:endParaRPr lang="en-US"/>
          </a:p>
        </p:txBody>
      </p:sp>
      <p:sp>
        <p:nvSpPr>
          <p:cNvPr id="6" name="Slide Number Placeholder 5"/>
          <p:cNvSpPr>
            <a:spLocks noGrp="1"/>
          </p:cNvSpPr>
          <p:nvPr>
            <p:ph type="sldNum" sz="quarter" idx="12"/>
          </p:nvPr>
        </p:nvSpPr>
        <p:spPr/>
        <p:txBody>
          <a:bodyPr/>
          <a:lstStyle>
            <a:lvl1pPr>
              <a:defRPr/>
            </a:lvl1pPr>
          </a:lstStyle>
          <a:p>
            <a:fld id="{588AC74B-E436-4036-8724-B6A1D912AAE3}" type="slidenum">
              <a:rPr lang="en-US"/>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228600"/>
            <a:ext cx="1600200" cy="58674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2438400" y="228600"/>
            <a:ext cx="4648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AB2BC8B1-39D2-4C55-AA90-7998BFAD70A8}" type="datetime1">
              <a:rPr lang="id-ID" smtClean="0"/>
              <a:t>21/02/2015</a:t>
            </a:fld>
            <a:endParaRPr lang="en-US"/>
          </a:p>
        </p:txBody>
      </p:sp>
      <p:sp>
        <p:nvSpPr>
          <p:cNvPr id="5" name="Footer Placeholder 4"/>
          <p:cNvSpPr>
            <a:spLocks noGrp="1"/>
          </p:cNvSpPr>
          <p:nvPr>
            <p:ph type="ftr" sz="quarter" idx="11"/>
          </p:nvPr>
        </p:nvSpPr>
        <p:spPr/>
        <p:txBody>
          <a:bodyPr/>
          <a:lstStyle>
            <a:lvl1pPr>
              <a:defRPr/>
            </a:lvl1pPr>
          </a:lstStyle>
          <a:p>
            <a:r>
              <a:rPr lang="en-US" smtClean="0"/>
              <a:t>winanti siwi respati</a:t>
            </a:r>
            <a:endParaRPr lang="en-US"/>
          </a:p>
        </p:txBody>
      </p:sp>
      <p:sp>
        <p:nvSpPr>
          <p:cNvPr id="6" name="Slide Number Placeholder 5"/>
          <p:cNvSpPr>
            <a:spLocks noGrp="1"/>
          </p:cNvSpPr>
          <p:nvPr>
            <p:ph type="sldNum" sz="quarter" idx="12"/>
          </p:nvPr>
        </p:nvSpPr>
        <p:spPr/>
        <p:txBody>
          <a:bodyPr/>
          <a:lstStyle>
            <a:lvl1pPr>
              <a:defRPr/>
            </a:lvl1pPr>
          </a:lstStyle>
          <a:p>
            <a:fld id="{74ED5331-48C1-4EEC-9FBD-BAD60D3CE0D5}" type="slidenum">
              <a:rPr lang="en-US"/>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CF2B9AF7-FDE5-486D-AE7A-7A99BFB297B1}" type="datetime1">
              <a:rPr lang="id-ID" smtClean="0"/>
              <a:t>21/02/2015</a:t>
            </a:fld>
            <a:endParaRPr lang="en-US"/>
          </a:p>
        </p:txBody>
      </p:sp>
      <p:sp>
        <p:nvSpPr>
          <p:cNvPr id="5" name="Footer Placeholder 4"/>
          <p:cNvSpPr>
            <a:spLocks noGrp="1"/>
          </p:cNvSpPr>
          <p:nvPr>
            <p:ph type="ftr" sz="quarter" idx="11"/>
          </p:nvPr>
        </p:nvSpPr>
        <p:spPr/>
        <p:txBody>
          <a:bodyPr/>
          <a:lstStyle>
            <a:lvl1pPr>
              <a:defRPr/>
            </a:lvl1pPr>
          </a:lstStyle>
          <a:p>
            <a:r>
              <a:rPr lang="en-US" smtClean="0"/>
              <a:t>winanti siwi respati</a:t>
            </a:r>
            <a:endParaRPr lang="en-US"/>
          </a:p>
        </p:txBody>
      </p:sp>
      <p:sp>
        <p:nvSpPr>
          <p:cNvPr id="6" name="Slide Number Placeholder 5"/>
          <p:cNvSpPr>
            <a:spLocks noGrp="1"/>
          </p:cNvSpPr>
          <p:nvPr>
            <p:ph type="sldNum" sz="quarter" idx="12"/>
          </p:nvPr>
        </p:nvSpPr>
        <p:spPr/>
        <p:txBody>
          <a:bodyPr/>
          <a:lstStyle>
            <a:lvl1pPr>
              <a:defRPr/>
            </a:lvl1pPr>
          </a:lstStyle>
          <a:p>
            <a:fld id="{5DAE75A8-CAD5-43FF-A9DF-6FC55E92DBDC}" type="slidenum">
              <a:rPr lang="en-US"/>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94BA6DE-6B84-46BC-A211-3F3D4432C2C5}" type="datetime1">
              <a:rPr lang="id-ID" smtClean="0"/>
              <a:t>21/02/2015</a:t>
            </a:fld>
            <a:endParaRPr lang="en-US"/>
          </a:p>
        </p:txBody>
      </p:sp>
      <p:sp>
        <p:nvSpPr>
          <p:cNvPr id="5" name="Footer Placeholder 4"/>
          <p:cNvSpPr>
            <a:spLocks noGrp="1"/>
          </p:cNvSpPr>
          <p:nvPr>
            <p:ph type="ftr" sz="quarter" idx="11"/>
          </p:nvPr>
        </p:nvSpPr>
        <p:spPr/>
        <p:txBody>
          <a:bodyPr/>
          <a:lstStyle>
            <a:lvl1pPr>
              <a:defRPr/>
            </a:lvl1pPr>
          </a:lstStyle>
          <a:p>
            <a:r>
              <a:rPr lang="en-US" smtClean="0"/>
              <a:t>winanti siwi respati</a:t>
            </a:r>
            <a:endParaRPr lang="en-US"/>
          </a:p>
        </p:txBody>
      </p:sp>
      <p:sp>
        <p:nvSpPr>
          <p:cNvPr id="6" name="Slide Number Placeholder 5"/>
          <p:cNvSpPr>
            <a:spLocks noGrp="1"/>
          </p:cNvSpPr>
          <p:nvPr>
            <p:ph type="sldNum" sz="quarter" idx="12"/>
          </p:nvPr>
        </p:nvSpPr>
        <p:spPr/>
        <p:txBody>
          <a:bodyPr/>
          <a:lstStyle>
            <a:lvl1pPr>
              <a:defRPr/>
            </a:lvl1pPr>
          </a:lstStyle>
          <a:p>
            <a:fld id="{5825B0B2-7EA2-46FF-9B4B-D0EED7BF2734}" type="slidenum">
              <a:rPr lang="en-US"/>
              <a:pPr/>
              <a:t>‹#›</a:t>
            </a:fld>
            <a:endParaRPr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fld id="{9CCA5099-0062-4B08-A9BB-086D48819F62}" type="datetime1">
              <a:rPr lang="id-ID" smtClean="0"/>
              <a:t>21/02/2015</a:t>
            </a:fld>
            <a:endParaRPr lang="en-US"/>
          </a:p>
        </p:txBody>
      </p:sp>
      <p:sp>
        <p:nvSpPr>
          <p:cNvPr id="6" name="Footer Placeholder 5"/>
          <p:cNvSpPr>
            <a:spLocks noGrp="1"/>
          </p:cNvSpPr>
          <p:nvPr>
            <p:ph type="ftr" sz="quarter" idx="11"/>
          </p:nvPr>
        </p:nvSpPr>
        <p:spPr/>
        <p:txBody>
          <a:bodyPr/>
          <a:lstStyle>
            <a:lvl1pPr>
              <a:defRPr/>
            </a:lvl1pPr>
          </a:lstStyle>
          <a:p>
            <a:r>
              <a:rPr lang="en-US" smtClean="0"/>
              <a:t>winanti siwi respati</a:t>
            </a:r>
            <a:endParaRPr lang="en-US"/>
          </a:p>
        </p:txBody>
      </p:sp>
      <p:sp>
        <p:nvSpPr>
          <p:cNvPr id="7" name="Slide Number Placeholder 6"/>
          <p:cNvSpPr>
            <a:spLocks noGrp="1"/>
          </p:cNvSpPr>
          <p:nvPr>
            <p:ph type="sldNum" sz="quarter" idx="12"/>
          </p:nvPr>
        </p:nvSpPr>
        <p:spPr/>
        <p:txBody>
          <a:bodyPr/>
          <a:lstStyle>
            <a:lvl1pPr>
              <a:defRPr/>
            </a:lvl1pPr>
          </a:lstStyle>
          <a:p>
            <a:fld id="{552C6818-B4DE-4036-9FAF-E459D4FCAF95}" type="slidenum">
              <a:rPr lang="en-US"/>
              <a:pPr/>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fld id="{D5106FB3-1728-4A6A-BCCD-B2599972BB21}" type="datetime1">
              <a:rPr lang="id-ID" smtClean="0"/>
              <a:t>21/02/2015</a:t>
            </a:fld>
            <a:endParaRPr lang="en-US"/>
          </a:p>
        </p:txBody>
      </p:sp>
      <p:sp>
        <p:nvSpPr>
          <p:cNvPr id="8" name="Footer Placeholder 7"/>
          <p:cNvSpPr>
            <a:spLocks noGrp="1"/>
          </p:cNvSpPr>
          <p:nvPr>
            <p:ph type="ftr" sz="quarter" idx="11"/>
          </p:nvPr>
        </p:nvSpPr>
        <p:spPr/>
        <p:txBody>
          <a:bodyPr/>
          <a:lstStyle>
            <a:lvl1pPr>
              <a:defRPr/>
            </a:lvl1pPr>
          </a:lstStyle>
          <a:p>
            <a:r>
              <a:rPr lang="en-US" smtClean="0"/>
              <a:t>winanti siwi respati</a:t>
            </a:r>
            <a:endParaRPr lang="en-US"/>
          </a:p>
        </p:txBody>
      </p:sp>
      <p:sp>
        <p:nvSpPr>
          <p:cNvPr id="9" name="Slide Number Placeholder 8"/>
          <p:cNvSpPr>
            <a:spLocks noGrp="1"/>
          </p:cNvSpPr>
          <p:nvPr>
            <p:ph type="sldNum" sz="quarter" idx="12"/>
          </p:nvPr>
        </p:nvSpPr>
        <p:spPr/>
        <p:txBody>
          <a:bodyPr/>
          <a:lstStyle>
            <a:lvl1pPr>
              <a:defRPr/>
            </a:lvl1pPr>
          </a:lstStyle>
          <a:p>
            <a:fld id="{83E94FB9-B4FF-43B4-B0E6-0234E86EF000}" type="slidenum">
              <a:rPr lang="en-US"/>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fld id="{6C730B53-C1A8-4AAA-8D32-4AD84E2BEA51}" type="datetime1">
              <a:rPr lang="id-ID" smtClean="0"/>
              <a:t>21/02/2015</a:t>
            </a:fld>
            <a:endParaRPr lang="en-US"/>
          </a:p>
        </p:txBody>
      </p:sp>
      <p:sp>
        <p:nvSpPr>
          <p:cNvPr id="4" name="Footer Placeholder 3"/>
          <p:cNvSpPr>
            <a:spLocks noGrp="1"/>
          </p:cNvSpPr>
          <p:nvPr>
            <p:ph type="ftr" sz="quarter" idx="11"/>
          </p:nvPr>
        </p:nvSpPr>
        <p:spPr/>
        <p:txBody>
          <a:bodyPr/>
          <a:lstStyle>
            <a:lvl1pPr>
              <a:defRPr/>
            </a:lvl1pPr>
          </a:lstStyle>
          <a:p>
            <a:r>
              <a:rPr lang="en-US" smtClean="0"/>
              <a:t>winanti siwi respati</a:t>
            </a:r>
            <a:endParaRPr lang="en-US"/>
          </a:p>
        </p:txBody>
      </p:sp>
      <p:sp>
        <p:nvSpPr>
          <p:cNvPr id="5" name="Slide Number Placeholder 4"/>
          <p:cNvSpPr>
            <a:spLocks noGrp="1"/>
          </p:cNvSpPr>
          <p:nvPr>
            <p:ph type="sldNum" sz="quarter" idx="12"/>
          </p:nvPr>
        </p:nvSpPr>
        <p:spPr/>
        <p:txBody>
          <a:bodyPr/>
          <a:lstStyle>
            <a:lvl1pPr>
              <a:defRPr/>
            </a:lvl1pPr>
          </a:lstStyle>
          <a:p>
            <a:fld id="{986CC7C7-2349-4996-8541-852F89B8B92C}" type="slidenum">
              <a:rPr lang="en-US"/>
              <a:pPr/>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67BC5E9-5CFA-49B5-84E1-29AC4E50101A}" type="datetime1">
              <a:rPr lang="id-ID" smtClean="0"/>
              <a:t>21/02/2015</a:t>
            </a:fld>
            <a:endParaRPr lang="en-US"/>
          </a:p>
        </p:txBody>
      </p:sp>
      <p:sp>
        <p:nvSpPr>
          <p:cNvPr id="3" name="Footer Placeholder 2"/>
          <p:cNvSpPr>
            <a:spLocks noGrp="1"/>
          </p:cNvSpPr>
          <p:nvPr>
            <p:ph type="ftr" sz="quarter" idx="11"/>
          </p:nvPr>
        </p:nvSpPr>
        <p:spPr/>
        <p:txBody>
          <a:bodyPr/>
          <a:lstStyle>
            <a:lvl1pPr>
              <a:defRPr/>
            </a:lvl1pPr>
          </a:lstStyle>
          <a:p>
            <a:r>
              <a:rPr lang="en-US" smtClean="0"/>
              <a:t>winanti siwi respati</a:t>
            </a:r>
            <a:endParaRPr lang="en-US"/>
          </a:p>
        </p:txBody>
      </p:sp>
      <p:sp>
        <p:nvSpPr>
          <p:cNvPr id="4" name="Slide Number Placeholder 3"/>
          <p:cNvSpPr>
            <a:spLocks noGrp="1"/>
          </p:cNvSpPr>
          <p:nvPr>
            <p:ph type="sldNum" sz="quarter" idx="12"/>
          </p:nvPr>
        </p:nvSpPr>
        <p:spPr/>
        <p:txBody>
          <a:bodyPr/>
          <a:lstStyle>
            <a:lvl1pPr>
              <a:defRPr/>
            </a:lvl1pPr>
          </a:lstStyle>
          <a:p>
            <a:fld id="{8C400E18-65A5-4868-AC78-B93D0C8CC473}" type="slidenum">
              <a:rPr lang="en-US"/>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8E06A06-8E34-492F-B641-EAA850F68E08}" type="datetime1">
              <a:rPr lang="id-ID" smtClean="0"/>
              <a:t>21/02/2015</a:t>
            </a:fld>
            <a:endParaRPr lang="en-US"/>
          </a:p>
        </p:txBody>
      </p:sp>
      <p:sp>
        <p:nvSpPr>
          <p:cNvPr id="6" name="Footer Placeholder 5"/>
          <p:cNvSpPr>
            <a:spLocks noGrp="1"/>
          </p:cNvSpPr>
          <p:nvPr>
            <p:ph type="ftr" sz="quarter" idx="11"/>
          </p:nvPr>
        </p:nvSpPr>
        <p:spPr/>
        <p:txBody>
          <a:bodyPr/>
          <a:lstStyle>
            <a:lvl1pPr>
              <a:defRPr/>
            </a:lvl1pPr>
          </a:lstStyle>
          <a:p>
            <a:r>
              <a:rPr lang="en-US" smtClean="0"/>
              <a:t>winanti siwi respati</a:t>
            </a:r>
            <a:endParaRPr lang="en-US"/>
          </a:p>
        </p:txBody>
      </p:sp>
      <p:sp>
        <p:nvSpPr>
          <p:cNvPr id="7" name="Slide Number Placeholder 6"/>
          <p:cNvSpPr>
            <a:spLocks noGrp="1"/>
          </p:cNvSpPr>
          <p:nvPr>
            <p:ph type="sldNum" sz="quarter" idx="12"/>
          </p:nvPr>
        </p:nvSpPr>
        <p:spPr/>
        <p:txBody>
          <a:bodyPr/>
          <a:lstStyle>
            <a:lvl1pPr>
              <a:defRPr/>
            </a:lvl1pPr>
          </a:lstStyle>
          <a:p>
            <a:fld id="{19591389-3F15-4125-9159-0B911B9B59E3}" type="slidenum">
              <a:rPr lang="en-US"/>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0583420-A659-44D8-85B2-4B4C9661E64E}" type="datetime1">
              <a:rPr lang="id-ID" smtClean="0"/>
              <a:t>21/02/2015</a:t>
            </a:fld>
            <a:endParaRPr lang="en-US"/>
          </a:p>
        </p:txBody>
      </p:sp>
      <p:sp>
        <p:nvSpPr>
          <p:cNvPr id="6" name="Footer Placeholder 5"/>
          <p:cNvSpPr>
            <a:spLocks noGrp="1"/>
          </p:cNvSpPr>
          <p:nvPr>
            <p:ph type="ftr" sz="quarter" idx="11"/>
          </p:nvPr>
        </p:nvSpPr>
        <p:spPr/>
        <p:txBody>
          <a:bodyPr/>
          <a:lstStyle>
            <a:lvl1pPr>
              <a:defRPr/>
            </a:lvl1pPr>
          </a:lstStyle>
          <a:p>
            <a:r>
              <a:rPr lang="en-US" smtClean="0"/>
              <a:t>winanti siwi respati</a:t>
            </a:r>
            <a:endParaRPr lang="en-US"/>
          </a:p>
        </p:txBody>
      </p:sp>
      <p:sp>
        <p:nvSpPr>
          <p:cNvPr id="7" name="Slide Number Placeholder 6"/>
          <p:cNvSpPr>
            <a:spLocks noGrp="1"/>
          </p:cNvSpPr>
          <p:nvPr>
            <p:ph type="sldNum" sz="quarter" idx="12"/>
          </p:nvPr>
        </p:nvSpPr>
        <p:spPr/>
        <p:txBody>
          <a:bodyPr/>
          <a:lstStyle>
            <a:lvl1pPr>
              <a:defRPr/>
            </a:lvl1pPr>
          </a:lstStyle>
          <a:p>
            <a:fld id="{BD50A33B-DB0A-4FFC-AC55-6B917BC730DA}" type="slidenum">
              <a:rPr lang="en-US"/>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0114" name="Group 2"/>
          <p:cNvGrpSpPr>
            <a:grpSpLocks/>
          </p:cNvGrpSpPr>
          <p:nvPr/>
        </p:nvGrpSpPr>
        <p:grpSpPr bwMode="auto">
          <a:xfrm>
            <a:off x="0" y="0"/>
            <a:ext cx="2667000" cy="6858000"/>
            <a:chOff x="0" y="0"/>
            <a:chExt cx="1680" cy="4320"/>
          </a:xfrm>
        </p:grpSpPr>
        <p:sp>
          <p:nvSpPr>
            <p:cNvPr id="90115"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w="9525">
              <a:noFill/>
              <a:miter lim="800000"/>
              <a:headEnd/>
              <a:tailEnd/>
            </a:ln>
            <a:effectLst/>
          </p:spPr>
          <p:txBody>
            <a:bodyPr wrap="none" anchor="ctr"/>
            <a:lstStyle/>
            <a:p>
              <a:pPr algn="ctr" eaLnBrk="1" hangingPunct="1"/>
              <a:endParaRPr lang="id-ID"/>
            </a:p>
          </p:txBody>
        </p:sp>
        <p:pic>
          <p:nvPicPr>
            <p:cNvPr id="90116" name="Picture 4" descr="slidemaster_med3"/>
            <p:cNvPicPr>
              <a:picLocks noChangeAspect="1" noChangeArrowheads="1"/>
            </p:cNvPicPr>
            <p:nvPr/>
          </p:nvPicPr>
          <p:blipFill>
            <a:blip r:embed="rId13" cstate="print"/>
            <a:srcRect/>
            <a:stretch>
              <a:fillRect/>
            </a:stretch>
          </p:blipFill>
          <p:spPr bwMode="ltGray">
            <a:xfrm>
              <a:off x="0" y="0"/>
              <a:ext cx="1348" cy="4320"/>
            </a:xfrm>
            <a:prstGeom prst="rect">
              <a:avLst/>
            </a:prstGeom>
            <a:noFill/>
          </p:spPr>
        </p:pic>
      </p:grpSp>
      <p:sp>
        <p:nvSpPr>
          <p:cNvPr id="90117" name="Rectangle 5"/>
          <p:cNvSpPr>
            <a:spLocks noGrp="1" noChangeArrowheads="1"/>
          </p:cNvSpPr>
          <p:nvPr>
            <p:ph type="title"/>
          </p:nvPr>
        </p:nvSpPr>
        <p:spPr bwMode="auto">
          <a:xfrm>
            <a:off x="2438400" y="228600"/>
            <a:ext cx="64008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0118" name="Rectangle 6"/>
          <p:cNvSpPr>
            <a:spLocks noGrp="1" noChangeArrowheads="1"/>
          </p:cNvSpPr>
          <p:nvPr>
            <p:ph type="body" idx="1"/>
          </p:nvPr>
        </p:nvSpPr>
        <p:spPr bwMode="auto">
          <a:xfrm>
            <a:off x="2438400" y="1600200"/>
            <a:ext cx="6400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119" name="Rectangle 7"/>
          <p:cNvSpPr>
            <a:spLocks noGrp="1" noChangeArrowheads="1"/>
          </p:cNvSpPr>
          <p:nvPr>
            <p:ph type="dt" sz="half" idx="2"/>
          </p:nvPr>
        </p:nvSpPr>
        <p:spPr bwMode="auto">
          <a:xfrm>
            <a:off x="152400" y="6248400"/>
            <a:ext cx="19018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C0C0C0"/>
                  </a:outerShdw>
                </a:effectLst>
              </a:defRPr>
            </a:lvl1pPr>
          </a:lstStyle>
          <a:p>
            <a:fld id="{7086398D-7E35-4E00-8E9A-B04B9443DC59}" type="datetime1">
              <a:rPr lang="id-ID" smtClean="0"/>
              <a:t>21/02/2015</a:t>
            </a:fld>
            <a:endParaRPr lang="en-US"/>
          </a:p>
        </p:txBody>
      </p:sp>
      <p:sp>
        <p:nvSpPr>
          <p:cNvPr id="90120"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C0C0C0"/>
                  </a:outerShdw>
                </a:effectLst>
              </a:defRPr>
            </a:lvl1pPr>
          </a:lstStyle>
          <a:p>
            <a:r>
              <a:rPr lang="en-US" smtClean="0"/>
              <a:t>winanti siwi respati</a:t>
            </a:r>
            <a:endParaRPr lang="en-US"/>
          </a:p>
        </p:txBody>
      </p:sp>
      <p:sp>
        <p:nvSpPr>
          <p:cNvPr id="90121" name="Rectangle 9"/>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C0C0C0"/>
                  </a:outerShdw>
                </a:effectLst>
              </a:defRPr>
            </a:lvl1pPr>
          </a:lstStyle>
          <a:p>
            <a:fld id="{EB9A0931-70C0-4506-BD01-77A000770BA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spd="slow"/>
  <p:hf hdr="0"/>
  <p:txStyles>
    <p:titleStyle>
      <a:lvl1pPr algn="l" rtl="0" fontAlgn="base">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2pPr>
      <a:lvl3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3pPr>
      <a:lvl4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4pPr>
      <a:lvl5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chemeClr val="folHlink"/>
        </a:buClr>
        <a:buSzPct val="70000"/>
        <a:buFont typeface="Wingdings" pitchFamily="2" charset="2"/>
        <a:buChar char="l"/>
        <a:defRPr sz="2800">
          <a:solidFill>
            <a:schemeClr val="tx1"/>
          </a:solidFill>
          <a:effectLst>
            <a:outerShdw blurRad="38100" dist="38100" dir="2700000" algn="tl">
              <a:srgbClr val="C0C0C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fontAlgn="base">
        <a:spcBef>
          <a:spcPct val="20000"/>
        </a:spcBef>
        <a:spcAft>
          <a:spcPct val="0"/>
        </a:spcAft>
        <a:buClr>
          <a:schemeClr val="folHlink"/>
        </a:buClr>
        <a:buSzPct val="70000"/>
        <a:buFont typeface="Wingdings" pitchFamily="2" charset="2"/>
        <a:buChar char="l"/>
        <a:defRPr sz="2000">
          <a:solidFill>
            <a:schemeClr val="tx1"/>
          </a:solidFill>
          <a:effectLst>
            <a:outerShdw blurRad="38100" dist="38100" dir="2700000" algn="tl">
              <a:srgbClr val="C0C0C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document%20link%20-%20JEAN%20PIAGET.do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apa.org/journal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ftr" sz="quarter" idx="3"/>
          </p:nvPr>
        </p:nvSpPr>
        <p:spPr/>
        <p:txBody>
          <a:bodyPr/>
          <a:lstStyle/>
          <a:p>
            <a:r>
              <a:rPr lang="en-US" smtClean="0"/>
              <a:t>winanti siwi respati</a:t>
            </a:r>
            <a:endParaRPr lang="en-US"/>
          </a:p>
        </p:txBody>
      </p:sp>
      <p:sp>
        <p:nvSpPr>
          <p:cNvPr id="2050" name="Rectangle 2"/>
          <p:cNvSpPr>
            <a:spLocks noGrp="1" noChangeArrowheads="1"/>
          </p:cNvSpPr>
          <p:nvPr>
            <p:ph type="ctrTitle"/>
          </p:nvPr>
        </p:nvSpPr>
        <p:spPr>
          <a:ln/>
        </p:spPr>
        <p:txBody>
          <a:bodyPr/>
          <a:lstStyle/>
          <a:p>
            <a:r>
              <a:rPr lang="en-US" sz="4800" dirty="0"/>
              <a:t>PERKEMBANGAN </a:t>
            </a:r>
            <a:r>
              <a:rPr lang="en-US" sz="4800" dirty="0" smtClean="0"/>
              <a:t>PERSEPTUAL</a:t>
            </a:r>
            <a:r>
              <a:rPr lang="id-ID" sz="4800" dirty="0" smtClean="0"/>
              <a:t> &amp; KOGNISI</a:t>
            </a:r>
            <a:endParaRPr lang="en-US" sz="4800" dirty="0"/>
          </a:p>
        </p:txBody>
      </p:sp>
      <p:sp>
        <p:nvSpPr>
          <p:cNvPr id="2051" name="Rectangle 3"/>
          <p:cNvSpPr>
            <a:spLocks noGrp="1" noChangeArrowheads="1"/>
          </p:cNvSpPr>
          <p:nvPr>
            <p:ph type="subTitle" idx="1"/>
          </p:nvPr>
        </p:nvSpPr>
        <p:spPr>
          <a:ln/>
        </p:spPr>
        <p:txBody>
          <a:bodyPr/>
          <a:lstStyle/>
          <a:p>
            <a:r>
              <a:rPr lang="en-US" dirty="0"/>
              <a:t> </a:t>
            </a:r>
          </a:p>
        </p:txBody>
      </p:sp>
      <p:sp>
        <p:nvSpPr>
          <p:cNvPr id="6" name="Date Placeholder 5"/>
          <p:cNvSpPr>
            <a:spLocks noGrp="1"/>
          </p:cNvSpPr>
          <p:nvPr>
            <p:ph type="dt" sz="half" idx="2"/>
          </p:nvPr>
        </p:nvSpPr>
        <p:spPr/>
        <p:txBody>
          <a:bodyPr/>
          <a:lstStyle/>
          <a:p>
            <a:fld id="{DE6EC781-FE5A-463B-9AB6-76A203152DD0}" type="datetime1">
              <a:rPr lang="id-ID" smtClean="0"/>
              <a:t>21/02/2015</a:t>
            </a:fld>
            <a:endParaRPr lang="en-US"/>
          </a:p>
        </p:txBody>
      </p:sp>
      <p:sp>
        <p:nvSpPr>
          <p:cNvPr id="7" name="Slide Number Placeholder 6"/>
          <p:cNvSpPr>
            <a:spLocks noGrp="1"/>
          </p:cNvSpPr>
          <p:nvPr>
            <p:ph type="sldNum" sz="quarter" idx="4"/>
          </p:nvPr>
        </p:nvSpPr>
        <p:spPr/>
        <p:txBody>
          <a:bodyPr/>
          <a:lstStyle/>
          <a:p>
            <a:fld id="{F6582532-78C4-4775-A96C-A748BA621CE9}"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29698" name="Rectangle 2"/>
          <p:cNvSpPr>
            <a:spLocks noGrp="1" noChangeArrowheads="1"/>
          </p:cNvSpPr>
          <p:nvPr>
            <p:ph type="title"/>
          </p:nvPr>
        </p:nvSpPr>
        <p:spPr/>
        <p:txBody>
          <a:bodyPr/>
          <a:lstStyle/>
          <a:p>
            <a:r>
              <a:rPr lang="en-US"/>
              <a:t>Persepsi pada Bayi</a:t>
            </a:r>
          </a:p>
        </p:txBody>
      </p:sp>
      <p:sp>
        <p:nvSpPr>
          <p:cNvPr id="29699" name="Rectangle 3"/>
          <p:cNvSpPr>
            <a:spLocks noGrp="1" noChangeArrowheads="1"/>
          </p:cNvSpPr>
          <p:nvPr>
            <p:ph type="body" idx="1"/>
          </p:nvPr>
        </p:nvSpPr>
        <p:spPr/>
        <p:txBody>
          <a:bodyPr/>
          <a:lstStyle/>
          <a:p>
            <a:pPr algn="ctr"/>
            <a:r>
              <a:rPr lang="en-US" sz="2800"/>
              <a:t>Para psikolog menduga bahwa bayi membentuk gambaran (skemata) dari pengalaman mereka sejak hari2 pertama kehidupannya. </a:t>
            </a:r>
          </a:p>
          <a:p>
            <a:pPr algn="ctr"/>
            <a:endParaRPr lang="en-US" sz="2800"/>
          </a:p>
          <a:p>
            <a:pPr algn="ctr"/>
            <a:r>
              <a:rPr lang="en-US" sz="2800"/>
              <a:t>Pembentukan gambaran / skemata tsb akan mendasari perkembangan persepsi pd bayi. </a:t>
            </a:r>
          </a:p>
        </p:txBody>
      </p:sp>
      <p:sp>
        <p:nvSpPr>
          <p:cNvPr id="6" name="Date Placeholder 5"/>
          <p:cNvSpPr>
            <a:spLocks noGrp="1"/>
          </p:cNvSpPr>
          <p:nvPr>
            <p:ph type="dt" sz="half" idx="10"/>
          </p:nvPr>
        </p:nvSpPr>
        <p:spPr/>
        <p:txBody>
          <a:bodyPr/>
          <a:lstStyle/>
          <a:p>
            <a:fld id="{589CB3F1-FC46-48BF-88EE-404095B66583}"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10</a:t>
            </a:fld>
            <a:endParaRPr lang="en-US"/>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30722" name="Rectangle 2"/>
          <p:cNvSpPr>
            <a:spLocks noGrp="1" noChangeArrowheads="1"/>
          </p:cNvSpPr>
          <p:nvPr>
            <p:ph type="title"/>
          </p:nvPr>
        </p:nvSpPr>
        <p:spPr/>
        <p:txBody>
          <a:bodyPr/>
          <a:lstStyle/>
          <a:p>
            <a:r>
              <a:rPr lang="en-US"/>
              <a:t>Persepsi bayi thd Wajah </a:t>
            </a:r>
          </a:p>
        </p:txBody>
      </p:sp>
      <p:sp>
        <p:nvSpPr>
          <p:cNvPr id="30723" name="Rectangle 3"/>
          <p:cNvSpPr>
            <a:spLocks noGrp="1" noChangeArrowheads="1"/>
          </p:cNvSpPr>
          <p:nvPr>
            <p:ph type="body" idx="1"/>
          </p:nvPr>
        </p:nvSpPr>
        <p:spPr/>
        <p:txBody>
          <a:bodyPr/>
          <a:lstStyle/>
          <a:p>
            <a:pPr>
              <a:lnSpc>
                <a:spcPct val="90000"/>
              </a:lnSpc>
            </a:pPr>
            <a:r>
              <a:rPr lang="en-US" sz="2800"/>
              <a:t>Wajah orang </a:t>
            </a:r>
            <a:r>
              <a:rPr lang="en-US" sz="2800">
                <a:sym typeface="Wingdings" pitchFamily="2" charset="2"/>
              </a:rPr>
              <a:t> pola visual yg paling penting bagi bayi utk dipersepsikan. </a:t>
            </a:r>
          </a:p>
          <a:p>
            <a:pPr lvl="1">
              <a:lnSpc>
                <a:spcPct val="90000"/>
              </a:lnSpc>
            </a:pPr>
            <a:r>
              <a:rPr lang="en-US" sz="2000"/>
              <a:t>Usia 3,5 mg </a:t>
            </a:r>
            <a:r>
              <a:rPr lang="en-US" sz="2000">
                <a:sym typeface="Wingdings" pitchFamily="2" charset="2"/>
              </a:rPr>
              <a:t> tertarik pd mata.</a:t>
            </a:r>
          </a:p>
          <a:p>
            <a:pPr lvl="1">
              <a:lnSpc>
                <a:spcPct val="90000"/>
              </a:lnSpc>
            </a:pPr>
            <a:r>
              <a:rPr lang="en-US" sz="2000">
                <a:sym typeface="Wingdings" pitchFamily="2" charset="2"/>
              </a:rPr>
              <a:t>Usia 1 – 2 bln  mempersepsi kontur wajah.</a:t>
            </a:r>
          </a:p>
          <a:p>
            <a:pPr lvl="1">
              <a:lnSpc>
                <a:spcPct val="90000"/>
              </a:lnSpc>
            </a:pPr>
            <a:r>
              <a:rPr lang="en-US" sz="2000">
                <a:sym typeface="Wingdings" pitchFamily="2" charset="2"/>
              </a:rPr>
              <a:t>Usia &gt;2 bln  mempersepsi detil wajah. Gerakan mulut merupakan hal yg paling menarik perhatiannya. </a:t>
            </a:r>
          </a:p>
          <a:p>
            <a:pPr lvl="1">
              <a:lnSpc>
                <a:spcPct val="90000"/>
              </a:lnSpc>
            </a:pPr>
            <a:r>
              <a:rPr lang="en-US" sz="2000"/>
              <a:t>Usia 5 bln </a:t>
            </a:r>
            <a:r>
              <a:rPr lang="en-US" sz="2000">
                <a:sym typeface="Wingdings" pitchFamily="2" charset="2"/>
              </a:rPr>
              <a:t> mampu mendeteksi wajah, kelenturan &amp; kekompakan gerakan pd wajah, wajah 3 dimensi, bentuk oval kepala, orientasi mata &amp; mulut.</a:t>
            </a:r>
          </a:p>
          <a:p>
            <a:pPr lvl="1">
              <a:lnSpc>
                <a:spcPct val="90000"/>
              </a:lnSpc>
            </a:pPr>
            <a:r>
              <a:rPr lang="en-US" sz="2000"/>
              <a:t>Usia &gt; 6 bln </a:t>
            </a:r>
            <a:r>
              <a:rPr lang="en-US" sz="2000">
                <a:sym typeface="Wingdings" pitchFamily="2" charset="2"/>
              </a:rPr>
              <a:t> mampu membedakan wajah yg sdh dikenal dg wajah yg lain.  </a:t>
            </a:r>
            <a:endParaRPr lang="en-US" sz="2000"/>
          </a:p>
          <a:p>
            <a:pPr>
              <a:lnSpc>
                <a:spcPct val="90000"/>
              </a:lnSpc>
            </a:pPr>
            <a:endParaRPr lang="en-US" sz="2800"/>
          </a:p>
        </p:txBody>
      </p:sp>
      <p:sp>
        <p:nvSpPr>
          <p:cNvPr id="6" name="Date Placeholder 5"/>
          <p:cNvSpPr>
            <a:spLocks noGrp="1"/>
          </p:cNvSpPr>
          <p:nvPr>
            <p:ph type="dt" sz="half" idx="10"/>
          </p:nvPr>
        </p:nvSpPr>
        <p:spPr/>
        <p:txBody>
          <a:bodyPr/>
          <a:lstStyle/>
          <a:p>
            <a:fld id="{78916B86-4922-4C08-AD3F-6AC5AC3ADB55}"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11</a:t>
            </a:fld>
            <a:endParaRPr lang="en-US"/>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28674" name="Rectangle 2"/>
          <p:cNvSpPr>
            <a:spLocks noGrp="1" noChangeArrowheads="1"/>
          </p:cNvSpPr>
          <p:nvPr>
            <p:ph type="title"/>
          </p:nvPr>
        </p:nvSpPr>
        <p:spPr/>
        <p:txBody>
          <a:bodyPr/>
          <a:lstStyle/>
          <a:p>
            <a:endParaRPr lang="id-ID"/>
          </a:p>
        </p:txBody>
      </p:sp>
      <p:sp>
        <p:nvSpPr>
          <p:cNvPr id="28675" name="Rectangle 3"/>
          <p:cNvSpPr>
            <a:spLocks noGrp="1" noChangeArrowheads="1"/>
          </p:cNvSpPr>
          <p:nvPr>
            <p:ph type="body" idx="1"/>
          </p:nvPr>
        </p:nvSpPr>
        <p:spPr/>
        <p:txBody>
          <a:bodyPr/>
          <a:lstStyle/>
          <a:p>
            <a:r>
              <a:rPr lang="en-US"/>
              <a:t>Persepsi kedalaman (</a:t>
            </a:r>
            <a:r>
              <a:rPr lang="en-US" i="1"/>
              <a:t>Depth Perception</a:t>
            </a:r>
            <a:r>
              <a:rPr lang="en-US"/>
              <a:t>).</a:t>
            </a:r>
          </a:p>
          <a:p>
            <a:pPr lvl="1" algn="ctr"/>
            <a:r>
              <a:rPr lang="en-US" sz="2400"/>
              <a:t>Persepsi kedalaman sdh mulai ada sekitar usia 3 bulan tetapi belum sempurna.</a:t>
            </a:r>
          </a:p>
          <a:p>
            <a:pPr lvl="1" algn="ctr"/>
            <a:endParaRPr lang="en-US" sz="2400"/>
          </a:p>
          <a:p>
            <a:pPr lvl="1" algn="ctr"/>
            <a:r>
              <a:rPr lang="en-US" sz="2400"/>
              <a:t>Pd mulanya menggunakan gerakan kinetik, kemudian menggunakan pertimbangan visual.</a:t>
            </a:r>
          </a:p>
          <a:p>
            <a:pPr algn="ctr"/>
            <a:endParaRPr lang="en-US" sz="2400"/>
          </a:p>
        </p:txBody>
      </p:sp>
      <p:sp>
        <p:nvSpPr>
          <p:cNvPr id="6" name="Date Placeholder 5"/>
          <p:cNvSpPr>
            <a:spLocks noGrp="1"/>
          </p:cNvSpPr>
          <p:nvPr>
            <p:ph type="dt" sz="half" idx="10"/>
          </p:nvPr>
        </p:nvSpPr>
        <p:spPr/>
        <p:txBody>
          <a:bodyPr/>
          <a:lstStyle/>
          <a:p>
            <a:fld id="{B85199CD-2CF3-4C03-8D93-D521E5D697FF}"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12</a:t>
            </a:fld>
            <a:endParaRPr lang="en-US"/>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27650" name="Rectangle 2"/>
          <p:cNvSpPr>
            <a:spLocks noGrp="1" noChangeArrowheads="1"/>
          </p:cNvSpPr>
          <p:nvPr>
            <p:ph type="title"/>
          </p:nvPr>
        </p:nvSpPr>
        <p:spPr/>
        <p:txBody>
          <a:bodyPr/>
          <a:lstStyle/>
          <a:p>
            <a:r>
              <a:rPr lang="en-US"/>
              <a:t>Persepsi intermodal</a:t>
            </a:r>
          </a:p>
        </p:txBody>
      </p:sp>
      <p:sp>
        <p:nvSpPr>
          <p:cNvPr id="27651" name="Rectangle 3"/>
          <p:cNvSpPr>
            <a:spLocks noGrp="1" noChangeArrowheads="1"/>
          </p:cNvSpPr>
          <p:nvPr>
            <p:ph type="body" idx="1"/>
          </p:nvPr>
        </p:nvSpPr>
        <p:spPr/>
        <p:txBody>
          <a:bodyPr/>
          <a:lstStyle/>
          <a:p>
            <a:r>
              <a:rPr lang="en-US"/>
              <a:t>Yaitu persepsi secara menyeluruh, dengan mengaitkan dan mengintegrasikan informasi atas dua atau lebih pengalaman sensoris.</a:t>
            </a:r>
          </a:p>
          <a:p>
            <a:pPr lvl="1"/>
            <a:r>
              <a:rPr lang="en-US"/>
              <a:t>Pengalaman sensoris pendengaran dan penglihatan, perasa &amp; penglihatan, dll</a:t>
            </a:r>
          </a:p>
        </p:txBody>
      </p:sp>
      <p:sp>
        <p:nvSpPr>
          <p:cNvPr id="6" name="Date Placeholder 5"/>
          <p:cNvSpPr>
            <a:spLocks noGrp="1"/>
          </p:cNvSpPr>
          <p:nvPr>
            <p:ph type="dt" sz="half" idx="10"/>
          </p:nvPr>
        </p:nvSpPr>
        <p:spPr/>
        <p:txBody>
          <a:bodyPr/>
          <a:lstStyle/>
          <a:p>
            <a:fld id="{D8115185-79A5-4C0E-B384-DB03BEF9108D}"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13</a:t>
            </a:fld>
            <a:endParaRPr lang="en-US"/>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32770" name="Rectangle 2"/>
          <p:cNvSpPr>
            <a:spLocks noGrp="1" noChangeArrowheads="1"/>
          </p:cNvSpPr>
          <p:nvPr>
            <p:ph type="title"/>
          </p:nvPr>
        </p:nvSpPr>
        <p:spPr/>
        <p:txBody>
          <a:bodyPr/>
          <a:lstStyle/>
          <a:p>
            <a:endParaRPr lang="id-ID"/>
          </a:p>
        </p:txBody>
      </p:sp>
      <p:sp>
        <p:nvSpPr>
          <p:cNvPr id="32771" name="Rectangle 3"/>
          <p:cNvSpPr>
            <a:spLocks noGrp="1" noChangeArrowheads="1"/>
          </p:cNvSpPr>
          <p:nvPr>
            <p:ph type="body" idx="1"/>
          </p:nvPr>
        </p:nvSpPr>
        <p:spPr/>
        <p:txBody>
          <a:bodyPr/>
          <a:lstStyle/>
          <a:p>
            <a:r>
              <a:rPr lang="en-US" dirty="0" err="1"/>
              <a:t>Anak</a:t>
            </a:r>
            <a:r>
              <a:rPr lang="en-US" dirty="0"/>
              <a:t> </a:t>
            </a:r>
            <a:r>
              <a:rPr lang="en-US" dirty="0" err="1"/>
              <a:t>kecil</a:t>
            </a:r>
            <a:r>
              <a:rPr lang="en-US" dirty="0"/>
              <a:t> </a:t>
            </a:r>
            <a:r>
              <a:rPr lang="en-US" dirty="0" err="1"/>
              <a:t>seringkali</a:t>
            </a:r>
            <a:r>
              <a:rPr lang="en-US" dirty="0"/>
              <a:t> </a:t>
            </a:r>
            <a:r>
              <a:rPr lang="en-US" dirty="0" err="1"/>
              <a:t>waspada</a:t>
            </a:r>
            <a:r>
              <a:rPr lang="en-US" dirty="0"/>
              <a:t> </a:t>
            </a:r>
            <a:r>
              <a:rPr lang="en-US" dirty="0" err="1"/>
              <a:t>thd</a:t>
            </a:r>
            <a:r>
              <a:rPr lang="en-US" dirty="0"/>
              <a:t> </a:t>
            </a:r>
            <a:r>
              <a:rPr lang="en-US" dirty="0" err="1"/>
              <a:t>kejadian</a:t>
            </a:r>
            <a:r>
              <a:rPr lang="en-US" dirty="0"/>
              <a:t> </a:t>
            </a:r>
            <a:r>
              <a:rPr lang="en-US" dirty="0" err="1"/>
              <a:t>yg</a:t>
            </a:r>
            <a:r>
              <a:rPr lang="en-US" dirty="0"/>
              <a:t> </a:t>
            </a:r>
            <a:r>
              <a:rPr lang="en-US" dirty="0" err="1"/>
              <a:t>sedikit</a:t>
            </a:r>
            <a:r>
              <a:rPr lang="en-US" dirty="0"/>
              <a:t> </a:t>
            </a:r>
            <a:r>
              <a:rPr lang="en-US" dirty="0" err="1"/>
              <a:t>berbeda</a:t>
            </a:r>
            <a:r>
              <a:rPr lang="en-US" dirty="0"/>
              <a:t> </a:t>
            </a:r>
            <a:r>
              <a:rPr lang="en-US" dirty="0" err="1"/>
              <a:t>dari</a:t>
            </a:r>
            <a:r>
              <a:rPr lang="en-US" dirty="0"/>
              <a:t> </a:t>
            </a:r>
            <a:r>
              <a:rPr lang="en-US" dirty="0" err="1"/>
              <a:t>pengetahuan</a:t>
            </a:r>
            <a:r>
              <a:rPr lang="en-US" dirty="0"/>
              <a:t> </a:t>
            </a:r>
            <a:r>
              <a:rPr lang="en-US" dirty="0" err="1"/>
              <a:t>mereka</a:t>
            </a:r>
            <a:r>
              <a:rPr lang="en-US" dirty="0"/>
              <a:t>. </a:t>
            </a:r>
            <a:r>
              <a:rPr lang="en-US" dirty="0" err="1"/>
              <a:t>Tapi</a:t>
            </a:r>
            <a:r>
              <a:rPr lang="en-US" dirty="0"/>
              <a:t> </a:t>
            </a:r>
            <a:r>
              <a:rPr lang="en-US" dirty="0" err="1"/>
              <a:t>setelah</a:t>
            </a:r>
            <a:r>
              <a:rPr lang="en-US" dirty="0"/>
              <a:t> </a:t>
            </a:r>
            <a:r>
              <a:rPr lang="en-US" dirty="0" err="1"/>
              <a:t>pengetahuan</a:t>
            </a:r>
            <a:r>
              <a:rPr lang="en-US" dirty="0"/>
              <a:t> </a:t>
            </a:r>
            <a:r>
              <a:rPr lang="en-US" dirty="0" err="1"/>
              <a:t>itu</a:t>
            </a:r>
            <a:r>
              <a:rPr lang="en-US" dirty="0"/>
              <a:t> </a:t>
            </a:r>
            <a:r>
              <a:rPr lang="en-US" dirty="0" err="1"/>
              <a:t>dimengerti</a:t>
            </a:r>
            <a:r>
              <a:rPr lang="en-US" dirty="0"/>
              <a:t> </a:t>
            </a:r>
            <a:r>
              <a:rPr lang="en-US" dirty="0" err="1"/>
              <a:t>dan</a:t>
            </a:r>
            <a:r>
              <a:rPr lang="en-US" dirty="0"/>
              <a:t> </a:t>
            </a:r>
            <a:r>
              <a:rPr lang="en-US" dirty="0" err="1"/>
              <a:t>terbentuk</a:t>
            </a:r>
            <a:r>
              <a:rPr lang="en-US" dirty="0"/>
              <a:t> </a:t>
            </a:r>
            <a:r>
              <a:rPr lang="en-US" dirty="0" err="1"/>
              <a:t>skema</a:t>
            </a:r>
            <a:r>
              <a:rPr lang="en-US" dirty="0"/>
              <a:t> </a:t>
            </a:r>
            <a:r>
              <a:rPr lang="en-US" dirty="0" err="1"/>
              <a:t>baru</a:t>
            </a:r>
            <a:r>
              <a:rPr lang="en-US" dirty="0"/>
              <a:t>, </a:t>
            </a:r>
            <a:r>
              <a:rPr lang="id-ID" dirty="0" smtClean="0"/>
              <a:t>dan </a:t>
            </a:r>
            <a:r>
              <a:rPr lang="en-US" dirty="0" err="1" smtClean="0"/>
              <a:t>yg</a:t>
            </a:r>
            <a:r>
              <a:rPr lang="en-US" dirty="0" smtClean="0"/>
              <a:t> </a:t>
            </a:r>
            <a:r>
              <a:rPr lang="en-US" dirty="0"/>
              <a:t>lama </a:t>
            </a:r>
            <a:r>
              <a:rPr lang="en-US" dirty="0" err="1"/>
              <a:t>mengalami</a:t>
            </a:r>
            <a:r>
              <a:rPr lang="en-US" dirty="0"/>
              <a:t> </a:t>
            </a:r>
            <a:r>
              <a:rPr lang="en-US" dirty="0" err="1"/>
              <a:t>perubahan</a:t>
            </a:r>
            <a:r>
              <a:rPr lang="en-US" dirty="0"/>
              <a:t>, </a:t>
            </a:r>
            <a:r>
              <a:rPr lang="en-US" dirty="0" err="1"/>
              <a:t>anak</a:t>
            </a:r>
            <a:r>
              <a:rPr lang="en-US" dirty="0"/>
              <a:t> </a:t>
            </a:r>
            <a:r>
              <a:rPr lang="en-US" dirty="0" err="1"/>
              <a:t>itu</a:t>
            </a:r>
            <a:r>
              <a:rPr lang="en-US" dirty="0"/>
              <a:t> </a:t>
            </a:r>
            <a:r>
              <a:rPr lang="en-US" dirty="0" err="1"/>
              <a:t>dapat</a:t>
            </a:r>
            <a:r>
              <a:rPr lang="en-US" dirty="0"/>
              <a:t> </a:t>
            </a:r>
            <a:r>
              <a:rPr lang="en-US" dirty="0" err="1" smtClean="0"/>
              <a:t>menerim</a:t>
            </a:r>
            <a:r>
              <a:rPr lang="id-ID" dirty="0" smtClean="0"/>
              <a:t>a</a:t>
            </a:r>
            <a:r>
              <a:rPr lang="en-US" dirty="0" smtClean="0"/>
              <a:t> </a:t>
            </a:r>
            <a:r>
              <a:rPr lang="en-US" dirty="0" err="1"/>
              <a:t>lagi</a:t>
            </a:r>
            <a:r>
              <a:rPr lang="en-US" dirty="0"/>
              <a:t> </a:t>
            </a:r>
            <a:r>
              <a:rPr lang="en-US" dirty="0" err="1"/>
              <a:t>kejadian</a:t>
            </a:r>
            <a:r>
              <a:rPr lang="en-US" dirty="0"/>
              <a:t> </a:t>
            </a:r>
            <a:r>
              <a:rPr lang="en-US" dirty="0" err="1"/>
              <a:t>atau</a:t>
            </a:r>
            <a:r>
              <a:rPr lang="en-US" dirty="0"/>
              <a:t> peristiwa2 </a:t>
            </a:r>
            <a:r>
              <a:rPr lang="en-US" dirty="0" err="1"/>
              <a:t>baru</a:t>
            </a:r>
            <a:r>
              <a:rPr lang="en-US" dirty="0"/>
              <a:t>. </a:t>
            </a:r>
          </a:p>
        </p:txBody>
      </p:sp>
      <p:sp>
        <p:nvSpPr>
          <p:cNvPr id="6" name="Date Placeholder 5"/>
          <p:cNvSpPr>
            <a:spLocks noGrp="1"/>
          </p:cNvSpPr>
          <p:nvPr>
            <p:ph type="dt" sz="half" idx="10"/>
          </p:nvPr>
        </p:nvSpPr>
        <p:spPr/>
        <p:txBody>
          <a:bodyPr/>
          <a:lstStyle/>
          <a:p>
            <a:fld id="{2DCE42F5-CEFA-43FF-98BD-20B29DC36B4E}"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14</a:t>
            </a:fld>
            <a:endParaRPr lang="en-US"/>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93186" name="Rectangle 2"/>
          <p:cNvSpPr>
            <a:spLocks noGrp="1" noChangeArrowheads="1"/>
          </p:cNvSpPr>
          <p:nvPr>
            <p:ph type="title"/>
          </p:nvPr>
        </p:nvSpPr>
        <p:spPr/>
        <p:txBody>
          <a:bodyPr/>
          <a:lstStyle/>
          <a:p>
            <a:endParaRPr lang="id-ID"/>
          </a:p>
        </p:txBody>
      </p:sp>
      <p:sp>
        <p:nvSpPr>
          <p:cNvPr id="93187" name="Rectangle 3"/>
          <p:cNvSpPr>
            <a:spLocks noGrp="1" noChangeArrowheads="1"/>
          </p:cNvSpPr>
          <p:nvPr>
            <p:ph type="body" idx="1"/>
          </p:nvPr>
        </p:nvSpPr>
        <p:spPr/>
        <p:txBody>
          <a:bodyPr/>
          <a:lstStyle/>
          <a:p>
            <a:r>
              <a:rPr lang="en-US"/>
              <a:t>Melalui pengertian2 yg beruntun dari pengalaman yg berbeda-beda tsb, kemampuan kognitif anak akan berkembang.  </a:t>
            </a:r>
          </a:p>
          <a:p>
            <a:endParaRPr lang="en-US"/>
          </a:p>
        </p:txBody>
      </p:sp>
      <p:sp>
        <p:nvSpPr>
          <p:cNvPr id="6" name="Date Placeholder 5"/>
          <p:cNvSpPr>
            <a:spLocks noGrp="1"/>
          </p:cNvSpPr>
          <p:nvPr>
            <p:ph type="dt" sz="half" idx="10"/>
          </p:nvPr>
        </p:nvSpPr>
        <p:spPr/>
        <p:txBody>
          <a:bodyPr/>
          <a:lstStyle/>
          <a:p>
            <a:fld id="{C6BB56DD-ECC1-4FE1-AB05-23CDE3F8F07B}"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15</a:t>
            </a:fld>
            <a:endParaRPr lang="en-US"/>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33794" name="Rectangle 2"/>
          <p:cNvSpPr>
            <a:spLocks noGrp="1" noChangeArrowheads="1"/>
          </p:cNvSpPr>
          <p:nvPr>
            <p:ph type="title"/>
          </p:nvPr>
        </p:nvSpPr>
        <p:spPr/>
        <p:txBody>
          <a:bodyPr/>
          <a:lstStyle/>
          <a:p>
            <a:r>
              <a:rPr lang="en-US"/>
              <a:t>Persepsi Sosial Anak</a:t>
            </a:r>
          </a:p>
        </p:txBody>
      </p:sp>
      <p:sp>
        <p:nvSpPr>
          <p:cNvPr id="33795" name="Rectangle 3"/>
          <p:cNvSpPr>
            <a:spLocks noGrp="1" noChangeArrowheads="1"/>
          </p:cNvSpPr>
          <p:nvPr>
            <p:ph type="body" idx="1"/>
          </p:nvPr>
        </p:nvSpPr>
        <p:spPr/>
        <p:txBody>
          <a:bodyPr/>
          <a:lstStyle/>
          <a:p>
            <a:r>
              <a:rPr lang="en-US"/>
              <a:t>Selama periode 8 – 12 bln, anak mengembangkan bbrp ketakutan baru akibat kemajuan proses kognitif &amp; persepsinya. </a:t>
            </a:r>
          </a:p>
        </p:txBody>
      </p:sp>
      <p:sp>
        <p:nvSpPr>
          <p:cNvPr id="6" name="Date Placeholder 5"/>
          <p:cNvSpPr>
            <a:spLocks noGrp="1"/>
          </p:cNvSpPr>
          <p:nvPr>
            <p:ph type="dt" sz="half" idx="10"/>
          </p:nvPr>
        </p:nvSpPr>
        <p:spPr/>
        <p:txBody>
          <a:bodyPr/>
          <a:lstStyle/>
          <a:p>
            <a:fld id="{C9F8D2B2-26CA-44DF-B0D4-FBCEED9F08B3}"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16</a:t>
            </a:fld>
            <a:endParaRPr lang="en-US"/>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94210" name="Rectangle 2"/>
          <p:cNvSpPr>
            <a:spLocks noGrp="1" noChangeArrowheads="1"/>
          </p:cNvSpPr>
          <p:nvPr>
            <p:ph type="title"/>
          </p:nvPr>
        </p:nvSpPr>
        <p:spPr/>
        <p:txBody>
          <a:bodyPr/>
          <a:lstStyle/>
          <a:p>
            <a:endParaRPr lang="id-ID"/>
          </a:p>
        </p:txBody>
      </p:sp>
      <p:sp>
        <p:nvSpPr>
          <p:cNvPr id="94211" name="Rectangle 3"/>
          <p:cNvSpPr>
            <a:spLocks noGrp="1" noChangeArrowheads="1"/>
          </p:cNvSpPr>
          <p:nvPr>
            <p:ph type="body" idx="1"/>
          </p:nvPr>
        </p:nvSpPr>
        <p:spPr/>
        <p:txBody>
          <a:bodyPr/>
          <a:lstStyle/>
          <a:p>
            <a:pPr>
              <a:lnSpc>
                <a:spcPct val="90000"/>
              </a:lnSpc>
            </a:pPr>
            <a:r>
              <a:rPr lang="en-US"/>
              <a:t>Suatu kejadian yg biasanya menimbulkan perhatian dan kadang2 menyebabkan kegembiraan &amp; senyuman, ternyata dapat menumbuhkan suatu perasaan ketidakpastian &amp; ketakutan, yaitu jika usaha anak menghubungkan suatu kejadian dg skema yg dimilikinya tidak berhasil.</a:t>
            </a:r>
          </a:p>
          <a:p>
            <a:pPr>
              <a:lnSpc>
                <a:spcPct val="90000"/>
              </a:lnSpc>
            </a:pPr>
            <a:endParaRPr lang="en-US"/>
          </a:p>
        </p:txBody>
      </p:sp>
      <p:sp>
        <p:nvSpPr>
          <p:cNvPr id="6" name="Date Placeholder 5"/>
          <p:cNvSpPr>
            <a:spLocks noGrp="1"/>
          </p:cNvSpPr>
          <p:nvPr>
            <p:ph type="dt" sz="half" idx="10"/>
          </p:nvPr>
        </p:nvSpPr>
        <p:spPr/>
        <p:txBody>
          <a:bodyPr/>
          <a:lstStyle/>
          <a:p>
            <a:fld id="{511CE14D-84AA-428F-8A46-EDFD346091B1}"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17</a:t>
            </a:fld>
            <a:endParaRPr lang="en-US"/>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smtClean="0"/>
              <a:t>winanti siwi respati</a:t>
            </a:r>
            <a:endParaRPr lang="en-US"/>
          </a:p>
        </p:txBody>
      </p:sp>
      <p:sp>
        <p:nvSpPr>
          <p:cNvPr id="34818" name="Rectangle 2"/>
          <p:cNvSpPr>
            <a:spLocks noGrp="1" noChangeArrowheads="1"/>
          </p:cNvSpPr>
          <p:nvPr>
            <p:ph type="title"/>
          </p:nvPr>
        </p:nvSpPr>
        <p:spPr/>
        <p:txBody>
          <a:bodyPr/>
          <a:lstStyle/>
          <a:p>
            <a:endParaRPr lang="id-ID"/>
          </a:p>
        </p:txBody>
      </p:sp>
      <p:sp>
        <p:nvSpPr>
          <p:cNvPr id="34819" name="Rectangle 3"/>
          <p:cNvSpPr>
            <a:spLocks noGrp="1" noChangeArrowheads="1"/>
          </p:cNvSpPr>
          <p:nvPr>
            <p:ph type="body" idx="1"/>
          </p:nvPr>
        </p:nvSpPr>
        <p:spPr/>
        <p:txBody>
          <a:bodyPr/>
          <a:lstStyle/>
          <a:p>
            <a:r>
              <a:rPr lang="en-US"/>
              <a:t>Misal :</a:t>
            </a:r>
          </a:p>
          <a:p>
            <a:pPr lvl="1"/>
            <a:r>
              <a:rPr lang="en-US" sz="2400"/>
              <a:t>Seorang anak akan menangis jika ibunya memakai topi yg membuat wajahnya akan tampak lain. </a:t>
            </a:r>
          </a:p>
          <a:p>
            <a:pPr lvl="1"/>
            <a:r>
              <a:rPr lang="en-US" sz="2400"/>
              <a:t>Seorang anak untuk pertama kalinya mendengar suara orang melalui pengeras suara tape recorder.</a:t>
            </a:r>
          </a:p>
          <a:p>
            <a:pPr lvl="1">
              <a:buFont typeface="Wingdings" pitchFamily="2" charset="2"/>
              <a:buNone/>
            </a:pPr>
            <a:r>
              <a:rPr lang="en-US" sz="2400"/>
              <a:t>	</a:t>
            </a:r>
          </a:p>
        </p:txBody>
      </p:sp>
      <p:sp>
        <p:nvSpPr>
          <p:cNvPr id="34820" name="Text Box 4"/>
          <p:cNvSpPr txBox="1">
            <a:spLocks noChangeArrowheads="1"/>
          </p:cNvSpPr>
          <p:nvPr/>
        </p:nvSpPr>
        <p:spPr bwMode="auto">
          <a:xfrm>
            <a:off x="1066800" y="5410200"/>
            <a:ext cx="4038600" cy="366713"/>
          </a:xfrm>
          <a:prstGeom prst="rect">
            <a:avLst/>
          </a:prstGeom>
          <a:noFill/>
          <a:ln w="9525">
            <a:noFill/>
            <a:miter lim="800000"/>
            <a:headEnd/>
            <a:tailEnd/>
          </a:ln>
          <a:effectLst/>
        </p:spPr>
        <p:txBody>
          <a:bodyPr>
            <a:spAutoFit/>
          </a:bodyPr>
          <a:lstStyle/>
          <a:p>
            <a:endParaRPr lang="id-ID"/>
          </a:p>
        </p:txBody>
      </p:sp>
      <p:sp>
        <p:nvSpPr>
          <p:cNvPr id="34821" name="Text Box 5"/>
          <p:cNvSpPr txBox="1">
            <a:spLocks noChangeArrowheads="1"/>
          </p:cNvSpPr>
          <p:nvPr/>
        </p:nvSpPr>
        <p:spPr bwMode="auto">
          <a:xfrm>
            <a:off x="1981200" y="4953000"/>
            <a:ext cx="6553200" cy="923330"/>
          </a:xfrm>
          <a:prstGeom prst="rect">
            <a:avLst/>
          </a:prstGeom>
          <a:noFill/>
          <a:ln w="9525">
            <a:solidFill>
              <a:schemeClr val="tx1"/>
            </a:solidFill>
            <a:miter lim="800000"/>
            <a:headEnd/>
            <a:tailEnd/>
          </a:ln>
          <a:effectLst/>
        </p:spPr>
        <p:txBody>
          <a:bodyPr wrap="square">
            <a:spAutoFit/>
          </a:bodyPr>
          <a:lstStyle/>
          <a:p>
            <a:pPr lvl="1" eaLnBrk="1" hangingPunct="1">
              <a:spcBef>
                <a:spcPct val="20000"/>
              </a:spcBef>
              <a:buClr>
                <a:schemeClr val="accent1"/>
              </a:buClr>
              <a:buSzPct val="70000"/>
              <a:buFont typeface="Wingdings" pitchFamily="2" charset="2"/>
              <a:buNone/>
            </a:pPr>
            <a:r>
              <a:rPr lang="en-US" dirty="0" err="1"/>
              <a:t>Jika</a:t>
            </a:r>
            <a:r>
              <a:rPr lang="en-US" dirty="0"/>
              <a:t> </a:t>
            </a:r>
            <a:r>
              <a:rPr lang="en-US" dirty="0" err="1"/>
              <a:t>anak</a:t>
            </a:r>
            <a:r>
              <a:rPr lang="en-US" dirty="0"/>
              <a:t> </a:t>
            </a:r>
            <a:r>
              <a:rPr lang="en-US" dirty="0" err="1"/>
              <a:t>tdk</a:t>
            </a:r>
            <a:r>
              <a:rPr lang="en-US" dirty="0"/>
              <a:t> </a:t>
            </a:r>
            <a:r>
              <a:rPr lang="en-US" dirty="0" err="1"/>
              <a:t>mengalihkan</a:t>
            </a:r>
            <a:r>
              <a:rPr lang="en-US" dirty="0"/>
              <a:t> </a:t>
            </a:r>
            <a:r>
              <a:rPr lang="en-US" dirty="0" err="1"/>
              <a:t>perhatiannya</a:t>
            </a:r>
            <a:r>
              <a:rPr lang="en-US" dirty="0"/>
              <a:t> </a:t>
            </a:r>
            <a:r>
              <a:rPr lang="en-US" dirty="0" err="1"/>
              <a:t>dari</a:t>
            </a:r>
            <a:r>
              <a:rPr lang="en-US" dirty="0"/>
              <a:t> </a:t>
            </a:r>
            <a:r>
              <a:rPr lang="en-US" dirty="0" err="1"/>
              <a:t>ketidakpastian</a:t>
            </a:r>
            <a:r>
              <a:rPr lang="en-US" dirty="0"/>
              <a:t> </a:t>
            </a:r>
            <a:r>
              <a:rPr lang="en-US" dirty="0" err="1"/>
              <a:t>tsb</a:t>
            </a:r>
            <a:r>
              <a:rPr lang="en-US" dirty="0"/>
              <a:t>, </a:t>
            </a:r>
            <a:r>
              <a:rPr lang="en-US" dirty="0" err="1" smtClean="0"/>
              <a:t>maka</a:t>
            </a:r>
            <a:r>
              <a:rPr lang="en-US" dirty="0" smtClean="0"/>
              <a:t> </a:t>
            </a:r>
            <a:r>
              <a:rPr lang="en-US" dirty="0" err="1"/>
              <a:t>akan</a:t>
            </a:r>
            <a:r>
              <a:rPr lang="en-US" dirty="0"/>
              <a:t> </a:t>
            </a:r>
            <a:r>
              <a:rPr lang="en-US" dirty="0" err="1"/>
              <a:t>muncul</a:t>
            </a:r>
            <a:r>
              <a:rPr lang="en-US" dirty="0"/>
              <a:t> </a:t>
            </a:r>
            <a:r>
              <a:rPr lang="en-US" dirty="0" err="1"/>
              <a:t>masalah</a:t>
            </a:r>
            <a:r>
              <a:rPr lang="en-US" dirty="0"/>
              <a:t> </a:t>
            </a:r>
            <a:r>
              <a:rPr lang="en-US" dirty="0" err="1"/>
              <a:t>yg</a:t>
            </a:r>
            <a:r>
              <a:rPr lang="en-US" dirty="0"/>
              <a:t> </a:t>
            </a:r>
            <a:r>
              <a:rPr lang="en-US" dirty="0" err="1"/>
              <a:t>serius</a:t>
            </a:r>
            <a:r>
              <a:rPr lang="en-US" dirty="0"/>
              <a:t>, </a:t>
            </a:r>
            <a:r>
              <a:rPr lang="en-US" dirty="0" err="1"/>
              <a:t>yakni</a:t>
            </a:r>
            <a:r>
              <a:rPr lang="en-US" dirty="0"/>
              <a:t> </a:t>
            </a:r>
            <a:r>
              <a:rPr lang="en-US" i="1" dirty="0"/>
              <a:t>fear / anxiety.</a:t>
            </a:r>
            <a:endParaRPr lang="en-US" dirty="0"/>
          </a:p>
        </p:txBody>
      </p:sp>
      <p:sp>
        <p:nvSpPr>
          <p:cNvPr id="8" name="Date Placeholder 7"/>
          <p:cNvSpPr>
            <a:spLocks noGrp="1"/>
          </p:cNvSpPr>
          <p:nvPr>
            <p:ph type="dt" sz="half" idx="10"/>
          </p:nvPr>
        </p:nvSpPr>
        <p:spPr/>
        <p:txBody>
          <a:bodyPr/>
          <a:lstStyle/>
          <a:p>
            <a:fld id="{B68884C4-E1B8-4DCF-B120-B86C194793B0}" type="datetime1">
              <a:rPr lang="id-ID" smtClean="0"/>
              <a:t>21/02/2015</a:t>
            </a:fld>
            <a:endParaRPr lang="en-US"/>
          </a:p>
        </p:txBody>
      </p:sp>
      <p:sp>
        <p:nvSpPr>
          <p:cNvPr id="9" name="Slide Number Placeholder 8"/>
          <p:cNvSpPr>
            <a:spLocks noGrp="1"/>
          </p:cNvSpPr>
          <p:nvPr>
            <p:ph type="sldNum" sz="quarter" idx="12"/>
          </p:nvPr>
        </p:nvSpPr>
        <p:spPr/>
        <p:txBody>
          <a:bodyPr/>
          <a:lstStyle/>
          <a:p>
            <a:fld id="{5DAE75A8-CAD5-43FF-A9DF-6FC55E92DBDC}" type="slidenum">
              <a:rPr lang="en-US" smtClean="0"/>
              <a:pPr/>
              <a:t>18</a:t>
            </a:fld>
            <a:endParaRPr lang="en-US"/>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35842" name="Rectangle 2"/>
          <p:cNvSpPr>
            <a:spLocks noGrp="1" noChangeArrowheads="1"/>
          </p:cNvSpPr>
          <p:nvPr>
            <p:ph type="title"/>
          </p:nvPr>
        </p:nvSpPr>
        <p:spPr/>
        <p:txBody>
          <a:bodyPr/>
          <a:lstStyle/>
          <a:p>
            <a:r>
              <a:rPr lang="en-US"/>
              <a:t>Rasa takut thd orang asing.</a:t>
            </a:r>
          </a:p>
        </p:txBody>
      </p:sp>
      <p:sp>
        <p:nvSpPr>
          <p:cNvPr id="35843" name="Rectangle 3"/>
          <p:cNvSpPr>
            <a:spLocks noGrp="1" noChangeArrowheads="1"/>
          </p:cNvSpPr>
          <p:nvPr>
            <p:ph type="body" idx="1"/>
          </p:nvPr>
        </p:nvSpPr>
        <p:spPr/>
        <p:txBody>
          <a:bodyPr/>
          <a:lstStyle/>
          <a:p>
            <a:r>
              <a:rPr lang="en-US" sz="2800"/>
              <a:t>Rasa takut anak thd orang asing (baru ketemu) muncul krn anak membandingkan skema wajah orang2 yg dikenalnya dg persepsi mereka ttg orang asing, lalu mencoba menghubungkan keduanya. Ketika gagal mengerti ketidaksesuaian yg ada, mereka merasa tidak pasti, sedih dan mungkin akan menangis. </a:t>
            </a:r>
          </a:p>
        </p:txBody>
      </p:sp>
      <p:sp>
        <p:nvSpPr>
          <p:cNvPr id="6" name="Date Placeholder 5"/>
          <p:cNvSpPr>
            <a:spLocks noGrp="1"/>
          </p:cNvSpPr>
          <p:nvPr>
            <p:ph type="dt" sz="half" idx="10"/>
          </p:nvPr>
        </p:nvSpPr>
        <p:spPr/>
        <p:txBody>
          <a:bodyPr/>
          <a:lstStyle/>
          <a:p>
            <a:fld id="{6247AE45-11B5-4842-8779-5CBD94E979F4}"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19</a:t>
            </a:fld>
            <a:endParaRPr lang="en-US"/>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3074" name="Rectangle 2"/>
          <p:cNvSpPr>
            <a:spLocks noGrp="1" noChangeArrowheads="1"/>
          </p:cNvSpPr>
          <p:nvPr>
            <p:ph type="title"/>
          </p:nvPr>
        </p:nvSpPr>
        <p:spPr/>
        <p:txBody>
          <a:bodyPr/>
          <a:lstStyle/>
          <a:p>
            <a:r>
              <a:rPr lang="en-US" sz="3200"/>
              <a:t>Pemikiran tentang </a:t>
            </a:r>
            <a:br>
              <a:rPr lang="en-US" sz="3200"/>
            </a:br>
            <a:r>
              <a:rPr lang="en-US" sz="3200"/>
              <a:t>perkembangan persepsi</a:t>
            </a:r>
          </a:p>
        </p:txBody>
      </p:sp>
      <p:sp>
        <p:nvSpPr>
          <p:cNvPr id="3075" name="Rectangle 3"/>
          <p:cNvSpPr>
            <a:spLocks noGrp="1" noChangeArrowheads="1"/>
          </p:cNvSpPr>
          <p:nvPr>
            <p:ph type="body" idx="1"/>
          </p:nvPr>
        </p:nvSpPr>
        <p:spPr/>
        <p:txBody>
          <a:bodyPr/>
          <a:lstStyle/>
          <a:p>
            <a:r>
              <a:rPr lang="en-US"/>
              <a:t>Nativisme</a:t>
            </a:r>
          </a:p>
          <a:p>
            <a:pPr lvl="1"/>
            <a:r>
              <a:rPr lang="en-US"/>
              <a:t>Berpendapat bahwa kemampuan persepsi adalah bawaan / diturunkan (</a:t>
            </a:r>
            <a:r>
              <a:rPr lang="en-US" i="1"/>
              <a:t>inborn</a:t>
            </a:r>
            <a:r>
              <a:rPr lang="en-US"/>
              <a:t>).</a:t>
            </a:r>
          </a:p>
          <a:p>
            <a:r>
              <a:rPr lang="en-US"/>
              <a:t>Empirisme</a:t>
            </a:r>
          </a:p>
          <a:p>
            <a:pPr lvl="1"/>
            <a:r>
              <a:rPr lang="en-US"/>
              <a:t>Berpendapat bahwa kemampuan persepsi adalah dipelajari / diperoleh dari pengalaman. </a:t>
            </a:r>
          </a:p>
        </p:txBody>
      </p:sp>
      <p:sp>
        <p:nvSpPr>
          <p:cNvPr id="6" name="Date Placeholder 5"/>
          <p:cNvSpPr>
            <a:spLocks noGrp="1"/>
          </p:cNvSpPr>
          <p:nvPr>
            <p:ph type="dt" sz="half" idx="10"/>
          </p:nvPr>
        </p:nvSpPr>
        <p:spPr/>
        <p:txBody>
          <a:bodyPr/>
          <a:lstStyle/>
          <a:p>
            <a:fld id="{379B2373-DBB3-4E2B-B58F-A7CB0BDF74DF}"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2</a:t>
            </a:fld>
            <a:endParaRPr lang="en-US"/>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en-US" smtClean="0"/>
              <a:t>winanti siwi respati</a:t>
            </a:r>
            <a:endParaRPr lang="en-US"/>
          </a:p>
        </p:txBody>
      </p:sp>
      <p:sp>
        <p:nvSpPr>
          <p:cNvPr id="3078" name="Rectangle 6"/>
          <p:cNvSpPr>
            <a:spLocks noGrp="1" noChangeArrowheads="1"/>
          </p:cNvSpPr>
          <p:nvPr>
            <p:ph type="title"/>
          </p:nvPr>
        </p:nvSpPr>
        <p:spPr/>
        <p:txBody>
          <a:bodyPr/>
          <a:lstStyle/>
          <a:p>
            <a:r>
              <a:rPr lang="en-US"/>
              <a:t>Pengertian Kognisi</a:t>
            </a:r>
          </a:p>
        </p:txBody>
      </p:sp>
      <p:sp>
        <p:nvSpPr>
          <p:cNvPr id="3079" name="Rectangle 7"/>
          <p:cNvSpPr>
            <a:spLocks noGrp="1" noChangeArrowheads="1"/>
          </p:cNvSpPr>
          <p:nvPr>
            <p:ph type="body" idx="1"/>
          </p:nvPr>
        </p:nvSpPr>
        <p:spPr/>
        <p:txBody>
          <a:bodyPr/>
          <a:lstStyle/>
          <a:p>
            <a:pPr>
              <a:lnSpc>
                <a:spcPct val="80000"/>
              </a:lnSpc>
            </a:pPr>
            <a:r>
              <a:rPr lang="en-US" sz="2400" dirty="0" err="1"/>
              <a:t>Kognisi</a:t>
            </a:r>
            <a:r>
              <a:rPr lang="en-US" sz="2400" dirty="0"/>
              <a:t> : </a:t>
            </a:r>
            <a:r>
              <a:rPr lang="en-US" sz="2400" dirty="0" err="1"/>
              <a:t>kemampuan</a:t>
            </a:r>
            <a:r>
              <a:rPr lang="en-US" sz="2400" dirty="0"/>
              <a:t> </a:t>
            </a:r>
            <a:r>
              <a:rPr lang="en-US" sz="2400" dirty="0" err="1"/>
              <a:t>menginterpretasikan</a:t>
            </a:r>
            <a:r>
              <a:rPr lang="en-US" sz="2400" dirty="0"/>
              <a:t> </a:t>
            </a:r>
            <a:r>
              <a:rPr lang="en-US" sz="2400" dirty="0" err="1"/>
              <a:t>segala</a:t>
            </a:r>
            <a:r>
              <a:rPr lang="en-US" sz="2400" dirty="0"/>
              <a:t> </a:t>
            </a:r>
            <a:r>
              <a:rPr lang="en-US" sz="2400" dirty="0" err="1"/>
              <a:t>pengalaman</a:t>
            </a:r>
            <a:r>
              <a:rPr lang="en-US" sz="2400" dirty="0"/>
              <a:t> sensory, </a:t>
            </a:r>
            <a:r>
              <a:rPr lang="en-US" sz="2400" dirty="0" err="1"/>
              <a:t>pencatatan</a:t>
            </a:r>
            <a:r>
              <a:rPr lang="en-US" sz="2400" dirty="0"/>
              <a:t> data &amp; </a:t>
            </a:r>
            <a:r>
              <a:rPr lang="en-US" sz="2400" dirty="0" err="1"/>
              <a:t>perolehan</a:t>
            </a:r>
            <a:r>
              <a:rPr lang="en-US" sz="2400" dirty="0"/>
              <a:t> </a:t>
            </a:r>
            <a:r>
              <a:rPr lang="en-US" sz="2400" dirty="0" err="1"/>
              <a:t>kembali</a:t>
            </a:r>
            <a:r>
              <a:rPr lang="en-US" sz="2400" dirty="0"/>
              <a:t> </a:t>
            </a:r>
            <a:r>
              <a:rPr lang="en-US" sz="2400" dirty="0" err="1"/>
              <a:t>bila</a:t>
            </a:r>
            <a:r>
              <a:rPr lang="en-US" sz="2400" dirty="0"/>
              <a:t> </a:t>
            </a:r>
            <a:r>
              <a:rPr lang="en-US" sz="2400" dirty="0" err="1"/>
              <a:t>diperlukan</a:t>
            </a:r>
            <a:r>
              <a:rPr lang="en-US" sz="2400" dirty="0"/>
              <a:t>.</a:t>
            </a:r>
          </a:p>
          <a:p>
            <a:pPr>
              <a:lnSpc>
                <a:spcPct val="80000"/>
              </a:lnSpc>
            </a:pPr>
            <a:r>
              <a:rPr lang="en-US" sz="2400" dirty="0" err="1"/>
              <a:t>Kemampuan</a:t>
            </a:r>
            <a:r>
              <a:rPr lang="en-US" sz="2400" dirty="0"/>
              <a:t> </a:t>
            </a:r>
            <a:r>
              <a:rPr lang="en-US" sz="2400" dirty="0" err="1"/>
              <a:t>memanipulasi</a:t>
            </a:r>
            <a:r>
              <a:rPr lang="en-US" sz="2400" dirty="0"/>
              <a:t> </a:t>
            </a:r>
            <a:r>
              <a:rPr lang="en-US" sz="2400" dirty="0" err="1"/>
              <a:t>skema</a:t>
            </a:r>
            <a:r>
              <a:rPr lang="en-US" sz="2400" dirty="0"/>
              <a:t>, </a:t>
            </a:r>
            <a:r>
              <a:rPr lang="en-US" sz="2400" dirty="0" err="1"/>
              <a:t>simbol</a:t>
            </a:r>
            <a:r>
              <a:rPr lang="en-US" sz="2400" dirty="0"/>
              <a:t>, </a:t>
            </a:r>
            <a:r>
              <a:rPr lang="en-US" sz="2400" dirty="0" err="1"/>
              <a:t>konsep</a:t>
            </a:r>
            <a:r>
              <a:rPr lang="en-US" sz="2400" dirty="0"/>
              <a:t>, </a:t>
            </a:r>
            <a:r>
              <a:rPr lang="en-US" sz="2400" dirty="0" err="1"/>
              <a:t>daya</a:t>
            </a:r>
            <a:r>
              <a:rPr lang="en-US" sz="2400" dirty="0"/>
              <a:t> </a:t>
            </a:r>
            <a:r>
              <a:rPr lang="en-US" sz="2400" dirty="0" err="1"/>
              <a:t>nalar</a:t>
            </a:r>
            <a:r>
              <a:rPr lang="en-US" sz="2400" dirty="0"/>
              <a:t>, problem solving.</a:t>
            </a:r>
          </a:p>
          <a:p>
            <a:pPr>
              <a:lnSpc>
                <a:spcPct val="80000"/>
              </a:lnSpc>
            </a:pPr>
            <a:r>
              <a:rPr lang="en-US" sz="2400" dirty="0" err="1"/>
              <a:t>Pencapaian</a:t>
            </a:r>
            <a:r>
              <a:rPr lang="en-US" sz="2400" dirty="0"/>
              <a:t> </a:t>
            </a:r>
            <a:r>
              <a:rPr lang="en-US" sz="2400" dirty="0" err="1"/>
              <a:t>pengetahuan</a:t>
            </a:r>
            <a:r>
              <a:rPr lang="en-US" sz="2400" dirty="0"/>
              <a:t> &amp; </a:t>
            </a:r>
            <a:r>
              <a:rPr lang="en-US" sz="2400" dirty="0" err="1"/>
              <a:t>pemahaman</a:t>
            </a:r>
            <a:r>
              <a:rPr lang="en-US" sz="2400" dirty="0"/>
              <a:t> </a:t>
            </a:r>
            <a:r>
              <a:rPr lang="en-US" sz="2400" dirty="0" err="1"/>
              <a:t>mengenai</a:t>
            </a:r>
            <a:r>
              <a:rPr lang="en-US" sz="2400" dirty="0"/>
              <a:t> </a:t>
            </a:r>
            <a:r>
              <a:rPr lang="en-US" sz="2400" dirty="0" err="1"/>
              <a:t>lingkungan</a:t>
            </a:r>
            <a:r>
              <a:rPr lang="en-US" sz="2400" dirty="0" smtClean="0"/>
              <a:t>.</a:t>
            </a:r>
            <a:endParaRPr lang="id-ID" sz="2400" dirty="0" smtClean="0"/>
          </a:p>
          <a:p>
            <a:pPr>
              <a:lnSpc>
                <a:spcPct val="80000"/>
              </a:lnSpc>
            </a:pPr>
            <a:r>
              <a:rPr lang="id-ID" sz="2400" dirty="0" smtClean="0"/>
              <a:t>Jadi, </a:t>
            </a:r>
            <a:r>
              <a:rPr lang="en-US" sz="2400" dirty="0" err="1" smtClean="0">
                <a:sym typeface="Wingdings" pitchFamily="2" charset="2"/>
              </a:rPr>
              <a:t>kognisi</a:t>
            </a:r>
            <a:r>
              <a:rPr lang="en-US" sz="2400" dirty="0" smtClean="0">
                <a:sym typeface="Wingdings" pitchFamily="2" charset="2"/>
              </a:rPr>
              <a:t> </a:t>
            </a:r>
            <a:r>
              <a:rPr lang="en-US" sz="2400" dirty="0" err="1">
                <a:sym typeface="Wingdings" pitchFamily="2" charset="2"/>
              </a:rPr>
              <a:t>meliputi</a:t>
            </a:r>
            <a:r>
              <a:rPr lang="en-US" sz="2400" dirty="0">
                <a:sym typeface="Wingdings" pitchFamily="2" charset="2"/>
              </a:rPr>
              <a:t> :</a:t>
            </a:r>
          </a:p>
          <a:p>
            <a:pPr lvl="1">
              <a:lnSpc>
                <a:spcPct val="80000"/>
              </a:lnSpc>
            </a:pPr>
            <a:r>
              <a:rPr lang="en-US" sz="2000" dirty="0" err="1"/>
              <a:t>Persepsi</a:t>
            </a:r>
            <a:endParaRPr lang="en-US" sz="2000" dirty="0"/>
          </a:p>
          <a:p>
            <a:pPr lvl="1">
              <a:lnSpc>
                <a:spcPct val="80000"/>
              </a:lnSpc>
            </a:pPr>
            <a:r>
              <a:rPr lang="en-US" sz="2000" dirty="0"/>
              <a:t>Memory</a:t>
            </a:r>
          </a:p>
          <a:p>
            <a:pPr lvl="1">
              <a:lnSpc>
                <a:spcPct val="80000"/>
              </a:lnSpc>
            </a:pPr>
            <a:r>
              <a:rPr lang="en-US" sz="2000" dirty="0" err="1"/>
              <a:t>Pembentukan</a:t>
            </a:r>
            <a:r>
              <a:rPr lang="en-US" sz="2000" dirty="0"/>
              <a:t> </a:t>
            </a:r>
            <a:r>
              <a:rPr lang="en-US" sz="2000" dirty="0" err="1" smtClean="0"/>
              <a:t>konsep</a:t>
            </a:r>
            <a:r>
              <a:rPr lang="en-US" sz="2000" dirty="0" smtClean="0"/>
              <a:t> </a:t>
            </a:r>
            <a:endParaRPr lang="id-ID" sz="2000" dirty="0" smtClean="0"/>
          </a:p>
          <a:p>
            <a:pPr lvl="1">
              <a:lnSpc>
                <a:spcPct val="80000"/>
              </a:lnSpc>
            </a:pPr>
            <a:r>
              <a:rPr lang="en-US" sz="2000" dirty="0" err="1" smtClean="0"/>
              <a:t>Evaluasi</a:t>
            </a:r>
            <a:r>
              <a:rPr lang="en-US" sz="2000" dirty="0" smtClean="0"/>
              <a:t> </a:t>
            </a:r>
            <a:r>
              <a:rPr lang="en-US" sz="2000" dirty="0"/>
              <a:t>/ problem solving                 </a:t>
            </a:r>
          </a:p>
          <a:p>
            <a:pPr lvl="1">
              <a:lnSpc>
                <a:spcPct val="80000"/>
              </a:lnSpc>
            </a:pPr>
            <a:r>
              <a:rPr lang="en-US" sz="2000" dirty="0" err="1"/>
              <a:t>Penalaran</a:t>
            </a:r>
            <a:endParaRPr lang="en-US" sz="2000" dirty="0"/>
          </a:p>
          <a:p>
            <a:pPr lvl="1">
              <a:lnSpc>
                <a:spcPct val="80000"/>
              </a:lnSpc>
            </a:pPr>
            <a:endParaRPr lang="en-US" sz="2000" dirty="0"/>
          </a:p>
        </p:txBody>
      </p:sp>
      <p:sp>
        <p:nvSpPr>
          <p:cNvPr id="5" name="Date Placeholder 4"/>
          <p:cNvSpPr>
            <a:spLocks noGrp="1"/>
          </p:cNvSpPr>
          <p:nvPr>
            <p:ph type="dt" sz="half" idx="10"/>
          </p:nvPr>
        </p:nvSpPr>
        <p:spPr/>
        <p:txBody>
          <a:bodyPr/>
          <a:lstStyle/>
          <a:p>
            <a:fld id="{B6877B46-5A3D-4829-A796-FE4B9CAFC031}" type="datetime1">
              <a:rPr lang="id-ID" smtClean="0"/>
              <a:t>21/02/2015</a:t>
            </a:fld>
            <a:endParaRPr lang="en-US"/>
          </a:p>
        </p:txBody>
      </p:sp>
      <p:sp>
        <p:nvSpPr>
          <p:cNvPr id="6" name="Slide Number Placeholder 5"/>
          <p:cNvSpPr>
            <a:spLocks noGrp="1"/>
          </p:cNvSpPr>
          <p:nvPr>
            <p:ph type="sldNum" sz="quarter" idx="12"/>
          </p:nvPr>
        </p:nvSpPr>
        <p:spPr/>
        <p:txBody>
          <a:bodyPr/>
          <a:lstStyle/>
          <a:p>
            <a:fld id="{5DAE75A8-CAD5-43FF-A9DF-6FC55E92DBDC}" type="slidenum">
              <a:rPr lang="en-US" smtClean="0"/>
              <a:pPr/>
              <a:t>20</a:t>
            </a:fld>
            <a:endParaRPr lang="en-US"/>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6146" name="Rectangle 2"/>
          <p:cNvSpPr>
            <a:spLocks noGrp="1" noChangeArrowheads="1"/>
          </p:cNvSpPr>
          <p:nvPr>
            <p:ph type="title"/>
          </p:nvPr>
        </p:nvSpPr>
        <p:spPr/>
        <p:txBody>
          <a:bodyPr/>
          <a:lstStyle/>
          <a:p>
            <a:r>
              <a:rPr lang="en-US"/>
              <a:t>Unit-unit dlm aktivitas kognisi</a:t>
            </a:r>
          </a:p>
        </p:txBody>
      </p:sp>
      <p:sp>
        <p:nvSpPr>
          <p:cNvPr id="6147" name="Rectangle 3"/>
          <p:cNvSpPr>
            <a:spLocks noGrp="1" noChangeArrowheads="1"/>
          </p:cNvSpPr>
          <p:nvPr>
            <p:ph type="body" idx="1"/>
          </p:nvPr>
        </p:nvSpPr>
        <p:spPr/>
        <p:txBody>
          <a:bodyPr/>
          <a:lstStyle/>
          <a:p>
            <a:pPr>
              <a:lnSpc>
                <a:spcPct val="80000"/>
              </a:lnSpc>
            </a:pPr>
            <a:r>
              <a:rPr lang="en-US" sz="2000" dirty="0"/>
              <a:t>Cara </a:t>
            </a:r>
            <a:r>
              <a:rPr lang="en-US" sz="2000" dirty="0" err="1"/>
              <a:t>menampilkan</a:t>
            </a:r>
            <a:r>
              <a:rPr lang="en-US" sz="2000" dirty="0"/>
              <a:t> </a:t>
            </a:r>
            <a:r>
              <a:rPr lang="en-US" sz="2000" dirty="0" err="1"/>
              <a:t>pemikiran</a:t>
            </a:r>
            <a:r>
              <a:rPr lang="en-US" sz="2000" dirty="0"/>
              <a:t> dg : SKEMA, IMAGE, SIMBOL, KONSEP.</a:t>
            </a:r>
          </a:p>
          <a:p>
            <a:pPr>
              <a:lnSpc>
                <a:spcPct val="80000"/>
              </a:lnSpc>
            </a:pPr>
            <a:r>
              <a:rPr lang="en-US" sz="2000" dirty="0" err="1"/>
              <a:t>Skema</a:t>
            </a:r>
            <a:r>
              <a:rPr lang="en-US" sz="2000" dirty="0"/>
              <a:t> </a:t>
            </a:r>
            <a:r>
              <a:rPr lang="en-US" sz="2000" dirty="0">
                <a:sym typeface="Wingdings" pitchFamily="2" charset="2"/>
              </a:rPr>
              <a:t> </a:t>
            </a:r>
            <a:r>
              <a:rPr lang="en-US" sz="2000" dirty="0" err="1">
                <a:sym typeface="Wingdings" pitchFamily="2" charset="2"/>
              </a:rPr>
              <a:t>menitikberatkan</a:t>
            </a:r>
            <a:r>
              <a:rPr lang="en-US" sz="2000" dirty="0">
                <a:sym typeface="Wingdings" pitchFamily="2" charset="2"/>
              </a:rPr>
              <a:t> pd </a:t>
            </a:r>
            <a:r>
              <a:rPr lang="en-US" sz="2000" dirty="0" err="1">
                <a:sym typeface="Wingdings" pitchFamily="2" charset="2"/>
              </a:rPr>
              <a:t>ciri-ciri</a:t>
            </a:r>
            <a:r>
              <a:rPr lang="en-US" sz="2000" dirty="0">
                <a:sym typeface="Wingdings" pitchFamily="2" charset="2"/>
              </a:rPr>
              <a:t> </a:t>
            </a:r>
            <a:r>
              <a:rPr lang="en-US" sz="2000" dirty="0" err="1">
                <a:sym typeface="Wingdings" pitchFamily="2" charset="2"/>
              </a:rPr>
              <a:t>penting</a:t>
            </a:r>
            <a:r>
              <a:rPr lang="en-US" sz="2000" dirty="0">
                <a:sym typeface="Wingdings" pitchFamily="2" charset="2"/>
              </a:rPr>
              <a:t>.</a:t>
            </a:r>
          </a:p>
          <a:p>
            <a:pPr>
              <a:lnSpc>
                <a:spcPct val="80000"/>
              </a:lnSpc>
            </a:pPr>
            <a:r>
              <a:rPr lang="en-US" sz="2000" dirty="0">
                <a:sym typeface="Wingdings" pitchFamily="2" charset="2"/>
              </a:rPr>
              <a:t>Image  </a:t>
            </a:r>
            <a:r>
              <a:rPr lang="en-US" sz="2000" dirty="0" err="1">
                <a:sym typeface="Wingdings" pitchFamily="2" charset="2"/>
              </a:rPr>
              <a:t>menitikberatkan</a:t>
            </a:r>
            <a:r>
              <a:rPr lang="en-US" sz="2000" dirty="0">
                <a:sym typeface="Wingdings" pitchFamily="2" charset="2"/>
              </a:rPr>
              <a:t> pd </a:t>
            </a:r>
            <a:r>
              <a:rPr lang="en-US" sz="2000" dirty="0" err="1">
                <a:sym typeface="Wingdings" pitchFamily="2" charset="2"/>
              </a:rPr>
              <a:t>ciri-ciri</a:t>
            </a:r>
            <a:r>
              <a:rPr lang="en-US" sz="2000" dirty="0">
                <a:sym typeface="Wingdings" pitchFamily="2" charset="2"/>
              </a:rPr>
              <a:t> </a:t>
            </a:r>
            <a:r>
              <a:rPr lang="en-US" sz="2000" dirty="0" err="1">
                <a:sym typeface="Wingdings" pitchFamily="2" charset="2"/>
              </a:rPr>
              <a:t>penting</a:t>
            </a:r>
            <a:r>
              <a:rPr lang="en-US" sz="2000" dirty="0">
                <a:sym typeface="Wingdings" pitchFamily="2" charset="2"/>
              </a:rPr>
              <a:t>. </a:t>
            </a:r>
          </a:p>
          <a:p>
            <a:pPr>
              <a:lnSpc>
                <a:spcPct val="80000"/>
              </a:lnSpc>
            </a:pPr>
            <a:r>
              <a:rPr lang="en-US" sz="2000" dirty="0" err="1">
                <a:sym typeface="Wingdings" pitchFamily="2" charset="2"/>
              </a:rPr>
              <a:t>Simbol</a:t>
            </a:r>
            <a:r>
              <a:rPr lang="en-US" sz="2000" dirty="0">
                <a:sym typeface="Wingdings" pitchFamily="2" charset="2"/>
              </a:rPr>
              <a:t>  dg </a:t>
            </a:r>
            <a:r>
              <a:rPr lang="en-US" sz="2000" dirty="0" err="1">
                <a:sym typeface="Wingdings" pitchFamily="2" charset="2"/>
              </a:rPr>
              <a:t>suatu</a:t>
            </a:r>
            <a:r>
              <a:rPr lang="en-US" sz="2000" dirty="0">
                <a:sym typeface="Wingdings" pitchFamily="2" charset="2"/>
              </a:rPr>
              <a:t> </a:t>
            </a:r>
            <a:r>
              <a:rPr lang="en-US" sz="2000" dirty="0" err="1">
                <a:sym typeface="Wingdings" pitchFamily="2" charset="2"/>
              </a:rPr>
              <a:t>tanda</a:t>
            </a:r>
            <a:r>
              <a:rPr lang="en-US" sz="2000" dirty="0">
                <a:sym typeface="Wingdings" pitchFamily="2" charset="2"/>
              </a:rPr>
              <a:t> </a:t>
            </a:r>
            <a:r>
              <a:rPr lang="en-US" sz="2000" dirty="0" err="1">
                <a:sym typeface="Wingdings" pitchFamily="2" charset="2"/>
              </a:rPr>
              <a:t>buatan</a:t>
            </a:r>
            <a:r>
              <a:rPr lang="en-US" sz="2000" dirty="0">
                <a:sym typeface="Wingdings" pitchFamily="2" charset="2"/>
              </a:rPr>
              <a:t>, </a:t>
            </a:r>
            <a:r>
              <a:rPr lang="en-US" sz="2000" dirty="0" err="1">
                <a:sym typeface="Wingdings" pitchFamily="2" charset="2"/>
              </a:rPr>
              <a:t>biasanya</a:t>
            </a:r>
            <a:r>
              <a:rPr lang="en-US" sz="2000" dirty="0">
                <a:sym typeface="Wingdings" pitchFamily="2" charset="2"/>
              </a:rPr>
              <a:t> </a:t>
            </a:r>
            <a:r>
              <a:rPr lang="en-US" sz="2000" dirty="0" err="1">
                <a:sym typeface="Wingdings" pitchFamily="2" charset="2"/>
              </a:rPr>
              <a:t>mengikuti</a:t>
            </a:r>
            <a:r>
              <a:rPr lang="en-US" sz="2000" dirty="0">
                <a:sym typeface="Wingdings" pitchFamily="2" charset="2"/>
              </a:rPr>
              <a:t> </a:t>
            </a:r>
            <a:r>
              <a:rPr lang="en-US" sz="2000" dirty="0" err="1">
                <a:sym typeface="Wingdings" pitchFamily="2" charset="2"/>
              </a:rPr>
              <a:t>ciri-ciri</a:t>
            </a:r>
            <a:r>
              <a:rPr lang="en-US" sz="2000" dirty="0">
                <a:sym typeface="Wingdings" pitchFamily="2" charset="2"/>
              </a:rPr>
              <a:t> </a:t>
            </a:r>
            <a:r>
              <a:rPr lang="en-US" sz="2000" dirty="0" err="1">
                <a:sym typeface="Wingdings" pitchFamily="2" charset="2"/>
              </a:rPr>
              <a:t>fisikal</a:t>
            </a:r>
            <a:r>
              <a:rPr lang="en-US" sz="2000" dirty="0">
                <a:sym typeface="Wingdings" pitchFamily="2" charset="2"/>
              </a:rPr>
              <a:t>.</a:t>
            </a:r>
          </a:p>
          <a:p>
            <a:pPr>
              <a:lnSpc>
                <a:spcPct val="80000"/>
              </a:lnSpc>
            </a:pPr>
            <a:r>
              <a:rPr lang="en-US" sz="2000" dirty="0" err="1">
                <a:sym typeface="Wingdings" pitchFamily="2" charset="2"/>
              </a:rPr>
              <a:t>Konsep</a:t>
            </a:r>
            <a:r>
              <a:rPr lang="en-US" sz="2000" dirty="0">
                <a:sym typeface="Wingdings" pitchFamily="2" charset="2"/>
              </a:rPr>
              <a:t>  dg </a:t>
            </a:r>
            <a:r>
              <a:rPr lang="en-US" sz="2000" dirty="0" err="1">
                <a:sym typeface="Wingdings" pitchFamily="2" charset="2"/>
              </a:rPr>
              <a:t>menggambarkan</a:t>
            </a:r>
            <a:r>
              <a:rPr lang="en-US" sz="2000" dirty="0">
                <a:sym typeface="Wingdings" pitchFamily="2" charset="2"/>
              </a:rPr>
              <a:t> </a:t>
            </a:r>
            <a:r>
              <a:rPr lang="en-US" sz="2000" dirty="0" err="1">
                <a:sym typeface="Wingdings" pitchFamily="2" charset="2"/>
              </a:rPr>
              <a:t>ciri</a:t>
            </a:r>
            <a:r>
              <a:rPr lang="en-US" sz="2000" dirty="0">
                <a:sym typeface="Wingdings" pitchFamily="2" charset="2"/>
              </a:rPr>
              <a:t> </a:t>
            </a:r>
            <a:r>
              <a:rPr lang="en-US" sz="2000" dirty="0" err="1">
                <a:sym typeface="Wingdings" pitchFamily="2" charset="2"/>
              </a:rPr>
              <a:t>umum</a:t>
            </a:r>
            <a:r>
              <a:rPr lang="en-US" sz="2000" dirty="0">
                <a:sym typeface="Wingdings" pitchFamily="2" charset="2"/>
              </a:rPr>
              <a:t> </a:t>
            </a:r>
            <a:r>
              <a:rPr lang="en-US" sz="2000" dirty="0" err="1">
                <a:sym typeface="Wingdings" pitchFamily="2" charset="2"/>
              </a:rPr>
              <a:t>skema</a:t>
            </a:r>
            <a:r>
              <a:rPr lang="en-US" sz="2000" dirty="0">
                <a:sym typeface="Wingdings" pitchFamily="2" charset="2"/>
              </a:rPr>
              <a:t> / </a:t>
            </a:r>
            <a:r>
              <a:rPr lang="en-US" sz="2000" dirty="0" err="1">
                <a:sym typeface="Wingdings" pitchFamily="2" charset="2"/>
              </a:rPr>
              <a:t>simbol</a:t>
            </a:r>
            <a:r>
              <a:rPr lang="en-US" sz="2000" dirty="0">
                <a:sym typeface="Wingdings" pitchFamily="2" charset="2"/>
              </a:rPr>
              <a:t>, </a:t>
            </a:r>
            <a:r>
              <a:rPr lang="en-US" sz="2000" dirty="0" err="1">
                <a:sym typeface="Wingdings" pitchFamily="2" charset="2"/>
              </a:rPr>
              <a:t>yg</a:t>
            </a:r>
            <a:r>
              <a:rPr lang="en-US" sz="2000" dirty="0">
                <a:sym typeface="Wingdings" pitchFamily="2" charset="2"/>
              </a:rPr>
              <a:t> </a:t>
            </a:r>
            <a:r>
              <a:rPr lang="en-US" sz="2000" dirty="0" err="1">
                <a:sym typeface="Wingdings" pitchFamily="2" charset="2"/>
              </a:rPr>
              <a:t>sifatnya</a:t>
            </a:r>
            <a:r>
              <a:rPr lang="en-US" sz="2000" dirty="0">
                <a:sym typeface="Wingdings" pitchFamily="2" charset="2"/>
              </a:rPr>
              <a:t> </a:t>
            </a:r>
            <a:r>
              <a:rPr lang="en-US" sz="2000" dirty="0" err="1">
                <a:sym typeface="Wingdings" pitchFamily="2" charset="2"/>
              </a:rPr>
              <a:t>lebih</a:t>
            </a:r>
            <a:r>
              <a:rPr lang="en-US" sz="2000" dirty="0">
                <a:sym typeface="Wingdings" pitchFamily="2" charset="2"/>
              </a:rPr>
              <a:t> </a:t>
            </a:r>
            <a:r>
              <a:rPr lang="en-US" sz="2000" dirty="0" err="1">
                <a:sym typeface="Wingdings" pitchFamily="2" charset="2"/>
              </a:rPr>
              <a:t>luas</a:t>
            </a:r>
            <a:r>
              <a:rPr lang="en-US" sz="2000" dirty="0">
                <a:sym typeface="Wingdings" pitchFamily="2" charset="2"/>
              </a:rPr>
              <a:t> &amp; </a:t>
            </a:r>
            <a:r>
              <a:rPr lang="en-US" sz="2000" dirty="0" err="1">
                <a:sym typeface="Wingdings" pitchFamily="2" charset="2"/>
              </a:rPr>
              <a:t>abstrak</a:t>
            </a:r>
            <a:r>
              <a:rPr lang="en-US" sz="2000" dirty="0">
                <a:sym typeface="Wingdings" pitchFamily="2" charset="2"/>
              </a:rPr>
              <a:t>.</a:t>
            </a:r>
          </a:p>
          <a:p>
            <a:pPr>
              <a:lnSpc>
                <a:spcPct val="80000"/>
              </a:lnSpc>
              <a:buFont typeface="Wingdings" pitchFamily="2" charset="2"/>
              <a:buNone/>
            </a:pPr>
            <a:r>
              <a:rPr lang="en-US" sz="2000" dirty="0">
                <a:sym typeface="Wingdings" pitchFamily="2" charset="2"/>
              </a:rPr>
              <a:t>	</a:t>
            </a:r>
            <a:r>
              <a:rPr lang="en-US" sz="2000" dirty="0" smtClean="0">
                <a:sym typeface="Wingdings" pitchFamily="2" charset="2"/>
              </a:rPr>
              <a:t>(</a:t>
            </a:r>
            <a:r>
              <a:rPr lang="en-US" sz="2000" dirty="0" err="1">
                <a:sym typeface="Wingdings" pitchFamily="2" charset="2"/>
              </a:rPr>
              <a:t>Konsep</a:t>
            </a:r>
            <a:r>
              <a:rPr lang="en-US" sz="2000" dirty="0">
                <a:sym typeface="Wingdings" pitchFamily="2" charset="2"/>
              </a:rPr>
              <a:t>  </a:t>
            </a:r>
            <a:r>
              <a:rPr lang="en-US" sz="2000" dirty="0" err="1">
                <a:sym typeface="Wingdings" pitchFamily="2" charset="2"/>
              </a:rPr>
              <a:t>ciri</a:t>
            </a:r>
            <a:r>
              <a:rPr lang="en-US" sz="2000" dirty="0">
                <a:sym typeface="Wingdings" pitchFamily="2" charset="2"/>
              </a:rPr>
              <a:t> </a:t>
            </a:r>
            <a:r>
              <a:rPr lang="en-US" sz="2000" dirty="0" err="1">
                <a:sym typeface="Wingdings" pitchFamily="2" charset="2"/>
              </a:rPr>
              <a:t>yg</a:t>
            </a:r>
            <a:r>
              <a:rPr lang="en-US" sz="2000" dirty="0">
                <a:sym typeface="Wingdings" pitchFamily="2" charset="2"/>
              </a:rPr>
              <a:t> </a:t>
            </a:r>
            <a:r>
              <a:rPr lang="en-US" sz="2000" dirty="0" err="1">
                <a:sym typeface="Wingdings" pitchFamily="2" charset="2"/>
              </a:rPr>
              <a:t>sama</a:t>
            </a:r>
            <a:r>
              <a:rPr lang="en-US" sz="2000" dirty="0">
                <a:sym typeface="Wingdings" pitchFamily="2" charset="2"/>
              </a:rPr>
              <a:t> </a:t>
            </a:r>
            <a:r>
              <a:rPr lang="en-US" sz="2000" dirty="0" err="1">
                <a:sym typeface="Wingdings" pitchFamily="2" charset="2"/>
              </a:rPr>
              <a:t>yg</a:t>
            </a:r>
            <a:r>
              <a:rPr lang="en-US" sz="2000" dirty="0">
                <a:sym typeface="Wingdings" pitchFamily="2" charset="2"/>
              </a:rPr>
              <a:t> </a:t>
            </a:r>
            <a:r>
              <a:rPr lang="en-US" sz="2000" dirty="0" err="1">
                <a:sym typeface="Wingdings" pitchFamily="2" charset="2"/>
              </a:rPr>
              <a:t>dimiliki</a:t>
            </a:r>
            <a:r>
              <a:rPr lang="en-US" sz="2000" dirty="0">
                <a:sym typeface="Wingdings" pitchFamily="2" charset="2"/>
              </a:rPr>
              <a:t> </a:t>
            </a:r>
            <a:r>
              <a:rPr lang="en-US" sz="2000" dirty="0" err="1">
                <a:sym typeface="Wingdings" pitchFamily="2" charset="2"/>
              </a:rPr>
              <a:t>oleh</a:t>
            </a:r>
            <a:r>
              <a:rPr lang="en-US" sz="2000" dirty="0">
                <a:sym typeface="Wingdings" pitchFamily="2" charset="2"/>
              </a:rPr>
              <a:t> </a:t>
            </a:r>
            <a:r>
              <a:rPr lang="en-US" sz="2000" dirty="0" err="1">
                <a:sym typeface="Wingdings" pitchFamily="2" charset="2"/>
              </a:rPr>
              <a:t>sekelompok</a:t>
            </a:r>
            <a:r>
              <a:rPr lang="en-US" sz="2000" dirty="0">
                <a:sym typeface="Wingdings" pitchFamily="2" charset="2"/>
              </a:rPr>
              <a:t> </a:t>
            </a:r>
            <a:r>
              <a:rPr lang="en-US" sz="2000" dirty="0" err="1">
                <a:sym typeface="Wingdings" pitchFamily="2" charset="2"/>
              </a:rPr>
              <a:t>obyek</a:t>
            </a:r>
            <a:r>
              <a:rPr lang="en-US" sz="2000" dirty="0">
                <a:sym typeface="Wingdings" pitchFamily="2" charset="2"/>
              </a:rPr>
              <a:t>).</a:t>
            </a:r>
          </a:p>
          <a:p>
            <a:pPr lvl="4">
              <a:lnSpc>
                <a:spcPct val="80000"/>
              </a:lnSpc>
              <a:buFontTx/>
              <a:buNone/>
            </a:pPr>
            <a:endParaRPr lang="en-US" sz="1400" dirty="0">
              <a:sym typeface="Wingdings" pitchFamily="2" charset="2"/>
            </a:endParaRPr>
          </a:p>
          <a:p>
            <a:pPr>
              <a:lnSpc>
                <a:spcPct val="80000"/>
              </a:lnSpc>
            </a:pPr>
            <a:r>
              <a:rPr lang="en-US" sz="2000" dirty="0" err="1"/>
              <a:t>Konsep</a:t>
            </a:r>
            <a:r>
              <a:rPr lang="en-US" sz="2000" dirty="0"/>
              <a:t> </a:t>
            </a:r>
            <a:r>
              <a:rPr lang="en-US" sz="2000" dirty="0" err="1"/>
              <a:t>merupakan</a:t>
            </a:r>
            <a:r>
              <a:rPr lang="en-US" sz="2000" dirty="0"/>
              <a:t> </a:t>
            </a:r>
            <a:r>
              <a:rPr lang="en-US" sz="2000" dirty="0" err="1"/>
              <a:t>dasar</a:t>
            </a:r>
            <a:r>
              <a:rPr lang="en-US" sz="2000" dirty="0"/>
              <a:t> </a:t>
            </a:r>
            <a:r>
              <a:rPr lang="en-US" sz="2000" dirty="0" err="1"/>
              <a:t>perkembangan</a:t>
            </a:r>
            <a:r>
              <a:rPr lang="en-US" sz="2000" dirty="0"/>
              <a:t> </a:t>
            </a:r>
            <a:r>
              <a:rPr lang="en-US" sz="2000" dirty="0" err="1"/>
              <a:t>kognisi</a:t>
            </a:r>
            <a:r>
              <a:rPr lang="en-US" sz="2000" dirty="0"/>
              <a:t> </a:t>
            </a:r>
            <a:r>
              <a:rPr lang="en-US" sz="2000" dirty="0" err="1"/>
              <a:t>yg</a:t>
            </a:r>
            <a:r>
              <a:rPr lang="en-US" sz="2000" dirty="0"/>
              <a:t> </a:t>
            </a:r>
            <a:r>
              <a:rPr lang="en-US" sz="2000" dirty="0" err="1"/>
              <a:t>diperoleh</a:t>
            </a:r>
            <a:r>
              <a:rPr lang="en-US" sz="2000" dirty="0"/>
              <a:t> </a:t>
            </a:r>
            <a:r>
              <a:rPr lang="en-US" sz="2000" dirty="0" err="1"/>
              <a:t>dari</a:t>
            </a:r>
            <a:r>
              <a:rPr lang="en-US" sz="2000" dirty="0"/>
              <a:t> </a:t>
            </a:r>
            <a:r>
              <a:rPr lang="en-US" sz="2000" dirty="0" err="1"/>
              <a:t>interaksi</a:t>
            </a:r>
            <a:r>
              <a:rPr lang="en-US" sz="2000" dirty="0"/>
              <a:t> </a:t>
            </a:r>
            <a:r>
              <a:rPr lang="en-US" sz="2000" dirty="0" err="1"/>
              <a:t>kapasitas</a:t>
            </a:r>
            <a:r>
              <a:rPr lang="en-US" sz="2000" dirty="0"/>
              <a:t> </a:t>
            </a:r>
            <a:r>
              <a:rPr lang="en-US" sz="2000" dirty="0" err="1"/>
              <a:t>kecerdasan</a:t>
            </a:r>
            <a:r>
              <a:rPr lang="en-US" sz="2000" dirty="0"/>
              <a:t> &amp; </a:t>
            </a:r>
            <a:r>
              <a:rPr lang="en-US" sz="2000" dirty="0" err="1"/>
              <a:t>pengetahuan</a:t>
            </a:r>
            <a:r>
              <a:rPr lang="en-US" sz="2000" dirty="0"/>
              <a:t>.</a:t>
            </a:r>
          </a:p>
        </p:txBody>
      </p:sp>
      <p:sp>
        <p:nvSpPr>
          <p:cNvPr id="6" name="Date Placeholder 5"/>
          <p:cNvSpPr>
            <a:spLocks noGrp="1"/>
          </p:cNvSpPr>
          <p:nvPr>
            <p:ph type="dt" sz="half" idx="10"/>
          </p:nvPr>
        </p:nvSpPr>
        <p:spPr/>
        <p:txBody>
          <a:bodyPr/>
          <a:lstStyle/>
          <a:p>
            <a:fld id="{327F0D96-8CC1-4F50-86CE-11E6090A96BF}"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21</a:t>
            </a:fld>
            <a:endParaRPr lang="en-US"/>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7170" name="Rectangle 2"/>
          <p:cNvSpPr>
            <a:spLocks noGrp="1" noChangeArrowheads="1"/>
          </p:cNvSpPr>
          <p:nvPr>
            <p:ph type="title"/>
          </p:nvPr>
        </p:nvSpPr>
        <p:spPr/>
        <p:txBody>
          <a:bodyPr/>
          <a:lstStyle/>
          <a:p>
            <a:r>
              <a:rPr lang="en-US"/>
              <a:t>Ciri-ciri Konsep</a:t>
            </a:r>
          </a:p>
        </p:txBody>
      </p:sp>
      <p:sp>
        <p:nvSpPr>
          <p:cNvPr id="7171" name="Rectangle 3"/>
          <p:cNvSpPr>
            <a:spLocks noGrp="1" noChangeArrowheads="1"/>
          </p:cNvSpPr>
          <p:nvPr>
            <p:ph type="body" idx="1"/>
          </p:nvPr>
        </p:nvSpPr>
        <p:spPr>
          <a:xfrm>
            <a:off x="2286000" y="1600200"/>
            <a:ext cx="6553200" cy="4495800"/>
          </a:xfrm>
        </p:spPr>
        <p:txBody>
          <a:bodyPr/>
          <a:lstStyle/>
          <a:p>
            <a:pPr>
              <a:lnSpc>
                <a:spcPct val="80000"/>
              </a:lnSpc>
            </a:pPr>
            <a:r>
              <a:rPr lang="en-US" sz="2400" dirty="0" err="1"/>
              <a:t>Konkrit</a:t>
            </a:r>
            <a:r>
              <a:rPr lang="en-US" sz="2400" dirty="0"/>
              <a:t> </a:t>
            </a:r>
            <a:r>
              <a:rPr lang="en-US" sz="2400" dirty="0">
                <a:sym typeface="Wingdings" pitchFamily="2" charset="2"/>
              </a:rPr>
              <a:t> </a:t>
            </a:r>
            <a:r>
              <a:rPr lang="en-US" sz="2400" dirty="0" err="1">
                <a:sym typeface="Wingdings" pitchFamily="2" charset="2"/>
              </a:rPr>
              <a:t>abstrak</a:t>
            </a:r>
            <a:endParaRPr lang="en-US" sz="2400" dirty="0">
              <a:sym typeface="Wingdings" pitchFamily="2" charset="2"/>
            </a:endParaRPr>
          </a:p>
          <a:p>
            <a:pPr>
              <a:lnSpc>
                <a:spcPct val="80000"/>
              </a:lnSpc>
            </a:pPr>
            <a:r>
              <a:rPr lang="en-US" sz="2400" dirty="0" err="1">
                <a:sym typeface="Wingdings" pitchFamily="2" charset="2"/>
              </a:rPr>
              <a:t>Sederhana</a:t>
            </a:r>
            <a:r>
              <a:rPr lang="en-US" sz="2400" dirty="0">
                <a:sym typeface="Wingdings" pitchFamily="2" charset="2"/>
              </a:rPr>
              <a:t>  </a:t>
            </a:r>
            <a:r>
              <a:rPr lang="en-US" sz="2400" dirty="0" err="1">
                <a:sym typeface="Wingdings" pitchFamily="2" charset="2"/>
              </a:rPr>
              <a:t>kompleks</a:t>
            </a:r>
            <a:endParaRPr lang="en-US" sz="2400" dirty="0">
              <a:sym typeface="Wingdings" pitchFamily="2" charset="2"/>
            </a:endParaRPr>
          </a:p>
          <a:p>
            <a:pPr>
              <a:lnSpc>
                <a:spcPct val="80000"/>
              </a:lnSpc>
            </a:pPr>
            <a:r>
              <a:rPr lang="en-US" sz="2400" dirty="0" err="1">
                <a:sym typeface="Wingdings" pitchFamily="2" charset="2"/>
              </a:rPr>
              <a:t>Spesifik</a:t>
            </a:r>
            <a:r>
              <a:rPr lang="en-US" sz="2400" dirty="0">
                <a:sym typeface="Wingdings" pitchFamily="2" charset="2"/>
              </a:rPr>
              <a:t>  </a:t>
            </a:r>
            <a:r>
              <a:rPr lang="en-US" sz="2400" dirty="0" err="1">
                <a:sym typeface="Wingdings" pitchFamily="2" charset="2"/>
              </a:rPr>
              <a:t>umum</a:t>
            </a:r>
            <a:endParaRPr lang="en-US" sz="2400" dirty="0">
              <a:sym typeface="Wingdings" pitchFamily="2" charset="2"/>
            </a:endParaRPr>
          </a:p>
          <a:p>
            <a:pPr>
              <a:lnSpc>
                <a:spcPct val="80000"/>
              </a:lnSpc>
            </a:pPr>
            <a:r>
              <a:rPr lang="en-US" sz="2400" dirty="0" err="1">
                <a:sym typeface="Wingdings" pitchFamily="2" charset="2"/>
              </a:rPr>
              <a:t>Bersifat</a:t>
            </a:r>
            <a:r>
              <a:rPr lang="en-US" sz="2400" dirty="0">
                <a:sym typeface="Wingdings" pitchFamily="2" charset="2"/>
              </a:rPr>
              <a:t> </a:t>
            </a:r>
            <a:r>
              <a:rPr lang="en-US" sz="2400" dirty="0" err="1">
                <a:sym typeface="Wingdings" pitchFamily="2" charset="2"/>
              </a:rPr>
              <a:t>Hirarkis</a:t>
            </a:r>
            <a:endParaRPr lang="en-US" sz="2400" dirty="0">
              <a:sym typeface="Wingdings" pitchFamily="2" charset="2"/>
            </a:endParaRPr>
          </a:p>
          <a:p>
            <a:pPr>
              <a:lnSpc>
                <a:spcPct val="80000"/>
              </a:lnSpc>
            </a:pPr>
            <a:r>
              <a:rPr lang="en-US" sz="2400" dirty="0" err="1">
                <a:sym typeface="Wingdings" pitchFamily="2" charset="2"/>
              </a:rPr>
              <a:t>Differensiasi</a:t>
            </a:r>
            <a:endParaRPr lang="en-US" sz="2400" dirty="0">
              <a:sym typeface="Wingdings" pitchFamily="2" charset="2"/>
            </a:endParaRPr>
          </a:p>
          <a:p>
            <a:pPr>
              <a:lnSpc>
                <a:spcPct val="80000"/>
              </a:lnSpc>
            </a:pPr>
            <a:r>
              <a:rPr lang="en-US" sz="2400" dirty="0" err="1">
                <a:sym typeface="Wingdings" pitchFamily="2" charset="2"/>
              </a:rPr>
              <a:t>Ciri</a:t>
            </a:r>
            <a:r>
              <a:rPr lang="en-US" sz="2400" dirty="0">
                <a:sym typeface="Wingdings" pitchFamily="2" charset="2"/>
              </a:rPr>
              <a:t> </a:t>
            </a:r>
            <a:r>
              <a:rPr lang="en-US" sz="2400" dirty="0" err="1">
                <a:sym typeface="Wingdings" pitchFamily="2" charset="2"/>
              </a:rPr>
              <a:t>konsep</a:t>
            </a:r>
            <a:r>
              <a:rPr lang="en-US" sz="2400" dirty="0">
                <a:sym typeface="Wingdings" pitchFamily="2" charset="2"/>
              </a:rPr>
              <a:t> </a:t>
            </a:r>
            <a:r>
              <a:rPr lang="en-US" sz="2400" dirty="0" err="1">
                <a:sym typeface="Wingdings" pitchFamily="2" charset="2"/>
              </a:rPr>
              <a:t>anak</a:t>
            </a:r>
            <a:r>
              <a:rPr lang="en-US" sz="2400" dirty="0">
                <a:sym typeface="Wingdings" pitchFamily="2" charset="2"/>
              </a:rPr>
              <a:t> : </a:t>
            </a:r>
            <a:r>
              <a:rPr lang="en-US" sz="2400" dirty="0" err="1">
                <a:sym typeface="Wingdings" pitchFamily="2" charset="2"/>
              </a:rPr>
              <a:t>dipengaruhi</a:t>
            </a:r>
            <a:r>
              <a:rPr lang="en-US" sz="2400" dirty="0">
                <a:sym typeface="Wingdings" pitchFamily="2" charset="2"/>
              </a:rPr>
              <a:t> </a:t>
            </a:r>
            <a:r>
              <a:rPr lang="en-US" sz="2400" dirty="0" err="1">
                <a:sym typeface="Wingdings" pitchFamily="2" charset="2"/>
              </a:rPr>
              <a:t>emosi</a:t>
            </a:r>
            <a:r>
              <a:rPr lang="en-US" sz="2400" dirty="0">
                <a:sym typeface="Wingdings" pitchFamily="2" charset="2"/>
              </a:rPr>
              <a:t>, individual, </a:t>
            </a:r>
            <a:r>
              <a:rPr lang="en-US" sz="2400" dirty="0" err="1">
                <a:sym typeface="Wingdings" pitchFamily="2" charset="2"/>
              </a:rPr>
              <a:t>cenderung</a:t>
            </a:r>
            <a:r>
              <a:rPr lang="en-US" sz="2400" dirty="0">
                <a:sym typeface="Wingdings" pitchFamily="2" charset="2"/>
              </a:rPr>
              <a:t> </a:t>
            </a:r>
            <a:r>
              <a:rPr lang="en-US" sz="2400" dirty="0" err="1">
                <a:sym typeface="Wingdings" pitchFamily="2" charset="2"/>
              </a:rPr>
              <a:t>menetap</a:t>
            </a:r>
            <a:r>
              <a:rPr lang="en-US" sz="2400" dirty="0">
                <a:sym typeface="Wingdings" pitchFamily="2" charset="2"/>
              </a:rPr>
              <a:t>, </a:t>
            </a:r>
            <a:r>
              <a:rPr lang="en-US" sz="2400" dirty="0" err="1">
                <a:sym typeface="Wingdings" pitchFamily="2" charset="2"/>
              </a:rPr>
              <a:t>mempengaruhi</a:t>
            </a:r>
            <a:r>
              <a:rPr lang="en-US" sz="2400" dirty="0">
                <a:sym typeface="Wingdings" pitchFamily="2" charset="2"/>
              </a:rPr>
              <a:t> T.L</a:t>
            </a:r>
          </a:p>
          <a:p>
            <a:pPr>
              <a:lnSpc>
                <a:spcPct val="80000"/>
              </a:lnSpc>
            </a:pPr>
            <a:r>
              <a:rPr lang="en-US" sz="2400" dirty="0" err="1">
                <a:sym typeface="Wingdings" pitchFamily="2" charset="2"/>
              </a:rPr>
              <a:t>Pembentukan</a:t>
            </a:r>
            <a:r>
              <a:rPr lang="en-US" sz="2400" dirty="0">
                <a:sym typeface="Wingdings" pitchFamily="2" charset="2"/>
              </a:rPr>
              <a:t> </a:t>
            </a:r>
            <a:r>
              <a:rPr lang="en-US" sz="2400" dirty="0" err="1">
                <a:sym typeface="Wingdings" pitchFamily="2" charset="2"/>
              </a:rPr>
              <a:t>konsep</a:t>
            </a:r>
            <a:r>
              <a:rPr lang="en-US" sz="2400" dirty="0">
                <a:sym typeface="Wingdings" pitchFamily="2" charset="2"/>
              </a:rPr>
              <a:t> </a:t>
            </a:r>
            <a:r>
              <a:rPr lang="en-US" sz="2400" dirty="0" err="1">
                <a:sym typeface="Wingdings" pitchFamily="2" charset="2"/>
              </a:rPr>
              <a:t>dipengaruhi</a:t>
            </a:r>
            <a:r>
              <a:rPr lang="en-US" sz="2400" dirty="0">
                <a:sym typeface="Wingdings" pitchFamily="2" charset="2"/>
              </a:rPr>
              <a:t> </a:t>
            </a:r>
            <a:r>
              <a:rPr lang="en-US" sz="2400" dirty="0" err="1">
                <a:sym typeface="Wingdings" pitchFamily="2" charset="2"/>
              </a:rPr>
              <a:t>oleh</a:t>
            </a:r>
            <a:r>
              <a:rPr lang="en-US" sz="2400" dirty="0">
                <a:sym typeface="Wingdings" pitchFamily="2" charset="2"/>
              </a:rPr>
              <a:t> :</a:t>
            </a:r>
          </a:p>
          <a:p>
            <a:pPr lvl="1">
              <a:lnSpc>
                <a:spcPct val="80000"/>
              </a:lnSpc>
            </a:pPr>
            <a:r>
              <a:rPr lang="en-US" sz="2400" dirty="0" err="1"/>
              <a:t>Taraf</a:t>
            </a:r>
            <a:r>
              <a:rPr lang="en-US" sz="2400" dirty="0"/>
              <a:t> </a:t>
            </a:r>
            <a:r>
              <a:rPr lang="en-US" sz="2400" dirty="0" err="1"/>
              <a:t>kecerdasan</a:t>
            </a:r>
            <a:endParaRPr lang="en-US" sz="2400" dirty="0"/>
          </a:p>
          <a:p>
            <a:pPr lvl="1">
              <a:lnSpc>
                <a:spcPct val="80000"/>
              </a:lnSpc>
            </a:pPr>
            <a:r>
              <a:rPr lang="en-US" sz="2400" dirty="0" err="1"/>
              <a:t>Kondisi</a:t>
            </a:r>
            <a:r>
              <a:rPr lang="en-US" sz="2400" dirty="0"/>
              <a:t> organ-organ </a:t>
            </a:r>
            <a:r>
              <a:rPr lang="en-US" sz="2400" dirty="0" err="1"/>
              <a:t>sensori</a:t>
            </a:r>
            <a:endParaRPr lang="en-US" sz="2400" dirty="0"/>
          </a:p>
          <a:p>
            <a:pPr lvl="1">
              <a:lnSpc>
                <a:spcPct val="80000"/>
              </a:lnSpc>
            </a:pPr>
            <a:r>
              <a:rPr lang="en-US" sz="2400" dirty="0" err="1"/>
              <a:t>Kesempatan</a:t>
            </a:r>
            <a:r>
              <a:rPr lang="en-US" sz="2400" dirty="0"/>
              <a:t> </a:t>
            </a:r>
            <a:r>
              <a:rPr lang="en-US" sz="2400" dirty="0" err="1"/>
              <a:t>belajar</a:t>
            </a:r>
            <a:endParaRPr lang="en-US" sz="2400" dirty="0"/>
          </a:p>
        </p:txBody>
      </p:sp>
      <p:sp>
        <p:nvSpPr>
          <p:cNvPr id="6" name="Date Placeholder 5"/>
          <p:cNvSpPr>
            <a:spLocks noGrp="1"/>
          </p:cNvSpPr>
          <p:nvPr>
            <p:ph type="dt" sz="half" idx="10"/>
          </p:nvPr>
        </p:nvSpPr>
        <p:spPr/>
        <p:txBody>
          <a:bodyPr/>
          <a:lstStyle/>
          <a:p>
            <a:fld id="{8213A779-1B51-401F-925E-1D3E7B24B9CA}"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22</a:t>
            </a:fld>
            <a:endParaRPr lang="en-US"/>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8194" name="Rectangle 2"/>
          <p:cNvSpPr>
            <a:spLocks noGrp="1" noChangeArrowheads="1"/>
          </p:cNvSpPr>
          <p:nvPr>
            <p:ph type="title"/>
          </p:nvPr>
        </p:nvSpPr>
        <p:spPr>
          <a:xfrm>
            <a:off x="2438400" y="457200"/>
            <a:ext cx="6400800" cy="1219200"/>
          </a:xfrm>
        </p:spPr>
        <p:txBody>
          <a:bodyPr/>
          <a:lstStyle/>
          <a:p>
            <a:r>
              <a:rPr lang="en-US" sz="4000" dirty="0" err="1"/>
              <a:t>Kerawanan</a:t>
            </a:r>
            <a:r>
              <a:rPr lang="en-US" sz="4000" dirty="0"/>
              <a:t> </a:t>
            </a:r>
            <a:r>
              <a:rPr lang="en-US" sz="4000" dirty="0" err="1"/>
              <a:t>Perkembangan</a:t>
            </a:r>
            <a:r>
              <a:rPr lang="en-US" sz="4000" dirty="0"/>
              <a:t> </a:t>
            </a:r>
            <a:r>
              <a:rPr lang="en-US" sz="4000" dirty="0" err="1"/>
              <a:t>Kognisi</a:t>
            </a:r>
            <a:endParaRPr lang="en-US" sz="4000" dirty="0"/>
          </a:p>
        </p:txBody>
      </p:sp>
      <p:sp>
        <p:nvSpPr>
          <p:cNvPr id="8195" name="Rectangle 3"/>
          <p:cNvSpPr>
            <a:spLocks noGrp="1" noChangeArrowheads="1"/>
          </p:cNvSpPr>
          <p:nvPr>
            <p:ph type="body" idx="1"/>
          </p:nvPr>
        </p:nvSpPr>
        <p:spPr>
          <a:xfrm>
            <a:off x="2057400" y="1905000"/>
            <a:ext cx="6858000" cy="4191000"/>
          </a:xfrm>
        </p:spPr>
        <p:txBody>
          <a:bodyPr/>
          <a:lstStyle/>
          <a:p>
            <a:r>
              <a:rPr lang="en-US" sz="2400" dirty="0" err="1"/>
              <a:t>Terlambat</a:t>
            </a:r>
            <a:r>
              <a:rPr lang="en-US" sz="2400" dirty="0"/>
              <a:t> </a:t>
            </a:r>
            <a:r>
              <a:rPr lang="en-US" sz="2400" dirty="0" err="1"/>
              <a:t>mendapatkan</a:t>
            </a:r>
            <a:r>
              <a:rPr lang="en-US" sz="2400" dirty="0"/>
              <a:t> </a:t>
            </a:r>
            <a:r>
              <a:rPr lang="en-US" sz="2400" dirty="0" err="1"/>
              <a:t>konsep</a:t>
            </a:r>
            <a:r>
              <a:rPr lang="en-US" sz="2400" dirty="0"/>
              <a:t>, </a:t>
            </a:r>
            <a:r>
              <a:rPr lang="en-US" sz="2400" dirty="0" err="1"/>
              <a:t>karena</a:t>
            </a:r>
            <a:r>
              <a:rPr lang="en-US" sz="2400" dirty="0"/>
              <a:t> :</a:t>
            </a:r>
          </a:p>
          <a:p>
            <a:pPr lvl="1"/>
            <a:r>
              <a:rPr lang="en-US" sz="2400" dirty="0" err="1"/>
              <a:t>Kecerdasan</a:t>
            </a:r>
            <a:r>
              <a:rPr lang="en-US" sz="2400" dirty="0"/>
              <a:t> </a:t>
            </a:r>
            <a:r>
              <a:rPr lang="en-US" sz="2400" dirty="0" err="1"/>
              <a:t>terbatas</a:t>
            </a:r>
            <a:endParaRPr lang="en-US" sz="2400" dirty="0"/>
          </a:p>
          <a:p>
            <a:pPr lvl="1"/>
            <a:r>
              <a:rPr lang="en-US" sz="2400" dirty="0" err="1"/>
              <a:t>Kurang</a:t>
            </a:r>
            <a:r>
              <a:rPr lang="en-US" sz="2400" dirty="0"/>
              <a:t> </a:t>
            </a:r>
            <a:r>
              <a:rPr lang="en-US" sz="2400" dirty="0" err="1"/>
              <a:t>mendapat</a:t>
            </a:r>
            <a:r>
              <a:rPr lang="en-US" sz="2400" dirty="0"/>
              <a:t> </a:t>
            </a:r>
            <a:r>
              <a:rPr lang="en-US" sz="2400" dirty="0" err="1"/>
              <a:t>kesempatan</a:t>
            </a:r>
            <a:r>
              <a:rPr lang="en-US" sz="2400" dirty="0"/>
              <a:t> </a:t>
            </a:r>
            <a:r>
              <a:rPr lang="en-US" sz="2400" dirty="0" err="1"/>
              <a:t>belajar</a:t>
            </a:r>
            <a:endParaRPr lang="en-US" sz="2400" dirty="0"/>
          </a:p>
          <a:p>
            <a:r>
              <a:rPr lang="en-US" sz="2400" dirty="0" err="1"/>
              <a:t>Missconception</a:t>
            </a:r>
            <a:r>
              <a:rPr lang="en-US" sz="2400" dirty="0"/>
              <a:t> (</a:t>
            </a:r>
            <a:r>
              <a:rPr lang="en-US" sz="2400" dirty="0" err="1"/>
              <a:t>salah</a:t>
            </a:r>
            <a:r>
              <a:rPr lang="en-US" sz="2400" dirty="0"/>
              <a:t> </a:t>
            </a:r>
            <a:r>
              <a:rPr lang="en-US" sz="2400" dirty="0" err="1"/>
              <a:t>menginterpretasikan</a:t>
            </a:r>
            <a:r>
              <a:rPr lang="en-US" sz="2400" dirty="0"/>
              <a:t>), </a:t>
            </a:r>
            <a:r>
              <a:rPr lang="en-US" sz="2400" dirty="0" err="1"/>
              <a:t>karena</a:t>
            </a:r>
            <a:r>
              <a:rPr lang="en-US" sz="2400" dirty="0"/>
              <a:t> :</a:t>
            </a:r>
          </a:p>
          <a:p>
            <a:pPr lvl="1"/>
            <a:r>
              <a:rPr lang="en-US" sz="2400" dirty="0" err="1"/>
              <a:t>Kesalahan</a:t>
            </a:r>
            <a:r>
              <a:rPr lang="en-US" sz="2400" dirty="0"/>
              <a:t> </a:t>
            </a:r>
            <a:r>
              <a:rPr lang="en-US" sz="2400" dirty="0" err="1"/>
              <a:t>mengajar</a:t>
            </a:r>
            <a:endParaRPr lang="en-US" sz="2400" dirty="0"/>
          </a:p>
          <a:p>
            <a:pPr lvl="1"/>
            <a:r>
              <a:rPr lang="en-US" sz="2400" dirty="0" err="1"/>
              <a:t>Salah</a:t>
            </a:r>
            <a:r>
              <a:rPr lang="en-US" sz="2400" dirty="0"/>
              <a:t> &amp; </a:t>
            </a:r>
            <a:r>
              <a:rPr lang="en-US" sz="2400" dirty="0" err="1"/>
              <a:t>tidak</a:t>
            </a:r>
            <a:r>
              <a:rPr lang="en-US" sz="2400" dirty="0"/>
              <a:t> </a:t>
            </a:r>
            <a:r>
              <a:rPr lang="en-US" sz="2400" dirty="0" err="1"/>
              <a:t>ada</a:t>
            </a:r>
            <a:r>
              <a:rPr lang="en-US" sz="2400" dirty="0"/>
              <a:t> </a:t>
            </a:r>
            <a:r>
              <a:rPr lang="en-US" sz="2400" dirty="0" err="1"/>
              <a:t>koreksi</a:t>
            </a:r>
            <a:r>
              <a:rPr lang="en-US" sz="2400" dirty="0"/>
              <a:t> </a:t>
            </a:r>
            <a:r>
              <a:rPr lang="en-US" sz="2400" dirty="0" err="1"/>
              <a:t>dari</a:t>
            </a:r>
            <a:r>
              <a:rPr lang="en-US" sz="2400" dirty="0"/>
              <a:t> </a:t>
            </a:r>
            <a:r>
              <a:rPr lang="en-US" sz="2400" dirty="0" err="1"/>
              <a:t>lingkungan</a:t>
            </a:r>
            <a:endParaRPr lang="en-US" sz="2400" dirty="0"/>
          </a:p>
          <a:p>
            <a:pPr lvl="1"/>
            <a:r>
              <a:rPr lang="en-US" sz="2400" dirty="0" err="1"/>
              <a:t>Pengalaman</a:t>
            </a:r>
            <a:r>
              <a:rPr lang="en-US" sz="2400" dirty="0"/>
              <a:t> </a:t>
            </a:r>
            <a:r>
              <a:rPr lang="en-US" sz="2400" dirty="0" err="1"/>
              <a:t>terbatas</a:t>
            </a:r>
            <a:endParaRPr lang="en-US" sz="2400" dirty="0"/>
          </a:p>
          <a:p>
            <a:endParaRPr lang="en-US" sz="2400" dirty="0"/>
          </a:p>
        </p:txBody>
      </p:sp>
      <p:sp>
        <p:nvSpPr>
          <p:cNvPr id="6" name="Date Placeholder 5"/>
          <p:cNvSpPr>
            <a:spLocks noGrp="1"/>
          </p:cNvSpPr>
          <p:nvPr>
            <p:ph type="dt" sz="half" idx="10"/>
          </p:nvPr>
        </p:nvSpPr>
        <p:spPr/>
        <p:txBody>
          <a:bodyPr/>
          <a:lstStyle/>
          <a:p>
            <a:fld id="{29C3283B-4069-4BC7-A9F3-13B1D9DE01FF}"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23</a:t>
            </a:fld>
            <a:endParaRPr lang="en-US"/>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9218" name="Rectangle 2"/>
          <p:cNvSpPr>
            <a:spLocks noGrp="1" noChangeArrowheads="1"/>
          </p:cNvSpPr>
          <p:nvPr>
            <p:ph type="title"/>
          </p:nvPr>
        </p:nvSpPr>
        <p:spPr>
          <a:xfrm>
            <a:off x="2438400" y="381000"/>
            <a:ext cx="6400800" cy="1219200"/>
          </a:xfrm>
        </p:spPr>
        <p:txBody>
          <a:bodyPr/>
          <a:lstStyle/>
          <a:p>
            <a:r>
              <a:rPr lang="en-US" dirty="0" err="1"/>
              <a:t>Tahapan</a:t>
            </a:r>
            <a:r>
              <a:rPr lang="en-US" dirty="0"/>
              <a:t> </a:t>
            </a:r>
            <a:r>
              <a:rPr lang="en-US" dirty="0" err="1"/>
              <a:t>Struktur</a:t>
            </a:r>
            <a:r>
              <a:rPr lang="en-US" dirty="0"/>
              <a:t> </a:t>
            </a:r>
            <a:r>
              <a:rPr lang="en-US" dirty="0" err="1"/>
              <a:t>Kognisi</a:t>
            </a:r>
            <a:r>
              <a:rPr lang="en-US" dirty="0"/>
              <a:t/>
            </a:r>
            <a:br>
              <a:rPr lang="en-US" dirty="0"/>
            </a:br>
            <a:r>
              <a:rPr lang="en-US" dirty="0" err="1"/>
              <a:t>menurut</a:t>
            </a:r>
            <a:r>
              <a:rPr lang="en-US" dirty="0"/>
              <a:t> </a:t>
            </a:r>
            <a:r>
              <a:rPr lang="en-US" dirty="0">
                <a:hlinkClick r:id="rId2" action="ppaction://hlinkfile"/>
              </a:rPr>
              <a:t>Jean Piaget</a:t>
            </a:r>
            <a:endParaRPr lang="en-US" dirty="0"/>
          </a:p>
        </p:txBody>
      </p:sp>
      <p:sp>
        <p:nvSpPr>
          <p:cNvPr id="9219" name="Rectangle 3"/>
          <p:cNvSpPr>
            <a:spLocks noGrp="1" noChangeArrowheads="1"/>
          </p:cNvSpPr>
          <p:nvPr>
            <p:ph type="body" idx="1"/>
          </p:nvPr>
        </p:nvSpPr>
        <p:spPr>
          <a:xfrm>
            <a:off x="2209800" y="1828800"/>
            <a:ext cx="6629400" cy="4267200"/>
          </a:xfrm>
        </p:spPr>
        <p:txBody>
          <a:bodyPr/>
          <a:lstStyle/>
          <a:p>
            <a:pPr>
              <a:lnSpc>
                <a:spcPct val="90000"/>
              </a:lnSpc>
            </a:pPr>
            <a:r>
              <a:rPr lang="en-US" sz="1800" dirty="0" err="1"/>
              <a:t>Tahap</a:t>
            </a:r>
            <a:r>
              <a:rPr lang="en-US" sz="1800" dirty="0"/>
              <a:t> </a:t>
            </a:r>
            <a:r>
              <a:rPr lang="en-US" sz="1800" dirty="0" err="1"/>
              <a:t>Sensorimotor</a:t>
            </a:r>
            <a:r>
              <a:rPr lang="en-US" sz="1800" dirty="0"/>
              <a:t> (0-12</a:t>
            </a:r>
            <a:r>
              <a:rPr lang="en-US" sz="1800" baseline="30000" dirty="0"/>
              <a:t>th</a:t>
            </a:r>
            <a:r>
              <a:rPr lang="en-US" sz="1800" dirty="0"/>
              <a:t>)</a:t>
            </a:r>
          </a:p>
          <a:p>
            <a:pPr lvl="1">
              <a:lnSpc>
                <a:spcPct val="90000"/>
              </a:lnSpc>
            </a:pPr>
            <a:r>
              <a:rPr lang="en-US" sz="1800" dirty="0" err="1"/>
              <a:t>Ciri</a:t>
            </a:r>
            <a:r>
              <a:rPr lang="en-US" sz="1800" dirty="0"/>
              <a:t> : </a:t>
            </a:r>
            <a:r>
              <a:rPr lang="en-US" sz="1800" dirty="0" err="1"/>
              <a:t>refleksif</a:t>
            </a:r>
            <a:r>
              <a:rPr lang="en-US" sz="1800" dirty="0"/>
              <a:t> </a:t>
            </a:r>
            <a:r>
              <a:rPr lang="en-US" sz="1800" dirty="0">
                <a:sym typeface="Wingdings" pitchFamily="2" charset="2"/>
              </a:rPr>
              <a:t> </a:t>
            </a:r>
            <a:r>
              <a:rPr lang="en-US" sz="1800" dirty="0" err="1">
                <a:sym typeface="Wingdings" pitchFamily="2" charset="2"/>
              </a:rPr>
              <a:t>reflektif</a:t>
            </a:r>
            <a:endParaRPr lang="en-US" sz="1800" dirty="0">
              <a:sym typeface="Wingdings" pitchFamily="2" charset="2"/>
            </a:endParaRPr>
          </a:p>
          <a:p>
            <a:pPr lvl="2">
              <a:lnSpc>
                <a:spcPct val="90000"/>
              </a:lnSpc>
              <a:buFontTx/>
              <a:buNone/>
            </a:pPr>
            <a:r>
              <a:rPr lang="en-US" sz="1800" dirty="0"/>
              <a:t>	(</a:t>
            </a:r>
            <a:r>
              <a:rPr lang="en-US" sz="1800" dirty="0" err="1"/>
              <a:t>refleks</a:t>
            </a:r>
            <a:r>
              <a:rPr lang="en-US" sz="1800" dirty="0"/>
              <a:t>)	(</a:t>
            </a:r>
            <a:r>
              <a:rPr lang="en-US" sz="1800" dirty="0" err="1"/>
              <a:t>merefleksikan</a:t>
            </a:r>
            <a:r>
              <a:rPr lang="en-US" sz="1800" dirty="0"/>
              <a:t> </a:t>
            </a:r>
            <a:r>
              <a:rPr lang="en-US" sz="1800" dirty="0" err="1"/>
              <a:t>kemampuan</a:t>
            </a:r>
            <a:r>
              <a:rPr lang="en-US" sz="1800" dirty="0"/>
              <a:t> mental)</a:t>
            </a:r>
          </a:p>
          <a:p>
            <a:pPr>
              <a:lnSpc>
                <a:spcPct val="90000"/>
              </a:lnSpc>
            </a:pPr>
            <a:r>
              <a:rPr lang="en-US" sz="1800" dirty="0" err="1"/>
              <a:t>Tahap</a:t>
            </a:r>
            <a:r>
              <a:rPr lang="en-US" sz="1800" dirty="0"/>
              <a:t> </a:t>
            </a:r>
            <a:r>
              <a:rPr lang="en-US" sz="1800" dirty="0" err="1"/>
              <a:t>Pra-Operasional</a:t>
            </a:r>
            <a:r>
              <a:rPr lang="en-US" sz="1800" dirty="0"/>
              <a:t> (2-7</a:t>
            </a:r>
            <a:r>
              <a:rPr lang="en-US" sz="1800" baseline="30000" dirty="0"/>
              <a:t>th</a:t>
            </a:r>
            <a:r>
              <a:rPr lang="en-US" sz="1800" dirty="0"/>
              <a:t>)</a:t>
            </a:r>
          </a:p>
          <a:p>
            <a:pPr lvl="1">
              <a:lnSpc>
                <a:spcPct val="90000"/>
              </a:lnSpc>
            </a:pPr>
            <a:r>
              <a:rPr lang="en-US" sz="1800" dirty="0" err="1"/>
              <a:t>Belum</a:t>
            </a:r>
            <a:r>
              <a:rPr lang="en-US" sz="1800" dirty="0"/>
              <a:t> </a:t>
            </a:r>
            <a:r>
              <a:rPr lang="en-US" sz="1800" dirty="0" err="1"/>
              <a:t>mampu</a:t>
            </a:r>
            <a:r>
              <a:rPr lang="en-US" sz="1800" dirty="0"/>
              <a:t> </a:t>
            </a:r>
            <a:r>
              <a:rPr lang="en-US" sz="1800" dirty="0" err="1"/>
              <a:t>mengetahui</a:t>
            </a:r>
            <a:r>
              <a:rPr lang="en-US" sz="1800" dirty="0"/>
              <a:t> </a:t>
            </a:r>
            <a:r>
              <a:rPr lang="en-US" sz="1800" dirty="0" err="1"/>
              <a:t>peristiwa</a:t>
            </a:r>
            <a:r>
              <a:rPr lang="en-US" sz="1800" dirty="0"/>
              <a:t> </a:t>
            </a:r>
            <a:r>
              <a:rPr lang="en-US" sz="1800" dirty="0" err="1"/>
              <a:t>di</a:t>
            </a:r>
            <a:r>
              <a:rPr lang="en-US" sz="1800" dirty="0"/>
              <a:t> </a:t>
            </a:r>
            <a:r>
              <a:rPr lang="en-US" sz="1800" dirty="0" err="1"/>
              <a:t>balik</a:t>
            </a:r>
            <a:r>
              <a:rPr lang="en-US" sz="1800" dirty="0"/>
              <a:t> </a:t>
            </a:r>
            <a:r>
              <a:rPr lang="en-US" sz="1800" dirty="0" err="1"/>
              <a:t>peristiwa</a:t>
            </a:r>
            <a:r>
              <a:rPr lang="en-US" sz="1800" dirty="0"/>
              <a:t>.</a:t>
            </a:r>
          </a:p>
          <a:p>
            <a:pPr lvl="1">
              <a:lnSpc>
                <a:spcPct val="90000"/>
              </a:lnSpc>
            </a:pPr>
            <a:r>
              <a:rPr lang="en-US" sz="1800" dirty="0" err="1"/>
              <a:t>Ciri</a:t>
            </a:r>
            <a:r>
              <a:rPr lang="en-US" sz="1800" dirty="0"/>
              <a:t> : </a:t>
            </a:r>
            <a:r>
              <a:rPr lang="en-US" sz="1800" dirty="0" err="1"/>
              <a:t>phenomenalistic</a:t>
            </a:r>
            <a:r>
              <a:rPr lang="en-US" sz="1800" dirty="0"/>
              <a:t> causality, animism, </a:t>
            </a:r>
            <a:r>
              <a:rPr lang="en-US" sz="1800" dirty="0" err="1"/>
              <a:t>purposivism</a:t>
            </a:r>
            <a:r>
              <a:rPr lang="en-US" sz="1800" dirty="0"/>
              <a:t>, centering, </a:t>
            </a:r>
            <a:r>
              <a:rPr lang="en-US" sz="1800" dirty="0" err="1"/>
              <a:t>konservasi</a:t>
            </a:r>
            <a:r>
              <a:rPr lang="en-US" sz="1800" dirty="0"/>
              <a:t> </a:t>
            </a:r>
            <a:r>
              <a:rPr lang="en-US" sz="1800" dirty="0" err="1"/>
              <a:t>jml</a:t>
            </a:r>
            <a:r>
              <a:rPr lang="en-US" sz="1800" dirty="0"/>
              <a:t> </a:t>
            </a:r>
            <a:r>
              <a:rPr lang="en-US" sz="1800" dirty="0" err="1"/>
              <a:t>belum</a:t>
            </a:r>
            <a:r>
              <a:rPr lang="en-US" sz="1800" dirty="0"/>
              <a:t> </a:t>
            </a:r>
            <a:r>
              <a:rPr lang="en-US" sz="1800" dirty="0" err="1"/>
              <a:t>mampu</a:t>
            </a:r>
            <a:endParaRPr lang="en-US" sz="1800" dirty="0"/>
          </a:p>
          <a:p>
            <a:pPr>
              <a:lnSpc>
                <a:spcPct val="90000"/>
              </a:lnSpc>
            </a:pPr>
            <a:r>
              <a:rPr lang="en-US" sz="1800" dirty="0" err="1"/>
              <a:t>Tahap</a:t>
            </a:r>
            <a:r>
              <a:rPr lang="en-US" sz="1800" dirty="0"/>
              <a:t> </a:t>
            </a:r>
            <a:r>
              <a:rPr lang="en-US" sz="1800" dirty="0" err="1"/>
              <a:t>Konkrit</a:t>
            </a:r>
            <a:r>
              <a:rPr lang="en-US" sz="1800" dirty="0"/>
              <a:t> </a:t>
            </a:r>
            <a:r>
              <a:rPr lang="en-US" sz="1800" dirty="0" err="1"/>
              <a:t>Operasional</a:t>
            </a:r>
            <a:r>
              <a:rPr lang="en-US" sz="1800" dirty="0"/>
              <a:t> (7-11/12</a:t>
            </a:r>
            <a:r>
              <a:rPr lang="en-US" sz="1800" baseline="30000" dirty="0"/>
              <a:t>th</a:t>
            </a:r>
            <a:r>
              <a:rPr lang="en-US" sz="1800" dirty="0"/>
              <a:t>)</a:t>
            </a:r>
          </a:p>
          <a:p>
            <a:pPr lvl="1">
              <a:lnSpc>
                <a:spcPct val="90000"/>
              </a:lnSpc>
            </a:pPr>
            <a:r>
              <a:rPr lang="en-US" sz="1800" dirty="0" err="1"/>
              <a:t>Dapat</a:t>
            </a:r>
            <a:r>
              <a:rPr lang="en-US" sz="1800" dirty="0"/>
              <a:t> </a:t>
            </a:r>
            <a:r>
              <a:rPr lang="en-US" sz="1800" dirty="0" err="1"/>
              <a:t>memahami</a:t>
            </a:r>
            <a:r>
              <a:rPr lang="en-US" sz="1800" dirty="0"/>
              <a:t> </a:t>
            </a:r>
            <a:r>
              <a:rPr lang="en-US" sz="1800" dirty="0" err="1"/>
              <a:t>ada</a:t>
            </a:r>
            <a:r>
              <a:rPr lang="en-US" sz="1800" dirty="0"/>
              <a:t> </a:t>
            </a:r>
            <a:r>
              <a:rPr lang="en-US" sz="1800" dirty="0" err="1"/>
              <a:t>proses</a:t>
            </a:r>
            <a:r>
              <a:rPr lang="en-US" sz="1800" dirty="0"/>
              <a:t> </a:t>
            </a:r>
            <a:r>
              <a:rPr lang="en-US" sz="1800" dirty="0" err="1"/>
              <a:t>di</a:t>
            </a:r>
            <a:r>
              <a:rPr lang="en-US" sz="1800" dirty="0"/>
              <a:t> </a:t>
            </a:r>
            <a:r>
              <a:rPr lang="en-US" sz="1800" dirty="0" err="1"/>
              <a:t>alik</a:t>
            </a:r>
            <a:r>
              <a:rPr lang="en-US" sz="1800" dirty="0"/>
              <a:t> </a:t>
            </a:r>
            <a:r>
              <a:rPr lang="en-US" sz="1800" dirty="0" err="1"/>
              <a:t>suatu</a:t>
            </a:r>
            <a:r>
              <a:rPr lang="en-US" sz="1800" dirty="0"/>
              <a:t> </a:t>
            </a:r>
            <a:r>
              <a:rPr lang="en-US" sz="1800" dirty="0" err="1"/>
              <a:t>peristiwa</a:t>
            </a:r>
            <a:r>
              <a:rPr lang="en-US" sz="1800" dirty="0"/>
              <a:t>.</a:t>
            </a:r>
          </a:p>
          <a:p>
            <a:pPr lvl="1">
              <a:lnSpc>
                <a:spcPct val="90000"/>
              </a:lnSpc>
            </a:pPr>
            <a:r>
              <a:rPr lang="en-US" sz="1800" dirty="0" err="1"/>
              <a:t>Ciri</a:t>
            </a:r>
            <a:r>
              <a:rPr lang="en-US" sz="1800" dirty="0"/>
              <a:t> : </a:t>
            </a:r>
            <a:r>
              <a:rPr lang="en-US" sz="1800" dirty="0" err="1"/>
              <a:t>konsep</a:t>
            </a:r>
            <a:r>
              <a:rPr lang="en-US" sz="1800" dirty="0"/>
              <a:t> </a:t>
            </a:r>
            <a:r>
              <a:rPr lang="en-US" sz="1800" dirty="0" err="1"/>
              <a:t>konkrit</a:t>
            </a:r>
            <a:r>
              <a:rPr lang="en-US" sz="1800" dirty="0"/>
              <a:t>, invariants, reversible.</a:t>
            </a:r>
          </a:p>
          <a:p>
            <a:pPr>
              <a:lnSpc>
                <a:spcPct val="90000"/>
              </a:lnSpc>
            </a:pPr>
            <a:r>
              <a:rPr lang="en-US" sz="1800" dirty="0" err="1"/>
              <a:t>Tahap</a:t>
            </a:r>
            <a:r>
              <a:rPr lang="en-US" sz="1800" dirty="0"/>
              <a:t> Formal </a:t>
            </a:r>
            <a:r>
              <a:rPr lang="en-US" sz="1800" dirty="0" err="1"/>
              <a:t>Operasional</a:t>
            </a:r>
            <a:r>
              <a:rPr lang="en-US" sz="1800" dirty="0"/>
              <a:t> (</a:t>
            </a:r>
            <a:r>
              <a:rPr lang="en-US" sz="1800" dirty="0" err="1"/>
              <a:t>Remaja</a:t>
            </a:r>
            <a:r>
              <a:rPr lang="en-US" sz="1800" dirty="0"/>
              <a:t> – </a:t>
            </a:r>
            <a:r>
              <a:rPr lang="en-US" sz="1800" dirty="0" err="1"/>
              <a:t>dewasa</a:t>
            </a:r>
            <a:r>
              <a:rPr lang="en-US" sz="1800" dirty="0"/>
              <a:t>)</a:t>
            </a:r>
          </a:p>
          <a:p>
            <a:pPr lvl="1">
              <a:lnSpc>
                <a:spcPct val="90000"/>
              </a:lnSpc>
            </a:pPr>
            <a:r>
              <a:rPr lang="en-US" sz="1800" dirty="0" err="1"/>
              <a:t>Mampu</a:t>
            </a:r>
            <a:r>
              <a:rPr lang="en-US" sz="1800" dirty="0"/>
              <a:t> </a:t>
            </a:r>
            <a:r>
              <a:rPr lang="en-US" sz="1800" dirty="0" err="1"/>
              <a:t>berfikir</a:t>
            </a:r>
            <a:r>
              <a:rPr lang="en-US" sz="1800" dirty="0"/>
              <a:t> dg </a:t>
            </a:r>
            <a:r>
              <a:rPr lang="en-US" sz="1800" dirty="0" err="1"/>
              <a:t>konsep-konsep</a:t>
            </a:r>
            <a:r>
              <a:rPr lang="en-US" sz="1800" dirty="0"/>
              <a:t> </a:t>
            </a:r>
            <a:r>
              <a:rPr lang="en-US" sz="1800" dirty="0" err="1"/>
              <a:t>abstrak</a:t>
            </a:r>
            <a:r>
              <a:rPr lang="en-US" sz="1800" dirty="0"/>
              <a:t>.</a:t>
            </a:r>
          </a:p>
          <a:p>
            <a:pPr>
              <a:lnSpc>
                <a:spcPct val="90000"/>
              </a:lnSpc>
            </a:pPr>
            <a:endParaRPr lang="en-US" sz="1800" dirty="0"/>
          </a:p>
        </p:txBody>
      </p:sp>
      <p:sp>
        <p:nvSpPr>
          <p:cNvPr id="6" name="Date Placeholder 5"/>
          <p:cNvSpPr>
            <a:spLocks noGrp="1"/>
          </p:cNvSpPr>
          <p:nvPr>
            <p:ph type="dt" sz="half" idx="10"/>
          </p:nvPr>
        </p:nvSpPr>
        <p:spPr/>
        <p:txBody>
          <a:bodyPr/>
          <a:lstStyle/>
          <a:p>
            <a:fld id="{7EACAD1C-8AA3-4E59-A8CE-3D949DB1CCEE}"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24</a:t>
            </a:fld>
            <a:endParaRPr lang="en-US"/>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96258" name="Rectangle 2"/>
          <p:cNvSpPr>
            <a:spLocks noGrp="1" noChangeArrowheads="1"/>
          </p:cNvSpPr>
          <p:nvPr>
            <p:ph type="title"/>
          </p:nvPr>
        </p:nvSpPr>
        <p:spPr/>
        <p:txBody>
          <a:bodyPr/>
          <a:lstStyle/>
          <a:p>
            <a:r>
              <a:rPr lang="en-US"/>
              <a:t>Bahan diskusi : </a:t>
            </a:r>
            <a:br>
              <a:rPr lang="en-US"/>
            </a:br>
            <a:r>
              <a:rPr lang="en-US"/>
              <a:t>Persepsi ttg perpisahan</a:t>
            </a:r>
          </a:p>
        </p:txBody>
      </p:sp>
      <p:sp>
        <p:nvSpPr>
          <p:cNvPr id="96259" name="Rectangle 3"/>
          <p:cNvSpPr>
            <a:spLocks noGrp="1" noChangeArrowheads="1"/>
          </p:cNvSpPr>
          <p:nvPr>
            <p:ph type="body" idx="1"/>
          </p:nvPr>
        </p:nvSpPr>
        <p:spPr>
          <a:xfrm>
            <a:off x="2438400" y="1828800"/>
            <a:ext cx="6400800" cy="4267200"/>
          </a:xfrm>
        </p:spPr>
        <p:txBody>
          <a:bodyPr/>
          <a:lstStyle/>
          <a:p>
            <a:r>
              <a:rPr lang="en-US"/>
              <a:t>Seorang anak kecil (bayi), segera akan menangis setelah ibunya pergi mendekati pintu.</a:t>
            </a:r>
          </a:p>
          <a:p>
            <a:r>
              <a:rPr lang="en-US"/>
              <a:t>Mengapa ? Jelaskan dengan menggunakan konsep perkembangan </a:t>
            </a:r>
            <a:r>
              <a:rPr lang="en-US" i="1"/>
              <a:t>perceptual. </a:t>
            </a:r>
            <a:endParaRPr lang="en-US"/>
          </a:p>
        </p:txBody>
      </p:sp>
      <p:sp>
        <p:nvSpPr>
          <p:cNvPr id="6" name="Date Placeholder 5"/>
          <p:cNvSpPr>
            <a:spLocks noGrp="1"/>
          </p:cNvSpPr>
          <p:nvPr>
            <p:ph type="dt" sz="half" idx="10"/>
          </p:nvPr>
        </p:nvSpPr>
        <p:spPr/>
        <p:txBody>
          <a:bodyPr/>
          <a:lstStyle/>
          <a:p>
            <a:fld id="{8D83851A-28D5-4BFD-B3FE-1CC15B53B99A}"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25</a:t>
            </a:fld>
            <a:endParaRPr lang="en-US"/>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9218" name="Rectangle 2"/>
          <p:cNvSpPr>
            <a:spLocks noGrp="1" noChangeArrowheads="1"/>
          </p:cNvSpPr>
          <p:nvPr>
            <p:ph type="title"/>
          </p:nvPr>
        </p:nvSpPr>
        <p:spPr/>
        <p:txBody>
          <a:bodyPr/>
          <a:lstStyle/>
          <a:p>
            <a:r>
              <a:rPr lang="en-US"/>
              <a:t>Alamat situs yang terkait</a:t>
            </a:r>
          </a:p>
        </p:txBody>
      </p:sp>
      <p:sp>
        <p:nvSpPr>
          <p:cNvPr id="9219" name="Rectangle 3"/>
          <p:cNvSpPr>
            <a:spLocks noGrp="1" noChangeArrowheads="1"/>
          </p:cNvSpPr>
          <p:nvPr>
            <p:ph type="body" idx="1"/>
          </p:nvPr>
        </p:nvSpPr>
        <p:spPr/>
        <p:txBody>
          <a:bodyPr/>
          <a:lstStyle/>
          <a:p>
            <a:r>
              <a:rPr lang="en-US">
                <a:hlinkClick r:id="rId2"/>
              </a:rPr>
              <a:t>www.apa.org/journals</a:t>
            </a:r>
            <a:endParaRPr lang="en-US"/>
          </a:p>
          <a:p>
            <a:r>
              <a:rPr lang="en-US"/>
              <a:t>www.psychology.about.com</a:t>
            </a:r>
          </a:p>
          <a:p>
            <a:pPr>
              <a:buFont typeface="Wingdings" pitchFamily="2" charset="2"/>
              <a:buNone/>
            </a:pPr>
            <a:endParaRPr lang="en-US"/>
          </a:p>
          <a:p>
            <a:pPr>
              <a:buFont typeface="Wingdings" pitchFamily="2" charset="2"/>
              <a:buNone/>
            </a:pPr>
            <a:endParaRPr lang="en-US"/>
          </a:p>
          <a:p>
            <a:pPr>
              <a:buFont typeface="Wingdings" pitchFamily="2" charset="2"/>
              <a:buNone/>
            </a:pPr>
            <a:endParaRPr lang="en-US"/>
          </a:p>
        </p:txBody>
      </p:sp>
      <p:sp>
        <p:nvSpPr>
          <p:cNvPr id="6" name="Date Placeholder 5"/>
          <p:cNvSpPr>
            <a:spLocks noGrp="1"/>
          </p:cNvSpPr>
          <p:nvPr>
            <p:ph type="dt" sz="half" idx="10"/>
          </p:nvPr>
        </p:nvSpPr>
        <p:spPr/>
        <p:txBody>
          <a:bodyPr/>
          <a:lstStyle/>
          <a:p>
            <a:fld id="{B2FB931C-6812-43C2-A3CC-7B0B79659B61}"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26</a:t>
            </a:fld>
            <a:endParaRPr lang="en-US"/>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25602" name="Rectangle 2"/>
          <p:cNvSpPr>
            <a:spLocks noGrp="1" noChangeArrowheads="1"/>
          </p:cNvSpPr>
          <p:nvPr>
            <p:ph type="title"/>
          </p:nvPr>
        </p:nvSpPr>
        <p:spPr/>
        <p:txBody>
          <a:bodyPr/>
          <a:lstStyle/>
          <a:p>
            <a:r>
              <a:rPr lang="en-US"/>
              <a:t>Sensasi &amp; Persepsi</a:t>
            </a:r>
          </a:p>
        </p:txBody>
      </p:sp>
      <p:sp>
        <p:nvSpPr>
          <p:cNvPr id="25603" name="Rectangle 3"/>
          <p:cNvSpPr>
            <a:spLocks noGrp="1" noChangeArrowheads="1"/>
          </p:cNvSpPr>
          <p:nvPr>
            <p:ph type="body" idx="1"/>
          </p:nvPr>
        </p:nvSpPr>
        <p:spPr/>
        <p:txBody>
          <a:bodyPr/>
          <a:lstStyle/>
          <a:p>
            <a:r>
              <a:rPr lang="en-US"/>
              <a:t>Sensasi </a:t>
            </a:r>
          </a:p>
          <a:p>
            <a:pPr lvl="1"/>
            <a:r>
              <a:rPr lang="en-US"/>
              <a:t>Terjadi ketika sekumpulan informasi diterima oleh organ sensoris (alat indera).</a:t>
            </a:r>
          </a:p>
          <a:p>
            <a:r>
              <a:rPr lang="en-US"/>
              <a:t>Persepsi </a:t>
            </a:r>
          </a:p>
          <a:p>
            <a:pPr lvl="1"/>
            <a:r>
              <a:rPr lang="en-US"/>
              <a:t>Interpretasi tentang apa yang diinderakan atau dirasakan. </a:t>
            </a:r>
          </a:p>
        </p:txBody>
      </p:sp>
      <p:sp>
        <p:nvSpPr>
          <p:cNvPr id="6" name="Date Placeholder 5"/>
          <p:cNvSpPr>
            <a:spLocks noGrp="1"/>
          </p:cNvSpPr>
          <p:nvPr>
            <p:ph type="dt" sz="half" idx="10"/>
          </p:nvPr>
        </p:nvSpPr>
        <p:spPr/>
        <p:txBody>
          <a:bodyPr/>
          <a:lstStyle/>
          <a:p>
            <a:fld id="{2EC3AE97-A72B-4516-BAEB-FEBF976EC135}"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3</a:t>
            </a:fld>
            <a:endParaRPr lang="en-US"/>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4098" name="Rectangle 2"/>
          <p:cNvSpPr>
            <a:spLocks noGrp="1" noChangeArrowheads="1"/>
          </p:cNvSpPr>
          <p:nvPr>
            <p:ph type="title"/>
          </p:nvPr>
        </p:nvSpPr>
        <p:spPr/>
        <p:txBody>
          <a:bodyPr/>
          <a:lstStyle/>
          <a:p>
            <a:r>
              <a:rPr lang="en-US"/>
              <a:t>Ketrampilan Sensoris</a:t>
            </a:r>
          </a:p>
        </p:txBody>
      </p:sp>
      <p:sp>
        <p:nvSpPr>
          <p:cNvPr id="4099" name="Rectangle 3"/>
          <p:cNvSpPr>
            <a:spLocks noGrp="1" noChangeArrowheads="1"/>
          </p:cNvSpPr>
          <p:nvPr>
            <p:ph type="body" idx="1"/>
          </p:nvPr>
        </p:nvSpPr>
        <p:spPr>
          <a:xfrm>
            <a:off x="1371600" y="1600200"/>
            <a:ext cx="7391400" cy="4572000"/>
          </a:xfrm>
        </p:spPr>
        <p:txBody>
          <a:bodyPr/>
          <a:lstStyle/>
          <a:p>
            <a:pPr>
              <a:buNone/>
            </a:pPr>
            <a:r>
              <a:rPr lang="id-ID" sz="3600" i="1" dirty="0" smtClean="0"/>
              <a:t>      </a:t>
            </a:r>
            <a:r>
              <a:rPr lang="en-US" sz="3600" i="1" dirty="0" smtClean="0"/>
              <a:t>Seeing </a:t>
            </a:r>
            <a:r>
              <a:rPr lang="en-US" sz="3600" dirty="0"/>
              <a:t>(</a:t>
            </a:r>
            <a:r>
              <a:rPr lang="en-US" sz="3600" dirty="0" err="1"/>
              <a:t>penglihatan</a:t>
            </a:r>
            <a:r>
              <a:rPr lang="en-US" sz="3600" dirty="0"/>
              <a:t>)</a:t>
            </a:r>
          </a:p>
          <a:p>
            <a:pPr lvl="1">
              <a:buNone/>
            </a:pPr>
            <a:r>
              <a:rPr lang="id-ID" sz="3200" dirty="0" smtClean="0"/>
              <a:t>   </a:t>
            </a:r>
            <a:r>
              <a:rPr lang="en-US" sz="3200" dirty="0" err="1" smtClean="0"/>
              <a:t>Ketrampilan</a:t>
            </a:r>
            <a:r>
              <a:rPr lang="en-US" sz="3200" dirty="0" smtClean="0"/>
              <a:t> </a:t>
            </a:r>
            <a:r>
              <a:rPr lang="en-US" sz="3200" dirty="0" err="1"/>
              <a:t>menggunakan</a:t>
            </a:r>
            <a:r>
              <a:rPr lang="en-US" sz="3200" dirty="0"/>
              <a:t> </a:t>
            </a:r>
            <a:r>
              <a:rPr lang="id-ID" sz="3200" dirty="0" smtClean="0"/>
              <a:t>       </a:t>
            </a:r>
            <a:r>
              <a:rPr lang="en-US" sz="3200" dirty="0" err="1" smtClean="0"/>
              <a:t>indera</a:t>
            </a:r>
            <a:r>
              <a:rPr lang="en-US" sz="3200" dirty="0" smtClean="0"/>
              <a:t> </a:t>
            </a:r>
            <a:r>
              <a:rPr lang="en-US" sz="3200" dirty="0" err="1"/>
              <a:t>penglihatan</a:t>
            </a:r>
            <a:r>
              <a:rPr lang="en-US" sz="3200" dirty="0"/>
              <a:t>.</a:t>
            </a:r>
          </a:p>
          <a:p>
            <a:pPr lvl="2"/>
            <a:r>
              <a:rPr lang="en-US" i="1" dirty="0"/>
              <a:t>Visual </a:t>
            </a:r>
            <a:r>
              <a:rPr lang="en-US" i="1" dirty="0" err="1"/>
              <a:t>Aquity</a:t>
            </a:r>
            <a:endParaRPr lang="en-US" i="1" dirty="0"/>
          </a:p>
          <a:p>
            <a:pPr lvl="3"/>
            <a:r>
              <a:rPr lang="en-US" dirty="0" err="1"/>
              <a:t>Kemampuan</a:t>
            </a:r>
            <a:r>
              <a:rPr lang="en-US" dirty="0"/>
              <a:t> </a:t>
            </a:r>
            <a:r>
              <a:rPr lang="en-US" dirty="0" err="1"/>
              <a:t>bayi</a:t>
            </a:r>
            <a:r>
              <a:rPr lang="en-US" dirty="0"/>
              <a:t> </a:t>
            </a:r>
            <a:r>
              <a:rPr lang="en-US" dirty="0" err="1"/>
              <a:t>untuk</a:t>
            </a:r>
            <a:r>
              <a:rPr lang="en-US" dirty="0"/>
              <a:t> </a:t>
            </a:r>
            <a:r>
              <a:rPr lang="en-US" dirty="0" err="1"/>
              <a:t>dapat</a:t>
            </a:r>
            <a:r>
              <a:rPr lang="en-US" dirty="0"/>
              <a:t> </a:t>
            </a:r>
            <a:r>
              <a:rPr lang="en-US" dirty="0" err="1"/>
              <a:t>melihat</a:t>
            </a:r>
            <a:r>
              <a:rPr lang="en-US" dirty="0"/>
              <a:t> </a:t>
            </a:r>
            <a:r>
              <a:rPr lang="en-US" dirty="0" err="1"/>
              <a:t>dgn</a:t>
            </a:r>
            <a:r>
              <a:rPr lang="en-US" dirty="0"/>
              <a:t> </a:t>
            </a:r>
            <a:r>
              <a:rPr lang="en-US" dirty="0" err="1"/>
              <a:t>jelas</a:t>
            </a:r>
            <a:r>
              <a:rPr lang="en-US" dirty="0"/>
              <a:t>. </a:t>
            </a:r>
          </a:p>
          <a:p>
            <a:pPr lvl="3"/>
            <a:r>
              <a:rPr lang="en-US" dirty="0" err="1"/>
              <a:t>Bayi</a:t>
            </a:r>
            <a:r>
              <a:rPr lang="en-US" dirty="0"/>
              <a:t> </a:t>
            </a:r>
            <a:r>
              <a:rPr lang="en-US" dirty="0" err="1"/>
              <a:t>yg</a:t>
            </a:r>
            <a:r>
              <a:rPr lang="en-US" dirty="0"/>
              <a:t> </a:t>
            </a:r>
            <a:r>
              <a:rPr lang="en-US" dirty="0" err="1"/>
              <a:t>baru</a:t>
            </a:r>
            <a:r>
              <a:rPr lang="en-US" dirty="0"/>
              <a:t> </a:t>
            </a:r>
            <a:r>
              <a:rPr lang="en-US" dirty="0" err="1"/>
              <a:t>lahir</a:t>
            </a:r>
            <a:r>
              <a:rPr lang="en-US" dirty="0"/>
              <a:t> </a:t>
            </a:r>
            <a:r>
              <a:rPr lang="en-US" dirty="0" err="1"/>
              <a:t>memiliki</a:t>
            </a:r>
            <a:r>
              <a:rPr lang="en-US" dirty="0"/>
              <a:t> </a:t>
            </a:r>
            <a:r>
              <a:rPr lang="en-US" dirty="0" err="1"/>
              <a:t>ketrampilan</a:t>
            </a:r>
            <a:r>
              <a:rPr lang="en-US" dirty="0"/>
              <a:t> </a:t>
            </a:r>
            <a:r>
              <a:rPr lang="en-US" dirty="0" err="1"/>
              <a:t>melihat</a:t>
            </a:r>
            <a:r>
              <a:rPr lang="en-US" dirty="0"/>
              <a:t> </a:t>
            </a:r>
            <a:r>
              <a:rPr lang="en-US" i="1" dirty="0"/>
              <a:t>20/200 s/d 20/600 </a:t>
            </a:r>
            <a:r>
              <a:rPr lang="en-US" dirty="0"/>
              <a:t>pd </a:t>
            </a:r>
            <a:r>
              <a:rPr lang="en-US" dirty="0" err="1"/>
              <a:t>bagan</a:t>
            </a:r>
            <a:r>
              <a:rPr lang="en-US" dirty="0"/>
              <a:t> </a:t>
            </a:r>
            <a:r>
              <a:rPr lang="en-US" dirty="0" err="1"/>
              <a:t>Snellen</a:t>
            </a:r>
            <a:r>
              <a:rPr lang="en-US" dirty="0"/>
              <a:t> </a:t>
            </a:r>
            <a:r>
              <a:rPr lang="en-US" dirty="0" err="1"/>
              <a:t>utk</a:t>
            </a:r>
            <a:r>
              <a:rPr lang="en-US" dirty="0"/>
              <a:t> </a:t>
            </a:r>
            <a:r>
              <a:rPr lang="en-US" dirty="0" err="1"/>
              <a:t>uji</a:t>
            </a:r>
            <a:r>
              <a:rPr lang="en-US" dirty="0"/>
              <a:t> </a:t>
            </a:r>
            <a:r>
              <a:rPr lang="en-US" dirty="0" err="1"/>
              <a:t>mata</a:t>
            </a:r>
            <a:r>
              <a:rPr lang="en-US" dirty="0"/>
              <a:t>. </a:t>
            </a:r>
            <a:r>
              <a:rPr lang="en-US" i="1" dirty="0"/>
              <a:t> </a:t>
            </a:r>
            <a:r>
              <a:rPr lang="en-US" dirty="0" err="1"/>
              <a:t>Artinya</a:t>
            </a:r>
            <a:r>
              <a:rPr lang="en-US" dirty="0"/>
              <a:t> </a:t>
            </a:r>
            <a:r>
              <a:rPr lang="en-US" dirty="0" err="1"/>
              <a:t>penglihatan</a:t>
            </a:r>
            <a:r>
              <a:rPr lang="en-US" dirty="0"/>
              <a:t> </a:t>
            </a:r>
            <a:r>
              <a:rPr lang="en-US" dirty="0" err="1"/>
              <a:t>bayi</a:t>
            </a:r>
            <a:r>
              <a:rPr lang="en-US" dirty="0"/>
              <a:t> 10 s/d 30 kali </a:t>
            </a:r>
            <a:r>
              <a:rPr lang="en-US" dirty="0" err="1"/>
              <a:t>lebih</a:t>
            </a:r>
            <a:r>
              <a:rPr lang="en-US" dirty="0"/>
              <a:t> </a:t>
            </a:r>
            <a:r>
              <a:rPr lang="en-US" dirty="0" err="1"/>
              <a:t>rendah</a:t>
            </a:r>
            <a:r>
              <a:rPr lang="en-US" dirty="0"/>
              <a:t> </a:t>
            </a:r>
            <a:r>
              <a:rPr lang="en-US" dirty="0" err="1"/>
              <a:t>dibanding</a:t>
            </a:r>
            <a:r>
              <a:rPr lang="en-US" dirty="0"/>
              <a:t> </a:t>
            </a:r>
            <a:r>
              <a:rPr lang="en-US" dirty="0" err="1"/>
              <a:t>orang</a:t>
            </a:r>
            <a:r>
              <a:rPr lang="en-US" dirty="0"/>
              <a:t> </a:t>
            </a:r>
            <a:r>
              <a:rPr lang="en-US" dirty="0" err="1"/>
              <a:t>dewasa</a:t>
            </a:r>
            <a:r>
              <a:rPr lang="en-US" dirty="0"/>
              <a:t> normal (20/20). </a:t>
            </a:r>
          </a:p>
          <a:p>
            <a:pPr lvl="3"/>
            <a:r>
              <a:rPr lang="en-US" dirty="0" err="1"/>
              <a:t>Sekitar</a:t>
            </a:r>
            <a:r>
              <a:rPr lang="en-US" dirty="0"/>
              <a:t> </a:t>
            </a:r>
            <a:r>
              <a:rPr lang="en-US" dirty="0" err="1"/>
              <a:t>usia</a:t>
            </a:r>
            <a:r>
              <a:rPr lang="en-US" dirty="0"/>
              <a:t> 6 </a:t>
            </a:r>
            <a:r>
              <a:rPr lang="en-US" dirty="0" err="1"/>
              <a:t>bln</a:t>
            </a:r>
            <a:r>
              <a:rPr lang="en-US" dirty="0"/>
              <a:t> </a:t>
            </a:r>
            <a:r>
              <a:rPr lang="en-US" dirty="0" err="1"/>
              <a:t>penglihatan</a:t>
            </a:r>
            <a:r>
              <a:rPr lang="en-US" dirty="0"/>
              <a:t> </a:t>
            </a:r>
            <a:r>
              <a:rPr lang="en-US" dirty="0" err="1"/>
              <a:t>mjd</a:t>
            </a:r>
            <a:r>
              <a:rPr lang="en-US" dirty="0"/>
              <a:t> 20/100, </a:t>
            </a:r>
            <a:r>
              <a:rPr lang="en-US" dirty="0" err="1"/>
              <a:t>artinya</a:t>
            </a:r>
            <a:r>
              <a:rPr lang="en-US" dirty="0"/>
              <a:t> </a:t>
            </a:r>
            <a:r>
              <a:rPr lang="en-US" dirty="0" err="1"/>
              <a:t>bisa</a:t>
            </a:r>
            <a:r>
              <a:rPr lang="en-US" dirty="0"/>
              <a:t> </a:t>
            </a:r>
            <a:r>
              <a:rPr lang="en-US" dirty="0" err="1"/>
              <a:t>melihat</a:t>
            </a:r>
            <a:r>
              <a:rPr lang="en-US" dirty="0"/>
              <a:t> dg </a:t>
            </a:r>
            <a:r>
              <a:rPr lang="en-US" dirty="0" err="1"/>
              <a:t>lebih</a:t>
            </a:r>
            <a:r>
              <a:rPr lang="en-US" dirty="0"/>
              <a:t> </a:t>
            </a:r>
            <a:r>
              <a:rPr lang="en-US" dirty="0" err="1"/>
              <a:t>jelas</a:t>
            </a:r>
            <a:r>
              <a:rPr lang="en-US" dirty="0"/>
              <a:t>.</a:t>
            </a:r>
          </a:p>
          <a:p>
            <a:pPr lvl="2" algn="ctr">
              <a:buFont typeface="Wingdings" pitchFamily="2" charset="2"/>
              <a:buNone/>
            </a:pPr>
            <a:endParaRPr lang="en-US" i="1" dirty="0"/>
          </a:p>
        </p:txBody>
      </p:sp>
      <p:sp>
        <p:nvSpPr>
          <p:cNvPr id="6" name="Date Placeholder 5"/>
          <p:cNvSpPr>
            <a:spLocks noGrp="1"/>
          </p:cNvSpPr>
          <p:nvPr>
            <p:ph type="dt" sz="half" idx="10"/>
          </p:nvPr>
        </p:nvSpPr>
        <p:spPr/>
        <p:txBody>
          <a:bodyPr/>
          <a:lstStyle/>
          <a:p>
            <a:fld id="{0640DCC2-B1D4-48F7-B479-6F1DC0C33D1E}"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4</a:t>
            </a:fld>
            <a:endParaRPr lang="en-US"/>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26626" name="Rectangle 2"/>
          <p:cNvSpPr>
            <a:spLocks noGrp="1" noChangeArrowheads="1"/>
          </p:cNvSpPr>
          <p:nvPr>
            <p:ph type="title"/>
          </p:nvPr>
        </p:nvSpPr>
        <p:spPr/>
        <p:txBody>
          <a:bodyPr/>
          <a:lstStyle/>
          <a:p>
            <a:r>
              <a:rPr lang="en-US" sz="1900"/>
              <a:t>Ketrampilan sensoris (lanjutan.......)</a:t>
            </a:r>
          </a:p>
        </p:txBody>
      </p:sp>
      <p:sp>
        <p:nvSpPr>
          <p:cNvPr id="26627" name="Rectangle 3"/>
          <p:cNvSpPr>
            <a:spLocks noGrp="1" noChangeArrowheads="1"/>
          </p:cNvSpPr>
          <p:nvPr>
            <p:ph type="body" idx="1"/>
          </p:nvPr>
        </p:nvSpPr>
        <p:spPr>
          <a:xfrm>
            <a:off x="838200" y="1524000"/>
            <a:ext cx="7620000" cy="4419600"/>
          </a:xfrm>
        </p:spPr>
        <p:txBody>
          <a:bodyPr/>
          <a:lstStyle/>
          <a:p>
            <a:pPr lvl="1" algn="ctr"/>
            <a:r>
              <a:rPr lang="en-US" i="1"/>
              <a:t>Tracking object in the visual field</a:t>
            </a:r>
          </a:p>
          <a:p>
            <a:pPr lvl="3" algn="ctr"/>
            <a:r>
              <a:rPr lang="en-US"/>
              <a:t>Kemampuan mengikuti benda yang bergerak dengan menggunakan matanya. </a:t>
            </a:r>
          </a:p>
          <a:p>
            <a:pPr lvl="3" algn="ctr"/>
            <a:r>
              <a:rPr lang="en-US"/>
              <a:t>Pd bayi, perubahan karakteristik fisik suatu kejadian (gerakan/bentuk benda) bisa melatih kewaspadaan &amp; mempertahankan perhatian thd sesuatu.</a:t>
            </a:r>
          </a:p>
          <a:p>
            <a:pPr lvl="3" algn="ctr"/>
            <a:endParaRPr lang="en-US"/>
          </a:p>
          <a:p>
            <a:pPr lvl="1" algn="ctr"/>
            <a:r>
              <a:rPr lang="en-US" i="1"/>
              <a:t>Color vision</a:t>
            </a:r>
          </a:p>
          <a:p>
            <a:pPr lvl="3" algn="ctr"/>
            <a:r>
              <a:rPr lang="en-US"/>
              <a:t>Kemampuan mengamati warna. Kemampuan ini muncul setelah bayi mampu mengamati pola / bentuk benda.</a:t>
            </a:r>
          </a:p>
          <a:p>
            <a:pPr algn="ctr"/>
            <a:endParaRPr lang="en-US"/>
          </a:p>
        </p:txBody>
      </p:sp>
      <p:sp>
        <p:nvSpPr>
          <p:cNvPr id="6" name="Date Placeholder 5"/>
          <p:cNvSpPr>
            <a:spLocks noGrp="1"/>
          </p:cNvSpPr>
          <p:nvPr>
            <p:ph type="dt" sz="half" idx="10"/>
          </p:nvPr>
        </p:nvSpPr>
        <p:spPr/>
        <p:txBody>
          <a:bodyPr/>
          <a:lstStyle/>
          <a:p>
            <a:fld id="{7A0D05EB-E904-4E4E-9915-9429A2BFCBAF}"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5</a:t>
            </a:fld>
            <a:endParaRPr lang="en-US"/>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18434" name="Rectangle 2"/>
          <p:cNvSpPr>
            <a:spLocks noGrp="1" noChangeArrowheads="1"/>
          </p:cNvSpPr>
          <p:nvPr>
            <p:ph type="title"/>
          </p:nvPr>
        </p:nvSpPr>
        <p:spPr/>
        <p:txBody>
          <a:bodyPr/>
          <a:lstStyle/>
          <a:p>
            <a:r>
              <a:rPr lang="en-US" sz="1700"/>
              <a:t>Ketrampilan sensoris (lanjutan.......)</a:t>
            </a:r>
          </a:p>
        </p:txBody>
      </p:sp>
      <p:sp>
        <p:nvSpPr>
          <p:cNvPr id="18435" name="Rectangle 3"/>
          <p:cNvSpPr>
            <a:spLocks noGrp="1" noChangeArrowheads="1"/>
          </p:cNvSpPr>
          <p:nvPr>
            <p:ph type="body" idx="1"/>
          </p:nvPr>
        </p:nvSpPr>
        <p:spPr>
          <a:xfrm>
            <a:off x="2286000" y="1600200"/>
            <a:ext cx="6400800" cy="4495800"/>
          </a:xfrm>
        </p:spPr>
        <p:txBody>
          <a:bodyPr/>
          <a:lstStyle/>
          <a:p>
            <a:r>
              <a:rPr lang="en-US" i="1"/>
              <a:t>Hearing </a:t>
            </a:r>
            <a:r>
              <a:rPr lang="en-US"/>
              <a:t>(Pendengaran)</a:t>
            </a:r>
          </a:p>
          <a:p>
            <a:pPr lvl="1"/>
            <a:r>
              <a:rPr lang="en-US"/>
              <a:t>Ketrampilan menggunakan indera pendengaran.</a:t>
            </a:r>
            <a:endParaRPr lang="en-US" i="1"/>
          </a:p>
          <a:p>
            <a:pPr lvl="1" algn="ctr"/>
            <a:r>
              <a:rPr lang="en-US" i="1"/>
              <a:t>Auditory aquity</a:t>
            </a:r>
          </a:p>
          <a:p>
            <a:pPr lvl="3" algn="ctr"/>
            <a:r>
              <a:rPr lang="en-US"/>
              <a:t>Kemampuan untuk dapat mendengar dengan baik. </a:t>
            </a:r>
          </a:p>
          <a:p>
            <a:pPr lvl="2" algn="ctr"/>
            <a:endParaRPr lang="en-US"/>
          </a:p>
          <a:p>
            <a:pPr lvl="1" algn="ctr"/>
            <a:r>
              <a:rPr lang="en-US" i="1"/>
              <a:t>Detecting Locations</a:t>
            </a:r>
          </a:p>
          <a:p>
            <a:pPr lvl="3" algn="ctr"/>
            <a:r>
              <a:rPr lang="en-US"/>
              <a:t>Kemampuan menentukan letak / arah suara.  </a:t>
            </a:r>
          </a:p>
        </p:txBody>
      </p:sp>
      <p:sp>
        <p:nvSpPr>
          <p:cNvPr id="6" name="Date Placeholder 5"/>
          <p:cNvSpPr>
            <a:spLocks noGrp="1"/>
          </p:cNvSpPr>
          <p:nvPr>
            <p:ph type="dt" sz="half" idx="10"/>
          </p:nvPr>
        </p:nvSpPr>
        <p:spPr/>
        <p:txBody>
          <a:bodyPr/>
          <a:lstStyle/>
          <a:p>
            <a:fld id="{A6C6632B-C1B2-4963-93FA-8DBBDC6CF727}"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6</a:t>
            </a:fld>
            <a:endParaRPr lang="en-US"/>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20482" name="Rectangle 2"/>
          <p:cNvSpPr>
            <a:spLocks noGrp="1" noChangeArrowheads="1"/>
          </p:cNvSpPr>
          <p:nvPr>
            <p:ph type="title"/>
          </p:nvPr>
        </p:nvSpPr>
        <p:spPr/>
        <p:txBody>
          <a:bodyPr/>
          <a:lstStyle/>
          <a:p>
            <a:r>
              <a:rPr lang="en-US" sz="1700"/>
              <a:t>Ketrampilan sensoris (lanjutan ….)</a:t>
            </a:r>
          </a:p>
        </p:txBody>
      </p:sp>
      <p:sp>
        <p:nvSpPr>
          <p:cNvPr id="20483" name="Rectangle 3"/>
          <p:cNvSpPr>
            <a:spLocks noGrp="1" noChangeArrowheads="1"/>
          </p:cNvSpPr>
          <p:nvPr>
            <p:ph type="body" idx="1"/>
          </p:nvPr>
        </p:nvSpPr>
        <p:spPr/>
        <p:txBody>
          <a:bodyPr/>
          <a:lstStyle/>
          <a:p>
            <a:pPr>
              <a:lnSpc>
                <a:spcPct val="80000"/>
              </a:lnSpc>
            </a:pPr>
            <a:r>
              <a:rPr lang="en-US" sz="2800" i="1"/>
              <a:t>Tasting &amp; Smelling</a:t>
            </a:r>
          </a:p>
          <a:p>
            <a:pPr lvl="1">
              <a:lnSpc>
                <a:spcPct val="80000"/>
              </a:lnSpc>
            </a:pPr>
            <a:r>
              <a:rPr lang="en-US" sz="2400"/>
              <a:t>Ketrampilan mengggunakan indera pengecap &amp; penciuman. </a:t>
            </a:r>
          </a:p>
          <a:p>
            <a:pPr lvl="1" algn="ctr">
              <a:lnSpc>
                <a:spcPct val="80000"/>
              </a:lnSpc>
            </a:pPr>
            <a:r>
              <a:rPr lang="en-US" sz="2000"/>
              <a:t>Pengecap (</a:t>
            </a:r>
            <a:r>
              <a:rPr lang="en-US" sz="2000" i="1"/>
              <a:t>Tasting</a:t>
            </a:r>
            <a:r>
              <a:rPr lang="en-US" sz="2000"/>
              <a:t>)</a:t>
            </a:r>
          </a:p>
          <a:p>
            <a:pPr lvl="1" algn="ctr">
              <a:lnSpc>
                <a:spcPct val="80000"/>
              </a:lnSpc>
              <a:buFont typeface="Wingdings" pitchFamily="2" charset="2"/>
              <a:buNone/>
            </a:pPr>
            <a:r>
              <a:rPr lang="en-US" sz="2000"/>
              <a:t>Bayi baru lahir dapat merespon scr berbeda thd rasa manis, rasa asam, rasa pahit, </a:t>
            </a:r>
          </a:p>
          <a:p>
            <a:pPr lvl="1" algn="ctr">
              <a:lnSpc>
                <a:spcPct val="80000"/>
              </a:lnSpc>
              <a:buFont typeface="Wingdings" pitchFamily="2" charset="2"/>
              <a:buNone/>
            </a:pPr>
            <a:r>
              <a:rPr lang="en-US" sz="2000"/>
              <a:t>dan rasa asin. </a:t>
            </a:r>
          </a:p>
          <a:p>
            <a:pPr lvl="1" algn="ctr">
              <a:lnSpc>
                <a:spcPct val="80000"/>
              </a:lnSpc>
              <a:buFont typeface="Wingdings" pitchFamily="2" charset="2"/>
              <a:buNone/>
            </a:pPr>
            <a:endParaRPr lang="en-US" sz="2000"/>
          </a:p>
          <a:p>
            <a:pPr lvl="1" algn="ctr">
              <a:lnSpc>
                <a:spcPct val="80000"/>
              </a:lnSpc>
            </a:pPr>
            <a:r>
              <a:rPr lang="en-US" sz="2000"/>
              <a:t>Penciuman (</a:t>
            </a:r>
            <a:r>
              <a:rPr lang="en-US" sz="2000" i="1"/>
              <a:t>Smelling</a:t>
            </a:r>
            <a:r>
              <a:rPr lang="en-US" sz="2000"/>
              <a:t>)</a:t>
            </a:r>
          </a:p>
          <a:p>
            <a:pPr lvl="1" algn="ctr">
              <a:lnSpc>
                <a:spcPct val="80000"/>
              </a:lnSpc>
              <a:buFont typeface="Wingdings" pitchFamily="2" charset="2"/>
              <a:buNone/>
            </a:pPr>
            <a:r>
              <a:rPr lang="en-US" sz="2000"/>
              <a:t>Bayi berusia 1 minggu dapat merespon bau yg bermacam-macam sbg  aroma tubuh seseorang. Dia dpt membedakan bau ibunya dan bau orang lain. Pengalaman tsb diperolehnya saat menyusu </a:t>
            </a:r>
          </a:p>
          <a:p>
            <a:pPr lvl="1" algn="ctr">
              <a:lnSpc>
                <a:spcPct val="80000"/>
              </a:lnSpc>
              <a:buFont typeface="Wingdings" pitchFamily="2" charset="2"/>
              <a:buNone/>
            </a:pPr>
            <a:r>
              <a:rPr lang="en-US" sz="2000"/>
              <a:t>(hidung membaui kulit ibunya).  </a:t>
            </a:r>
          </a:p>
          <a:p>
            <a:pPr lvl="1" algn="ctr">
              <a:lnSpc>
                <a:spcPct val="80000"/>
              </a:lnSpc>
            </a:pPr>
            <a:endParaRPr lang="en-US" sz="2000"/>
          </a:p>
        </p:txBody>
      </p:sp>
      <p:sp>
        <p:nvSpPr>
          <p:cNvPr id="6" name="Date Placeholder 5"/>
          <p:cNvSpPr>
            <a:spLocks noGrp="1"/>
          </p:cNvSpPr>
          <p:nvPr>
            <p:ph type="dt" sz="half" idx="10"/>
          </p:nvPr>
        </p:nvSpPr>
        <p:spPr/>
        <p:txBody>
          <a:bodyPr/>
          <a:lstStyle/>
          <a:p>
            <a:fld id="{F1AB335C-0860-4EB9-922A-9F799393414C}"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7</a:t>
            </a:fld>
            <a:endParaRPr lang="en-US"/>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21506" name="Rectangle 2"/>
          <p:cNvSpPr>
            <a:spLocks noGrp="1" noChangeArrowheads="1"/>
          </p:cNvSpPr>
          <p:nvPr>
            <p:ph type="title"/>
          </p:nvPr>
        </p:nvSpPr>
        <p:spPr/>
        <p:txBody>
          <a:bodyPr/>
          <a:lstStyle/>
          <a:p>
            <a:r>
              <a:rPr lang="en-US" sz="1900"/>
              <a:t>Ketrampilan sensoris (lanjutan.......)</a:t>
            </a:r>
          </a:p>
        </p:txBody>
      </p:sp>
      <p:sp>
        <p:nvSpPr>
          <p:cNvPr id="21507" name="Rectangle 3"/>
          <p:cNvSpPr>
            <a:spLocks noGrp="1" noChangeArrowheads="1"/>
          </p:cNvSpPr>
          <p:nvPr>
            <p:ph type="body" idx="1"/>
          </p:nvPr>
        </p:nvSpPr>
        <p:spPr/>
        <p:txBody>
          <a:bodyPr/>
          <a:lstStyle/>
          <a:p>
            <a:pPr>
              <a:lnSpc>
                <a:spcPct val="90000"/>
              </a:lnSpc>
            </a:pPr>
            <a:r>
              <a:rPr lang="en-US" i="1"/>
              <a:t>Senses of Touch &amp; Motion</a:t>
            </a:r>
          </a:p>
          <a:p>
            <a:pPr lvl="1">
              <a:lnSpc>
                <a:spcPct val="90000"/>
              </a:lnSpc>
            </a:pPr>
            <a:r>
              <a:rPr lang="en-US"/>
              <a:t>Ketrampilan merasakan melalui sentuhan dan gerakan. </a:t>
            </a:r>
          </a:p>
          <a:p>
            <a:pPr lvl="2" algn="ctr">
              <a:lnSpc>
                <a:spcPct val="90000"/>
              </a:lnSpc>
            </a:pPr>
            <a:r>
              <a:rPr lang="en-US"/>
              <a:t>Ketrampilan ini sangat bermanfaat bagi bayi untuk mendapatkan makanan. </a:t>
            </a:r>
          </a:p>
          <a:p>
            <a:pPr lvl="2" algn="ctr">
              <a:lnSpc>
                <a:spcPct val="90000"/>
              </a:lnSpc>
            </a:pPr>
            <a:r>
              <a:rPr lang="en-US" i="1"/>
              <a:t>Rooting reflex </a:t>
            </a:r>
            <a:r>
              <a:rPr lang="en-US"/>
              <a:t>(refleks memutar kepala) sangat bergantung pada sentuhan di pipi. </a:t>
            </a:r>
            <a:r>
              <a:rPr lang="en-US" i="1"/>
              <a:t>Sucking reflex </a:t>
            </a:r>
            <a:r>
              <a:rPr lang="en-US"/>
              <a:t>(refleks mengisap) sangat bergantung pd sentuhan di mulut. </a:t>
            </a:r>
          </a:p>
          <a:p>
            <a:pPr lvl="1" algn="ctr">
              <a:lnSpc>
                <a:spcPct val="90000"/>
              </a:lnSpc>
            </a:pPr>
            <a:endParaRPr lang="en-US"/>
          </a:p>
        </p:txBody>
      </p:sp>
      <p:sp>
        <p:nvSpPr>
          <p:cNvPr id="6" name="Date Placeholder 5"/>
          <p:cNvSpPr>
            <a:spLocks noGrp="1"/>
          </p:cNvSpPr>
          <p:nvPr>
            <p:ph type="dt" sz="half" idx="10"/>
          </p:nvPr>
        </p:nvSpPr>
        <p:spPr/>
        <p:txBody>
          <a:bodyPr/>
          <a:lstStyle/>
          <a:p>
            <a:fld id="{E42625DE-A8B5-4EF3-A593-DE614999B699}"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8</a:t>
            </a:fld>
            <a:endParaRPr lang="en-US"/>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winanti siwi respati</a:t>
            </a:r>
            <a:endParaRPr lang="en-US"/>
          </a:p>
        </p:txBody>
      </p:sp>
      <p:sp>
        <p:nvSpPr>
          <p:cNvPr id="24578" name="Rectangle 2"/>
          <p:cNvSpPr>
            <a:spLocks noGrp="1" noChangeArrowheads="1"/>
          </p:cNvSpPr>
          <p:nvPr>
            <p:ph type="title"/>
          </p:nvPr>
        </p:nvSpPr>
        <p:spPr/>
        <p:txBody>
          <a:bodyPr/>
          <a:lstStyle/>
          <a:p>
            <a:endParaRPr lang="id-ID" sz="1900"/>
          </a:p>
        </p:txBody>
      </p:sp>
      <p:sp>
        <p:nvSpPr>
          <p:cNvPr id="24579" name="Rectangle 3"/>
          <p:cNvSpPr>
            <a:spLocks noGrp="1" noChangeArrowheads="1"/>
          </p:cNvSpPr>
          <p:nvPr>
            <p:ph type="body" idx="1"/>
          </p:nvPr>
        </p:nvSpPr>
        <p:spPr/>
        <p:txBody>
          <a:bodyPr/>
          <a:lstStyle/>
          <a:p>
            <a:pPr algn="ctr"/>
            <a:r>
              <a:rPr lang="en-US" sz="2400"/>
              <a:t>Bayi yg baru lahir, siap mengalami sensasi dasar. Mereka dapat melihat, mendengar, mencium, peka thd rasa sakit, sentuhan dan posisi badan.</a:t>
            </a:r>
          </a:p>
          <a:p>
            <a:pPr algn="ctr"/>
            <a:endParaRPr lang="en-US" sz="2400"/>
          </a:p>
          <a:p>
            <a:pPr algn="ctr"/>
            <a:r>
              <a:rPr lang="en-US" sz="2400"/>
              <a:t>Mereka juga aktif mencari informasi dan tidak hanya menunggu. Perhatian bayi terikat pd kontras, pergerakan, kelengkungan, warna, kekerasan suara yg berbeda &amp; irama.</a:t>
            </a:r>
          </a:p>
        </p:txBody>
      </p:sp>
      <p:sp>
        <p:nvSpPr>
          <p:cNvPr id="6" name="Date Placeholder 5"/>
          <p:cNvSpPr>
            <a:spLocks noGrp="1"/>
          </p:cNvSpPr>
          <p:nvPr>
            <p:ph type="dt" sz="half" idx="10"/>
          </p:nvPr>
        </p:nvSpPr>
        <p:spPr/>
        <p:txBody>
          <a:bodyPr/>
          <a:lstStyle/>
          <a:p>
            <a:fld id="{08252B49-9258-487F-A367-7927E4E0A2B2}" type="datetime1">
              <a:rPr lang="id-ID" smtClean="0"/>
              <a:t>21/02/2015</a:t>
            </a:fld>
            <a:endParaRPr lang="en-US"/>
          </a:p>
        </p:txBody>
      </p:sp>
      <p:sp>
        <p:nvSpPr>
          <p:cNvPr id="7" name="Slide Number Placeholder 6"/>
          <p:cNvSpPr>
            <a:spLocks noGrp="1"/>
          </p:cNvSpPr>
          <p:nvPr>
            <p:ph type="sldNum" sz="quarter" idx="12"/>
          </p:nvPr>
        </p:nvSpPr>
        <p:spPr/>
        <p:txBody>
          <a:bodyPr/>
          <a:lstStyle/>
          <a:p>
            <a:fld id="{5DAE75A8-CAD5-43FF-A9DF-6FC55E92DBDC}" type="slidenum">
              <a:rPr lang="en-US" smtClean="0"/>
              <a:pPr/>
              <a:t>9</a:t>
            </a:fld>
            <a:endParaRPr lang="en-US"/>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Proposal">
  <a:themeElements>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Propos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roposal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Proposal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Proposal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Proposal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Proposal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Proposal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Proposal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Proposal</Template>
  <TotalTime>454</TotalTime>
  <Words>1181</Words>
  <Application>Microsoft Office PowerPoint</Application>
  <PresentationFormat>On-screen Show (4:3)</PresentationFormat>
  <Paragraphs>217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Proposal</vt:lpstr>
      <vt:lpstr>PERKEMBANGAN PERSEPTUAL &amp; KOGNISI</vt:lpstr>
      <vt:lpstr>Pemikiran tentang  perkembangan persepsi</vt:lpstr>
      <vt:lpstr>Sensasi &amp; Persepsi</vt:lpstr>
      <vt:lpstr>Ketrampilan Sensoris</vt:lpstr>
      <vt:lpstr>Ketrampilan sensoris (lanjutan.......)</vt:lpstr>
      <vt:lpstr>Ketrampilan sensoris (lanjutan.......)</vt:lpstr>
      <vt:lpstr>Ketrampilan sensoris (lanjutan ….)</vt:lpstr>
      <vt:lpstr>Ketrampilan sensoris (lanjutan.......)</vt:lpstr>
      <vt:lpstr>PowerPoint Presentation</vt:lpstr>
      <vt:lpstr>Persepsi pada Bayi</vt:lpstr>
      <vt:lpstr>Persepsi bayi thd Wajah </vt:lpstr>
      <vt:lpstr>PowerPoint Presentation</vt:lpstr>
      <vt:lpstr>Persepsi intermodal</vt:lpstr>
      <vt:lpstr>PowerPoint Presentation</vt:lpstr>
      <vt:lpstr>PowerPoint Presentation</vt:lpstr>
      <vt:lpstr>Persepsi Sosial Anak</vt:lpstr>
      <vt:lpstr>PowerPoint Presentation</vt:lpstr>
      <vt:lpstr>PowerPoint Presentation</vt:lpstr>
      <vt:lpstr>Rasa takut thd orang asing.</vt:lpstr>
      <vt:lpstr>Pengertian Kognisi</vt:lpstr>
      <vt:lpstr>Unit-unit dlm aktivitas kognisi</vt:lpstr>
      <vt:lpstr>Ciri-ciri Konsep</vt:lpstr>
      <vt:lpstr>Kerawanan Perkembangan Kognisi</vt:lpstr>
      <vt:lpstr>Tahapan Struktur Kognisi menurut Jean Piaget</vt:lpstr>
      <vt:lpstr>Bahan diskusi :  Persepsi ttg perpisahan</vt:lpstr>
      <vt:lpstr>Alamat situs yang terkait</vt:lpstr>
    </vt:vector>
  </TitlesOfParts>
  <Company>Univ. INDONUSA Esa Unggul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PERKEMBANGAN PERSEPTUAL</dc:title>
  <dc:creator>wien</dc:creator>
  <cp:lastModifiedBy>May</cp:lastModifiedBy>
  <cp:revision>17</cp:revision>
  <dcterms:created xsi:type="dcterms:W3CDTF">2007-02-20T22:52:09Z</dcterms:created>
  <dcterms:modified xsi:type="dcterms:W3CDTF">2015-02-21T03:37:06Z</dcterms:modified>
</cp:coreProperties>
</file>