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6" r:id="rId5"/>
    <p:sldId id="267" r:id="rId6"/>
    <p:sldId id="268" r:id="rId7"/>
    <p:sldId id="269" r:id="rId8"/>
    <p:sldId id="271" r:id="rId9"/>
    <p:sldId id="282" r:id="rId10"/>
    <p:sldId id="272" r:id="rId11"/>
    <p:sldId id="275" r:id="rId12"/>
    <p:sldId id="277" r:id="rId13"/>
    <p:sldId id="278" r:id="rId14"/>
    <p:sldId id="281" r:id="rId15"/>
    <p:sldId id="259" r:id="rId16"/>
    <p:sldId id="260" r:id="rId17"/>
    <p:sldId id="261" r:id="rId18"/>
    <p:sldId id="262" r:id="rId19"/>
    <p:sldId id="265" r:id="rId20"/>
    <p:sldId id="266" r:id="rId21"/>
    <p:sldId id="283"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5F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1EC97-7592-4DFA-A00B-82892EE4FACB}" type="datetimeFigureOut">
              <a:rPr lang="id-ID" smtClean="0"/>
              <a:pPr/>
              <a:t>06/10/2014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98B0A-0BEB-4CDE-8BE6-A2F3D0A02718}"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3A125-B0B9-4680-B8F9-B6EE4D4485F8}" type="datetimeFigureOut">
              <a:rPr lang="id-ID" smtClean="0"/>
              <a:pPr/>
              <a:t>06/10/2014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A8AFAE5-FCEF-42D6-8E0C-D4AEB31F29E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3A125-B0B9-4680-B8F9-B6EE4D4485F8}" type="datetimeFigureOut">
              <a:rPr lang="id-ID" smtClean="0"/>
              <a:pPr/>
              <a:t>06/10/2014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AFAE5-FCEF-42D6-8E0C-D4AEB31F29E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izukaumrilockhart.blogspot.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izukaumrilockhart.blogspot.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allalay.com/wp-content/uploads/2014/08/Cute-Background-101.jpg"/>
          <p:cNvPicPr>
            <a:picLocks noChangeAspect="1" noChangeArrowheads="1"/>
          </p:cNvPicPr>
          <p:nvPr/>
        </p:nvPicPr>
        <p:blipFill>
          <a:blip r:embed="rId2"/>
          <a:srcRect/>
          <a:stretch>
            <a:fillRect/>
          </a:stretch>
        </p:blipFill>
        <p:spPr bwMode="auto">
          <a:xfrm>
            <a:off x="0" y="-1"/>
            <a:ext cx="9144000" cy="6858001"/>
          </a:xfrm>
          <a:prstGeom prst="rect">
            <a:avLst/>
          </a:prstGeom>
          <a:ln>
            <a:noFill/>
          </a:ln>
          <a:effectLst>
            <a:softEdge rad="112500"/>
          </a:effectLst>
        </p:spPr>
      </p:pic>
      <p:sp>
        <p:nvSpPr>
          <p:cNvPr id="2" name="Title 1"/>
          <p:cNvSpPr>
            <a:spLocks noGrp="1"/>
          </p:cNvSpPr>
          <p:nvPr>
            <p:ph type="ctrTitle"/>
          </p:nvPr>
        </p:nvSpPr>
        <p:spPr/>
        <p:txBody>
          <a:bodyPr>
            <a:normAutofit fontScale="90000"/>
          </a:bodyPr>
          <a:lstStyle/>
          <a:p>
            <a:r>
              <a:rPr lang="id-ID" dirty="0" smtClean="0"/>
              <a:t>PERKEMBANGAN </a:t>
            </a:r>
            <a:br>
              <a:rPr lang="id-ID" dirty="0" smtClean="0"/>
            </a:br>
            <a:r>
              <a:rPr lang="id-ID" dirty="0" smtClean="0"/>
              <a:t>SOSIAL &amp; </a:t>
            </a:r>
            <a:r>
              <a:rPr lang="id-ID" dirty="0" smtClean="0"/>
              <a:t>EMOSIONAL</a:t>
            </a:r>
            <a:r>
              <a:rPr lang="id-ID" dirty="0" smtClean="0"/>
              <a:t/>
            </a:r>
            <a:br>
              <a:rPr lang="id-ID" dirty="0" smtClean="0"/>
            </a:br>
            <a:r>
              <a:rPr lang="id-ID" dirty="0" smtClean="0"/>
              <a:t>PADA REMAJA</a:t>
            </a:r>
            <a:endParaRPr lang="id-ID" dirty="0"/>
          </a:p>
        </p:txBody>
      </p:sp>
      <p:sp>
        <p:nvSpPr>
          <p:cNvPr id="3" name="Subtitle 2"/>
          <p:cNvSpPr>
            <a:spLocks noGrp="1"/>
          </p:cNvSpPr>
          <p:nvPr>
            <p:ph type="subTitle" idx="1"/>
          </p:nvPr>
        </p:nvSpPr>
        <p:spPr/>
        <p:txBody>
          <a:bodyPr/>
          <a:lstStyle/>
          <a:p>
            <a:endParaRPr lang="id-ID"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1.gstatic.com/images?q=tbn:ANd9GcR480jPV7DrbRqsVdicCge0ESQu2HvUoW_asmV9uzmo0mIUNvEW"/>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28596" y="428604"/>
            <a:ext cx="8229600" cy="5072098"/>
          </a:xfr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a:noAutofit/>
          </a:bodyPr>
          <a:lstStyle/>
          <a:p>
            <a:pPr marL="269875" indent="-269875" algn="just">
              <a:buNone/>
            </a:pPr>
            <a:r>
              <a:rPr lang="id-ID" sz="2400" dirty="0" smtClean="0">
                <a:latin typeface="Times New Roman" pitchFamily="18" charset="0"/>
                <a:cs typeface="Times New Roman" pitchFamily="18" charset="0"/>
              </a:rPr>
              <a:t>e. 	Perubahan dalam </a:t>
            </a:r>
            <a:r>
              <a:rPr lang="id-ID" sz="2400" dirty="0" smtClean="0">
                <a:latin typeface="Times New Roman" pitchFamily="18" charset="0"/>
                <a:cs typeface="Times New Roman" pitchFamily="18" charset="0"/>
              </a:rPr>
              <a:t>hubungannya </a:t>
            </a:r>
            <a:r>
              <a:rPr lang="id-ID" sz="2400" dirty="0" smtClean="0">
                <a:latin typeface="Times New Roman" pitchFamily="18" charset="0"/>
                <a:cs typeface="Times New Roman" pitchFamily="18" charset="0"/>
              </a:rPr>
              <a:t>dengan sekolah</a:t>
            </a:r>
          </a:p>
          <a:p>
            <a:pPr marL="269875" indent="-269875" algn="just">
              <a:buNone/>
            </a:pPr>
            <a:r>
              <a:rPr lang="id-ID" sz="2400" dirty="0" smtClean="0">
                <a:latin typeface="Times New Roman" pitchFamily="18" charset="0"/>
                <a:cs typeface="Times New Roman" pitchFamily="18" charset="0"/>
              </a:rPr>
              <a:t>	Menginjak remaja mungkin mereka mulai menyadari betapa pentingnya pendidikan untuk kehidupan dimasa mendatang. Hal ini sedikit banyak dapat menyebabkan kecemasan sendiri bagi remaja. Lebih lanjut berkaitan dengan apa yang akan mereka lakukan setelah lulus</a:t>
            </a:r>
          </a:p>
          <a:p>
            <a:pPr marL="269875" indent="-269875" algn="just">
              <a:buNone/>
            </a:pPr>
            <a:endParaRPr lang="id-ID" sz="2400" dirty="0" smtClean="0">
              <a:latin typeface="Times New Roman" pitchFamily="18" charset="0"/>
              <a:cs typeface="Times New Roman" pitchFamily="18" charset="0"/>
            </a:endParaRPr>
          </a:p>
          <a:p>
            <a:pPr marL="269875" indent="-269875" algn="just">
              <a:buNone/>
            </a:pPr>
            <a:r>
              <a:rPr lang="id-ID" sz="2400" dirty="0" smtClean="0">
                <a:latin typeface="Times New Roman" pitchFamily="18" charset="0"/>
                <a:cs typeface="Times New Roman" pitchFamily="18" charset="0"/>
              </a:rPr>
              <a:t>f. 	Perubahan atau penyesuaian dengan lingkungan baru.</a:t>
            </a:r>
          </a:p>
          <a:p>
            <a:pPr marL="269875" indent="-269875">
              <a:buNone/>
            </a:pPr>
            <a:r>
              <a:rPr lang="id-ID" sz="2400" dirty="0" smtClean="0">
                <a:latin typeface="Times New Roman" pitchFamily="18" charset="0"/>
                <a:cs typeface="Times New Roman" pitchFamily="18" charset="0"/>
              </a:rPr>
              <a:t>	1) Perubahan yang radikal menyebabkan perubahan terhadap pola kehidupannya.</a:t>
            </a:r>
            <a:br>
              <a:rPr lang="id-ID" sz="2400" dirty="0" smtClean="0">
                <a:latin typeface="Times New Roman" pitchFamily="18" charset="0"/>
                <a:cs typeface="Times New Roman" pitchFamily="18" charset="0"/>
              </a:rPr>
            </a:br>
            <a:r>
              <a:rPr lang="id-ID" sz="2400" dirty="0" smtClean="0">
                <a:latin typeface="Times New Roman" pitchFamily="18" charset="0"/>
                <a:cs typeface="Times New Roman" pitchFamily="18" charset="0"/>
              </a:rPr>
              <a:t>2) Adanya harapan sosial untuk perilaku yang lebih matang.</a:t>
            </a:r>
            <a:br>
              <a:rPr lang="id-ID" sz="2400" dirty="0" smtClean="0">
                <a:latin typeface="Times New Roman" pitchFamily="18" charset="0"/>
                <a:cs typeface="Times New Roman" pitchFamily="18" charset="0"/>
              </a:rPr>
            </a:br>
            <a:r>
              <a:rPr lang="id-ID" sz="2400" dirty="0" smtClean="0">
                <a:latin typeface="Times New Roman" pitchFamily="18" charset="0"/>
                <a:cs typeface="Times New Roman" pitchFamily="18" charset="0"/>
              </a:rPr>
              <a:t>3) Aspirasi yang tidak realistis</a:t>
            </a:r>
            <a:endParaRPr lang="id-ID" sz="2400" dirty="0">
              <a:latin typeface="Times New Roman" pitchFamily="18" charset="0"/>
              <a:cs typeface="Times New Roman" pitchFamily="18" charset="0"/>
            </a:endParaRPr>
          </a:p>
        </p:txBody>
      </p:sp>
    </p:spTree>
  </p:cSld>
  <p:clrMapOvr>
    <a:masterClrMapping/>
  </p:clrMapOvr>
  <p:transition spd="med">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flikie.com/ImageData/WallPapers/fde8baa837104984a536975ac19ccdbb.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928662" y="928670"/>
            <a:ext cx="73561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5400" b="1" cap="none" spc="0" dirty="0" smtClean="0">
                <a:ln w="11430"/>
                <a:effectLst>
                  <a:outerShdw blurRad="50800" dist="39000" dir="5460000" algn="tl">
                    <a:srgbClr val="000000">
                      <a:alpha val="38000"/>
                    </a:srgbClr>
                  </a:outerShdw>
                </a:effectLst>
              </a:rPr>
              <a:t>PERKEMBANGAN SOSIAL</a:t>
            </a:r>
            <a:endParaRPr lang="en-US" sz="5400" b="1" cap="none" spc="0" dirty="0">
              <a:ln w="11430"/>
              <a:effectLst>
                <a:outerShdw blurRad="50800" dist="39000" dir="5460000" algn="tl">
                  <a:srgbClr val="000000">
                    <a:alpha val="38000"/>
                  </a:srgbClr>
                </a:outerShdw>
              </a:effectLst>
            </a:endParaRPr>
          </a:p>
        </p:txBody>
      </p:sp>
    </p:spTree>
  </p:cSld>
  <p:clrMapOvr>
    <a:masterClrMapping/>
  </p:clrMapOvr>
  <p:transition spd="med">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ache.desktopnexus.com/thumbnails/1342311-bigthumbnail.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solidFill>
            <a:schemeClr val="lt1">
              <a:alpha val="53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id-ID" sz="5400" dirty="0" smtClean="0">
                <a:latin typeface="Times New Roman" pitchFamily="18" charset="0"/>
                <a:cs typeface="Times New Roman" pitchFamily="18" charset="0"/>
              </a:rPr>
              <a:t>Definisi</a:t>
            </a:r>
            <a:endParaRPr lang="id-ID" sz="5400" dirty="0">
              <a:latin typeface="Times New Roman" pitchFamily="18" charset="0"/>
              <a:cs typeface="Times New Roman" pitchFamily="18" charset="0"/>
            </a:endParaRPr>
          </a:p>
        </p:txBody>
      </p:sp>
      <p:sp>
        <p:nvSpPr>
          <p:cNvPr id="3" name="Content Placeholder 2"/>
          <p:cNvSpPr>
            <a:spLocks noGrp="1"/>
          </p:cNvSpPr>
          <p:nvPr>
            <p:ph idx="1"/>
          </p:nvPr>
        </p:nvSpPr>
        <p:spPr>
          <a:gradFill>
            <a:gsLst>
              <a:gs pos="96000">
                <a:schemeClr val="accent1">
                  <a:shade val="51000"/>
                  <a:satMod val="130000"/>
                  <a:alpha val="39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ormAutofit fontScale="85000" lnSpcReduction="10000"/>
          </a:bodyPr>
          <a:lstStyle/>
          <a:p>
            <a:pPr algn="just">
              <a:buNone/>
            </a:pPr>
            <a:endParaRPr lang="id-ID" dirty="0" smtClean="0"/>
          </a:p>
          <a:p>
            <a:pPr algn="just">
              <a:buNone/>
            </a:pPr>
            <a:r>
              <a:rPr lang="id-ID" dirty="0" smtClean="0"/>
              <a:t>1</a:t>
            </a:r>
            <a:r>
              <a:rPr lang="id-ID" dirty="0" smtClean="0"/>
              <a:t>. </a:t>
            </a:r>
            <a:r>
              <a:rPr lang="id-ID" dirty="0" smtClean="0">
                <a:latin typeface="Times New Roman" pitchFamily="18" charset="0"/>
                <a:cs typeface="Times New Roman" pitchFamily="18" charset="0"/>
              </a:rPr>
              <a:t>Menurut Elizabeth B. Hurlock, perkembangan sosial adalah kemampuan seseorang dalam bersikap atau tata cara perilakunya dalam berinteraksi dengan unsur sosialisasi di masyarakat.</a:t>
            </a:r>
          </a:p>
          <a:p>
            <a:pPr algn="just">
              <a:buNone/>
            </a:pPr>
            <a:r>
              <a:rPr lang="id-ID" dirty="0" smtClean="0">
                <a:latin typeface="Times New Roman" pitchFamily="18" charset="0"/>
                <a:cs typeface="Times New Roman" pitchFamily="18" charset="0"/>
              </a:rPr>
              <a:t>2. Singgih </a:t>
            </a:r>
            <a:r>
              <a:rPr lang="id-ID" dirty="0" smtClean="0">
                <a:latin typeface="Times New Roman" pitchFamily="18" charset="0"/>
                <a:cs typeface="Times New Roman" pitchFamily="18" charset="0"/>
              </a:rPr>
              <a:t>D Gunarsah, perkembangan sosial merupakan kegiatan manusia sejak lahir, dewasa, sampai akhir hidupnya akan terus melakukan penyesuaian diri dengan lingkungan sosialnya yang menyangkut norma-norma dan sosial budaya masyarakatnya.</a:t>
            </a:r>
          </a:p>
          <a:p>
            <a:pPr algn="just"/>
            <a:endParaRPr lang="id-ID" dirty="0">
              <a:latin typeface="Times New Roman" pitchFamily="18" charset="0"/>
              <a:cs typeface="Times New Roman" pitchFamily="18" charset="0"/>
            </a:endParaRPr>
          </a:p>
        </p:txBody>
      </p:sp>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lurred Purple HD wallpaper for Standard 4:3 5:4 Fullscreen UXGA XGA SVGA QSXGA SXGA ; Wide 16:10 5:3 Widescreen WHXGA WQXGA WUXGA WXGA WGA ; HD 16:9 High Definition WQHD QWXGA 1080p 900p 720p QHD nHD ; Other 3:2 DVGA HVGA HQVGA devices ( Apple PowerBook G4 iPhone 4 3G 3GS iPod Touch ) ; Mobile VGA WVGA iPhone iPad PSP Phone - VGA QVGA Smartphone ( PocketPC GPS iPod Zune BlackBerry HTC Samsung LG Nokia Eten Asus ) WVGA WQVGA Smartphone ( HTC Samsung Sony Ericsson LG Vertu MIO ) HVGA Smartphone ( Apple iPhone iPod BlackBerry HTC Samsung Nokia ) Sony PSP Zune HD Zen ; Tablet 2 Android ; Dual 4:3 5:4 UXGA XGA SVGA QSXGA SXGA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id-ID" sz="3600" dirty="0" smtClean="0">
                <a:solidFill>
                  <a:schemeClr val="bg1"/>
                </a:solidFill>
                <a:latin typeface="Times New Roman" pitchFamily="18" charset="0"/>
                <a:cs typeface="Times New Roman" pitchFamily="18" charset="0"/>
              </a:rPr>
              <a:t>Faktor yang Mempengaruhi </a:t>
            </a:r>
            <a:r>
              <a:rPr lang="id-ID" sz="3600" dirty="0" smtClean="0">
                <a:solidFill>
                  <a:schemeClr val="bg1"/>
                </a:solidFill>
                <a:latin typeface="Times New Roman" pitchFamily="18" charset="0"/>
                <a:cs typeface="Times New Roman" pitchFamily="18" charset="0"/>
              </a:rPr>
              <a:t/>
            </a:r>
            <a:br>
              <a:rPr lang="id-ID" sz="3600" dirty="0" smtClean="0">
                <a:solidFill>
                  <a:schemeClr val="bg1"/>
                </a:solidFill>
                <a:latin typeface="Times New Roman" pitchFamily="18" charset="0"/>
                <a:cs typeface="Times New Roman" pitchFamily="18" charset="0"/>
              </a:rPr>
            </a:br>
            <a:r>
              <a:rPr lang="id-ID" sz="3600" dirty="0" smtClean="0">
                <a:solidFill>
                  <a:schemeClr val="bg1"/>
                </a:solidFill>
                <a:latin typeface="Times New Roman" pitchFamily="18" charset="0"/>
                <a:cs typeface="Times New Roman" pitchFamily="18" charset="0"/>
              </a:rPr>
              <a:t>Perkembangan </a:t>
            </a:r>
            <a:r>
              <a:rPr lang="id-ID" sz="3600" dirty="0" smtClean="0">
                <a:solidFill>
                  <a:schemeClr val="bg1"/>
                </a:solidFill>
                <a:latin typeface="Times New Roman" pitchFamily="18" charset="0"/>
                <a:cs typeface="Times New Roman" pitchFamily="18" charset="0"/>
              </a:rPr>
              <a:t>Sosial Remaja</a:t>
            </a:r>
            <a:endParaRPr lang="id-ID"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271490" y="1546243"/>
            <a:ext cx="8586790" cy="4811715"/>
          </a:xfrm>
          <a:solidFill>
            <a:schemeClr val="lt1">
              <a:alpha val="55000"/>
            </a:schemeClr>
          </a:solidFill>
        </p:spPr>
        <p:style>
          <a:lnRef idx="2">
            <a:schemeClr val="dk1"/>
          </a:lnRef>
          <a:fillRef idx="1">
            <a:schemeClr val="lt1"/>
          </a:fillRef>
          <a:effectRef idx="0">
            <a:schemeClr val="dk1"/>
          </a:effectRef>
          <a:fontRef idx="minor">
            <a:schemeClr val="dk1"/>
          </a:fontRef>
        </p:style>
        <p:txBody>
          <a:bodyPr>
            <a:noAutofit/>
          </a:bodyPr>
          <a:lstStyle/>
          <a:p>
            <a:pPr algn="just">
              <a:buNone/>
            </a:pPr>
            <a:r>
              <a:rPr lang="id-ID" sz="1800" dirty="0" smtClean="0">
                <a:solidFill>
                  <a:schemeClr val="tx1"/>
                </a:solidFill>
                <a:latin typeface="Times New Roman" pitchFamily="18" charset="0"/>
                <a:cs typeface="Times New Roman" pitchFamily="18" charset="0"/>
              </a:rPr>
              <a:t>1. Pengaruh Orang Tua</a:t>
            </a:r>
          </a:p>
          <a:p>
            <a:pPr algn="just">
              <a:buNone/>
            </a:pPr>
            <a:r>
              <a:rPr lang="id-ID" sz="1800" dirty="0" smtClean="0">
                <a:solidFill>
                  <a:schemeClr val="tx1"/>
                </a:solidFill>
                <a:latin typeface="Times New Roman" pitchFamily="18" charset="0"/>
                <a:cs typeface="Times New Roman" pitchFamily="18" charset="0"/>
              </a:rPr>
              <a:t>	Orang </a:t>
            </a:r>
            <a:r>
              <a:rPr lang="id-ID" sz="1800" dirty="0" smtClean="0">
                <a:solidFill>
                  <a:schemeClr val="tx1"/>
                </a:solidFill>
                <a:latin typeface="Times New Roman" pitchFamily="18" charset="0"/>
                <a:cs typeface="Times New Roman" pitchFamily="18" charset="0"/>
              </a:rPr>
              <a:t>tua sangat mempengaruhi perkembangan tingkah laku sosial remaja. Remaja telah diperkenalkan tingkah laku-tingkah laku sosial, dan nilai-nilai bertingkah laku yang dijunjung tinggi oleh orang tua. Disamping itu hubungan dengan orang tua merupakan hubungan paling akrab dibandingkan dengan siapapun dalam kehidupan remaja</a:t>
            </a:r>
            <a:r>
              <a:rPr lang="id-ID" sz="1800" dirty="0" smtClean="0">
                <a:solidFill>
                  <a:schemeClr val="tx1"/>
                </a:solidFill>
                <a:latin typeface="Times New Roman" pitchFamily="18" charset="0"/>
                <a:cs typeface="Times New Roman" pitchFamily="18" charset="0"/>
              </a:rPr>
              <a:t>.</a:t>
            </a:r>
          </a:p>
          <a:p>
            <a:pPr algn="just">
              <a:buNone/>
            </a:pPr>
            <a:r>
              <a:rPr lang="id-ID" sz="1800" dirty="0" smtClean="0">
                <a:solidFill>
                  <a:schemeClr val="tx1"/>
                </a:solidFill>
                <a:latin typeface="Times New Roman" pitchFamily="18" charset="0"/>
                <a:cs typeface="Times New Roman" pitchFamily="18" charset="0"/>
              </a:rPr>
              <a:t>2. Pengaruh sekolah</a:t>
            </a:r>
          </a:p>
          <a:p>
            <a:pPr algn="just">
              <a:buNone/>
            </a:pPr>
            <a:r>
              <a:rPr lang="id-ID" sz="1800" dirty="0" smtClean="0">
                <a:solidFill>
                  <a:schemeClr val="tx1"/>
                </a:solidFill>
                <a:latin typeface="Times New Roman" pitchFamily="18" charset="0"/>
                <a:cs typeface="Times New Roman" pitchFamily="18" charset="0"/>
              </a:rPr>
              <a:t>	Sekolah </a:t>
            </a:r>
            <a:r>
              <a:rPr lang="id-ID" sz="1800" dirty="0" smtClean="0">
                <a:solidFill>
                  <a:schemeClr val="tx1"/>
                </a:solidFill>
                <a:latin typeface="Times New Roman" pitchFamily="18" charset="0"/>
                <a:cs typeface="Times New Roman" pitchFamily="18" charset="0"/>
              </a:rPr>
              <a:t>merupakan lembaga pendidikan resmi yang bertanggung jawab untuk memberikan pendidikan kepada siapapun yang berhak. </a:t>
            </a:r>
            <a:r>
              <a:rPr lang="id-ID" sz="1800" dirty="0" smtClean="0">
                <a:solidFill>
                  <a:schemeClr val="tx1"/>
                </a:solidFill>
                <a:latin typeface="Times New Roman" pitchFamily="18" charset="0"/>
                <a:cs typeface="Times New Roman" pitchFamily="18" charset="0"/>
              </a:rPr>
              <a:t>Fungsi </a:t>
            </a:r>
            <a:r>
              <a:rPr lang="id-ID" sz="1800" dirty="0" smtClean="0">
                <a:solidFill>
                  <a:schemeClr val="tx1"/>
                </a:solidFill>
                <a:latin typeface="Times New Roman" pitchFamily="18" charset="0"/>
                <a:cs typeface="Times New Roman" pitchFamily="18" charset="0"/>
              </a:rPr>
              <a:t>sekolah lainnya dalam mengembangkan tingkah laku sosial adalah menyiapkan model-model bertingkah laku sosial baik itu guru, petugas administrasi maupun siswa-siswa lainnya.</a:t>
            </a:r>
          </a:p>
          <a:p>
            <a:pPr algn="just">
              <a:buNone/>
            </a:pPr>
            <a:r>
              <a:rPr lang="id-ID" sz="1800" dirty="0" smtClean="0">
                <a:solidFill>
                  <a:schemeClr val="tx1"/>
                </a:solidFill>
                <a:latin typeface="Times New Roman" pitchFamily="18" charset="0"/>
                <a:cs typeface="Times New Roman" pitchFamily="18" charset="0"/>
              </a:rPr>
              <a:t>3. Pengaruh teman sebaya</a:t>
            </a:r>
          </a:p>
          <a:p>
            <a:pPr algn="just">
              <a:buNone/>
            </a:pPr>
            <a:r>
              <a:rPr lang="id-ID" sz="1800" dirty="0" smtClean="0">
                <a:solidFill>
                  <a:schemeClr val="tx1"/>
                </a:solidFill>
                <a:latin typeface="Times New Roman" pitchFamily="18" charset="0"/>
                <a:cs typeface="Times New Roman" pitchFamily="18" charset="0"/>
              </a:rPr>
              <a:t>	Teman </a:t>
            </a:r>
            <a:r>
              <a:rPr lang="id-ID" sz="1800" dirty="0" smtClean="0">
                <a:solidFill>
                  <a:schemeClr val="tx1"/>
                </a:solidFill>
                <a:latin typeface="Times New Roman" pitchFamily="18" charset="0"/>
                <a:cs typeface="Times New Roman" pitchFamily="18" charset="0"/>
              </a:rPr>
              <a:t>sebaya dijadikan tempat memperoleh sokongan dan penguatan, guna melepaskan diri dari ketergantungan terhadap orang tua. </a:t>
            </a:r>
            <a:r>
              <a:rPr lang="id-ID" sz="1800" dirty="0" smtClean="0">
                <a:solidFill>
                  <a:schemeClr val="tx1"/>
                </a:solidFill>
                <a:latin typeface="Times New Roman" pitchFamily="18" charset="0"/>
                <a:cs typeface="Times New Roman" pitchFamily="18" charset="0"/>
              </a:rPr>
              <a:t>Kelompok </a:t>
            </a:r>
            <a:r>
              <a:rPr lang="id-ID" sz="1800" dirty="0" smtClean="0">
                <a:solidFill>
                  <a:schemeClr val="tx1"/>
                </a:solidFill>
                <a:latin typeface="Times New Roman" pitchFamily="18" charset="0"/>
                <a:cs typeface="Times New Roman" pitchFamily="18" charset="0"/>
              </a:rPr>
              <a:t>teman sebaya memungkinkan remaja belajar keterampilan sosial, mengembangkan minat yang sama dan saling membantu dalam mengatasi kesulitan dalam rangka mencapai kemandirian. </a:t>
            </a:r>
          </a:p>
          <a:p>
            <a:pPr algn="just">
              <a:buNone/>
            </a:pPr>
            <a:r>
              <a:rPr lang="id-ID" sz="1800" dirty="0" smtClean="0">
                <a:solidFill>
                  <a:schemeClr val="tx1"/>
                </a:solidFill>
                <a:latin typeface="Times New Roman" pitchFamily="18" charset="0"/>
                <a:cs typeface="Times New Roman" pitchFamily="18" charset="0"/>
              </a:rPr>
              <a:t> </a:t>
            </a:r>
          </a:p>
          <a:p>
            <a:pPr algn="just">
              <a:buNone/>
            </a:pP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0" descr="https://encrypted-tbn0.gstatic.com/images?q=tbn:ANd9GcTLGTk6tXoSHO6lRetX4E3piVUMvW0xDCPaHGJXfceBV3UIYy_YMA"/>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solidFill>
            <a:schemeClr val="lt1">
              <a:alpha val="5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id-ID" dirty="0" smtClean="0">
                <a:latin typeface="Times New Roman" pitchFamily="18" charset="0"/>
                <a:cs typeface="Times New Roman" pitchFamily="18" charset="0"/>
              </a:rPr>
              <a:t>Masalah yang Terkait dengan Perkembangan Sosial Remaja</a:t>
            </a:r>
            <a:endParaRPr lang="id-ID" dirty="0">
              <a:latin typeface="Times New Roman" pitchFamily="18" charset="0"/>
              <a:cs typeface="Times New Roman" pitchFamily="18" charset="0"/>
            </a:endParaRPr>
          </a:p>
        </p:txBody>
      </p:sp>
      <p:sp>
        <p:nvSpPr>
          <p:cNvPr id="3" name="Content Placeholder 2"/>
          <p:cNvSpPr>
            <a:spLocks noGrp="1"/>
          </p:cNvSpPr>
          <p:nvPr>
            <p:ph idx="1"/>
          </p:nvPr>
        </p:nvSpPr>
        <p:spPr>
          <a:solidFill>
            <a:schemeClr val="lt1">
              <a:alpha val="47000"/>
            </a:schemeClr>
          </a:solidFill>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514350" indent="-514350">
              <a:buFont typeface="+mj-lt"/>
              <a:buAutoNum type="arabicPeriod"/>
            </a:pPr>
            <a:r>
              <a:rPr lang="id-ID" dirty="0" smtClean="0">
                <a:latin typeface="Times New Roman" pitchFamily="18" charset="0"/>
                <a:cs typeface="Times New Roman" pitchFamily="18" charset="0"/>
              </a:rPr>
              <a:t>Peniruan </a:t>
            </a:r>
            <a:r>
              <a:rPr lang="id-ID" dirty="0" smtClean="0">
                <a:latin typeface="Times New Roman" pitchFamily="18" charset="0"/>
                <a:cs typeface="Times New Roman" pitchFamily="18" charset="0"/>
              </a:rPr>
              <a:t>buta terhadap teman </a:t>
            </a:r>
            <a:r>
              <a:rPr lang="id-ID" dirty="0" smtClean="0">
                <a:latin typeface="Times New Roman" pitchFamily="18" charset="0"/>
                <a:cs typeface="Times New Roman" pitchFamily="18" charset="0"/>
              </a:rPr>
              <a:t>sebaya.</a:t>
            </a:r>
          </a:p>
          <a:p>
            <a:pPr marL="514350" indent="-514350">
              <a:buFont typeface="+mj-lt"/>
              <a:buAutoNum type="arabicPeriod"/>
            </a:pPr>
            <a:r>
              <a:rPr lang="id-ID" dirty="0" smtClean="0">
                <a:latin typeface="Times New Roman" pitchFamily="18" charset="0"/>
                <a:cs typeface="Times New Roman" pitchFamily="18" charset="0"/>
              </a:rPr>
              <a:t>Perasaan </a:t>
            </a:r>
            <a:r>
              <a:rPr lang="id-ID" dirty="0" smtClean="0">
                <a:latin typeface="Times New Roman" pitchFamily="18" charset="0"/>
                <a:cs typeface="Times New Roman" pitchFamily="18" charset="0"/>
              </a:rPr>
              <a:t>yang tidak jelas terhadap dirinya atau orang </a:t>
            </a:r>
            <a:r>
              <a:rPr lang="id-ID" dirty="0" smtClean="0">
                <a:latin typeface="Times New Roman" pitchFamily="18" charset="0"/>
                <a:cs typeface="Times New Roman" pitchFamily="18" charset="0"/>
              </a:rPr>
              <a:t>lain</a:t>
            </a:r>
          </a:p>
          <a:p>
            <a:pPr marL="514350" indent="-514350">
              <a:buFont typeface="+mj-lt"/>
              <a:buAutoNum type="arabicPeriod"/>
            </a:pPr>
            <a:r>
              <a:rPr lang="id-ID" dirty="0" smtClean="0">
                <a:latin typeface="Times New Roman" pitchFamily="18" charset="0"/>
                <a:cs typeface="Times New Roman" pitchFamily="18" charset="0"/>
              </a:rPr>
              <a:t>Kurang </a:t>
            </a:r>
            <a:r>
              <a:rPr lang="id-ID" dirty="0" smtClean="0">
                <a:latin typeface="Times New Roman" pitchFamily="18" charset="0"/>
                <a:cs typeface="Times New Roman" pitchFamily="18" charset="0"/>
              </a:rPr>
              <a:t>dapat mengendalikan diri dari rasa marah dan sikap </a:t>
            </a:r>
            <a:r>
              <a:rPr lang="id-ID" dirty="0" smtClean="0">
                <a:latin typeface="Times New Roman" pitchFamily="18" charset="0"/>
                <a:cs typeface="Times New Roman" pitchFamily="18" charset="0"/>
              </a:rPr>
              <a:t>permusuhannya.</a:t>
            </a:r>
          </a:p>
          <a:p>
            <a:pPr marL="514350" indent="-514350">
              <a:buFont typeface="+mj-lt"/>
              <a:buAutoNum type="arabicPeriod"/>
            </a:pPr>
            <a:r>
              <a:rPr lang="id-ID" dirty="0" smtClean="0">
                <a:latin typeface="Times New Roman" pitchFamily="18" charset="0"/>
                <a:cs typeface="Times New Roman" pitchFamily="18" charset="0"/>
              </a:rPr>
              <a:t>Sikap </a:t>
            </a:r>
            <a:r>
              <a:rPr lang="id-ID" dirty="0" smtClean="0">
                <a:latin typeface="Times New Roman" pitchFamily="18" charset="0"/>
                <a:cs typeface="Times New Roman" pitchFamily="18" charset="0"/>
              </a:rPr>
              <a:t>yang sangat agresif dan sangat yakin pada diri </a:t>
            </a:r>
            <a:r>
              <a:rPr lang="id-ID" dirty="0" smtClean="0">
                <a:latin typeface="Times New Roman" pitchFamily="18" charset="0"/>
                <a:cs typeface="Times New Roman" pitchFamily="18" charset="0"/>
              </a:rPr>
              <a:t>sendiri.</a:t>
            </a:r>
          </a:p>
          <a:p>
            <a:pPr marL="514350" indent="-514350">
              <a:buFont typeface="+mj-lt"/>
              <a:buAutoNum type="arabicPeriod"/>
            </a:pPr>
            <a:r>
              <a:rPr lang="id-ID" dirty="0" smtClean="0">
                <a:latin typeface="Times New Roman" pitchFamily="18" charset="0"/>
                <a:cs typeface="Times New Roman" pitchFamily="18" charset="0"/>
              </a:rPr>
              <a:t>Perilaku </a:t>
            </a:r>
            <a:r>
              <a:rPr lang="id-ID" dirty="0" smtClean="0">
                <a:latin typeface="Times New Roman" pitchFamily="18" charset="0"/>
                <a:cs typeface="Times New Roman" pitchFamily="18" charset="0"/>
              </a:rPr>
              <a:t>sosial yang ditandai oleh perilaku menonjolkan diri, menggangu dan menggertak orang lain, senang memerintah, tidak dapat bekerja sama dan kurang bijaksana</a:t>
            </a:r>
            <a:r>
              <a:rPr lang="id-ID" dirty="0" smtClean="0">
                <a:latin typeface="Times New Roman" pitchFamily="18" charset="0"/>
                <a:cs typeface="Times New Roman" pitchFamily="18" charset="0"/>
              </a:rPr>
              <a:t>.</a:t>
            </a:r>
          </a:p>
          <a:p>
            <a:pPr marL="514350" indent="-514350">
              <a:buFont typeface="+mj-lt"/>
              <a:buAutoNum type="arabicPeriod"/>
            </a:pPr>
            <a:r>
              <a:rPr lang="id-ID" dirty="0" smtClean="0">
                <a:latin typeface="Times New Roman" pitchFamily="18" charset="0"/>
                <a:cs typeface="Times New Roman" pitchFamily="18" charset="0"/>
              </a:rPr>
              <a:t>Sifat-sifat </a:t>
            </a:r>
            <a:r>
              <a:rPr lang="id-ID" dirty="0" smtClean="0">
                <a:latin typeface="Times New Roman" pitchFamily="18" charset="0"/>
                <a:cs typeface="Times New Roman" pitchFamily="18" charset="0"/>
              </a:rPr>
              <a:t>kepribadian yang mengganggu orang lain seperti mementingkan diri sendiri, keras kepala, gelisah, dan mudah marah.</a:t>
            </a:r>
          </a:p>
          <a:p>
            <a:pPr>
              <a:buNone/>
            </a:pPr>
            <a:endParaRPr lang="id-ID" dirty="0">
              <a:latin typeface="Times New Roman" pitchFamily="18" charset="0"/>
              <a:cs typeface="Times New Roman" pitchFamily="18" charset="0"/>
            </a:endParaRPr>
          </a:p>
        </p:txBody>
      </p:sp>
      <p:sp>
        <p:nvSpPr>
          <p:cNvPr id="33798" name="AutoShape 6" descr="Cute Halloween Background - HD Cute Halloween Background hd wallpaper"/>
          <p:cNvSpPr>
            <a:spLocks noChangeAspect="1" noChangeArrowheads="1"/>
          </p:cNvSpPr>
          <p:nvPr/>
        </p:nvSpPr>
        <p:spPr bwMode="auto">
          <a:xfrm>
            <a:off x="155575" y="-2057400"/>
            <a:ext cx="5715000" cy="4286250"/>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3800" name="AutoShape 8" descr="Cute Halloween Background - HD Cute Halloween Background hd wallpaper"/>
          <p:cNvSpPr>
            <a:spLocks noChangeAspect="1" noChangeArrowheads="1"/>
          </p:cNvSpPr>
          <p:nvPr/>
        </p:nvSpPr>
        <p:spPr bwMode="auto">
          <a:xfrm>
            <a:off x="155575" y="-2057400"/>
            <a:ext cx="5715000" cy="4286250"/>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R8xzZl_6mwGf1stW1-aETREbPJEh6j2f_p1xuj_vk7SR0_Cx6l"/>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id-ID" sz="4800" dirty="0" smtClean="0">
                <a:latin typeface="Times New Roman" pitchFamily="18" charset="0"/>
                <a:cs typeface="Times New Roman" pitchFamily="18" charset="0"/>
              </a:rPr>
              <a:t>Contoh Kasus</a:t>
            </a:r>
            <a:endParaRPr lang="id-ID"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err="1" smtClean="0">
                <a:latin typeface="Times New Roman" pitchFamily="18" charset="0"/>
                <a:cs typeface="Times New Roman" pitchFamily="18" charset="0"/>
              </a:rPr>
              <a:t>Berikut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contoh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kasus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masalah</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sering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terjadi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transisi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remaja</a:t>
            </a:r>
            <a:r>
              <a:rPr lang="en-US" dirty="0" smtClean="0">
                <a:latin typeface="Times New Roman" pitchFamily="18" charset="0"/>
                <a:cs typeface="Times New Roman" pitchFamily="18" charset="0"/>
              </a:rPr>
              <a:t>. Email </a:t>
            </a:r>
            <a:r>
              <a:rPr lang="en-US" dirty="0" err="1" smtClean="0">
                <a:latin typeface="Times New Roman" pitchFamily="18" charset="0"/>
                <a:cs typeface="Times New Roman" pitchFamily="18" charset="0"/>
              </a:rPr>
              <a:t>berikut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merupakan</a:t>
            </a:r>
            <a:r>
              <a:rPr lang="en-US" dirty="0" smtClean="0">
                <a:latin typeface="Times New Roman" pitchFamily="18" charset="0"/>
                <a:cs typeface="Times New Roman" pitchFamily="18" charset="0"/>
              </a:rPr>
              <a:t> email yang </a:t>
            </a:r>
            <a:r>
              <a:rPr lang="en-US" dirty="0" err="1" smtClean="0">
                <a:latin typeface="Times New Roman" pitchFamily="18" charset="0"/>
                <a:cs typeface="Times New Roman" pitchFamily="18" charset="0"/>
              </a:rPr>
              <a:t>dikirm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oleh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seorang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ibu</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anaknya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diakibatkan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bunuh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gantung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rumahnya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Berikut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isi</a:t>
            </a:r>
            <a:r>
              <a:rPr lang="en-US" dirty="0" smtClean="0">
                <a:latin typeface="Times New Roman" pitchFamily="18" charset="0"/>
                <a:cs typeface="Times New Roman" pitchFamily="18" charset="0"/>
              </a:rPr>
              <a:t> email :</a:t>
            </a:r>
            <a:endParaRPr lang="id-ID" dirty="0" smtClean="0">
              <a:latin typeface="Times New Roman" pitchFamily="18" charset="0"/>
              <a:cs typeface="Times New Roman" pitchFamily="18" charset="0"/>
            </a:endParaRPr>
          </a:p>
          <a:p>
            <a:pPr algn="just"/>
            <a:endParaRPr lang="id-ID" b="1"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buzznet.com/assets/users16/keelie0breanna/default/cute-kitties--large-msg-134188554497.jpg?post_id=10628917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143372" y="5929330"/>
            <a:ext cx="438627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eaLnBrk="0" fontAlgn="base" hangingPunct="0">
              <a:spcBef>
                <a:spcPct val="0"/>
              </a:spcBef>
              <a:spcAft>
                <a:spcPct val="0"/>
              </a:spcAft>
            </a:pPr>
            <a:r>
              <a:rPr lang="en-US" altLang="zh-CN" sz="2000" b="1" dirty="0" err="1" smtClean="0">
                <a:solidFill>
                  <a:prstClr val="black"/>
                </a:solidFill>
                <a:latin typeface="Times New Roman" pitchFamily="18" charset="0"/>
                <a:ea typeface="SimSun" pitchFamily="2" charset="-122"/>
                <a:cs typeface="Times New Roman" pitchFamily="18" charset="0"/>
              </a:rPr>
              <a:t>Berikut</a:t>
            </a:r>
            <a:r>
              <a:rPr lang="en-US" altLang="zh-CN" sz="2000" b="1" dirty="0" smtClean="0">
                <a:solidFill>
                  <a:prstClr val="black"/>
                </a:solidFill>
                <a:latin typeface="Times New Roman" pitchFamily="18" charset="0"/>
                <a:ea typeface="SimSun" pitchFamily="2" charset="-122"/>
                <a:cs typeface="Times New Roman" pitchFamily="18" charset="0"/>
              </a:rPr>
              <a:t> </a:t>
            </a:r>
            <a:r>
              <a:rPr lang="en-US" altLang="zh-CN" sz="2000" b="1" dirty="0" err="1" smtClean="0">
                <a:solidFill>
                  <a:prstClr val="black"/>
                </a:solidFill>
                <a:latin typeface="Times New Roman" pitchFamily="18" charset="0"/>
                <a:ea typeface="SimSun" pitchFamily="2" charset="-122"/>
                <a:cs typeface="Times New Roman" pitchFamily="18" charset="0"/>
              </a:rPr>
              <a:t>adalah</a:t>
            </a:r>
            <a:r>
              <a:rPr lang="en-US" altLang="zh-CN" sz="2000" b="1" dirty="0" smtClean="0">
                <a:solidFill>
                  <a:prstClr val="black"/>
                </a:solidFill>
                <a:latin typeface="Times New Roman" pitchFamily="18" charset="0"/>
                <a:ea typeface="SimSun" pitchFamily="2" charset="-122"/>
                <a:cs typeface="Times New Roman" pitchFamily="18" charset="0"/>
              </a:rPr>
              <a:t> </a:t>
            </a:r>
            <a:r>
              <a:rPr lang="en-US" altLang="zh-CN" sz="2000" b="1" dirty="0" err="1" smtClean="0">
                <a:solidFill>
                  <a:prstClr val="black"/>
                </a:solidFill>
                <a:latin typeface="Times New Roman" pitchFamily="18" charset="0"/>
                <a:ea typeface="SimSun" pitchFamily="2" charset="-122"/>
                <a:cs typeface="Times New Roman" pitchFamily="18" charset="0"/>
              </a:rPr>
              <a:t>isi</a:t>
            </a:r>
            <a:r>
              <a:rPr lang="en-US" altLang="zh-CN" sz="2000" b="1" dirty="0" smtClean="0">
                <a:solidFill>
                  <a:prstClr val="black"/>
                </a:solidFill>
                <a:latin typeface="Times New Roman" pitchFamily="18" charset="0"/>
                <a:ea typeface="SimSun" pitchFamily="2" charset="-122"/>
                <a:cs typeface="Times New Roman" pitchFamily="18" charset="0"/>
              </a:rPr>
              <a:t> </a:t>
            </a:r>
            <a:r>
              <a:rPr lang="en-US" altLang="zh-CN" sz="2000" b="1" dirty="0" err="1" smtClean="0">
                <a:solidFill>
                  <a:prstClr val="black"/>
                </a:solidFill>
                <a:latin typeface="Times New Roman" pitchFamily="18" charset="0"/>
                <a:ea typeface="SimSun" pitchFamily="2" charset="-122"/>
                <a:cs typeface="Times New Roman" pitchFamily="18" charset="0"/>
              </a:rPr>
              <a:t>buku</a:t>
            </a:r>
            <a:r>
              <a:rPr lang="en-US" altLang="zh-CN" sz="2000" b="1" dirty="0" smtClean="0">
                <a:solidFill>
                  <a:prstClr val="black"/>
                </a:solidFill>
                <a:latin typeface="Times New Roman" pitchFamily="18" charset="0"/>
                <a:ea typeface="SimSun" pitchFamily="2" charset="-122"/>
                <a:cs typeface="Times New Roman" pitchFamily="18" charset="0"/>
              </a:rPr>
              <a:t> </a:t>
            </a:r>
            <a:r>
              <a:rPr lang="en-US" altLang="zh-CN" sz="2000" b="1" dirty="0" err="1" smtClean="0">
                <a:solidFill>
                  <a:prstClr val="black"/>
                </a:solidFill>
                <a:latin typeface="Times New Roman" pitchFamily="18" charset="0"/>
                <a:ea typeface="SimSun" pitchFamily="2" charset="-122"/>
                <a:cs typeface="Times New Roman" pitchFamily="18" charset="0"/>
              </a:rPr>
              <a:t>harian</a:t>
            </a:r>
            <a:r>
              <a:rPr lang="en-US" altLang="zh-CN" sz="2000" b="1" dirty="0" smtClean="0">
                <a:solidFill>
                  <a:prstClr val="black"/>
                </a:solidFill>
                <a:latin typeface="Times New Roman" pitchFamily="18" charset="0"/>
                <a:ea typeface="SimSun" pitchFamily="2" charset="-122"/>
                <a:cs typeface="Times New Roman" pitchFamily="18" charset="0"/>
              </a:rPr>
              <a:t> </a:t>
            </a:r>
            <a:r>
              <a:rPr lang="en-US" altLang="zh-CN" sz="2000" b="1" dirty="0" err="1" smtClean="0">
                <a:solidFill>
                  <a:prstClr val="black"/>
                </a:solidFill>
                <a:latin typeface="Times New Roman" pitchFamily="18" charset="0"/>
                <a:ea typeface="SimSun" pitchFamily="2" charset="-122"/>
                <a:cs typeface="Times New Roman" pitchFamily="18" charset="0"/>
              </a:rPr>
              <a:t>tsb</a:t>
            </a:r>
            <a:r>
              <a:rPr lang="en-US" altLang="zh-CN" sz="2000" b="1" dirty="0" smtClean="0">
                <a:solidFill>
                  <a:prstClr val="black"/>
                </a:solidFill>
                <a:latin typeface="Times New Roman" pitchFamily="18" charset="0"/>
                <a:ea typeface="SimSun" pitchFamily="2" charset="-122"/>
                <a:cs typeface="Times New Roman" pitchFamily="18" charset="0"/>
              </a:rPr>
              <a:t> :</a:t>
            </a:r>
            <a:endParaRPr lang="id-ID" altLang="zh-CN" sz="1600" dirty="0" smtClean="0">
              <a:solidFill>
                <a:prstClr val="black"/>
              </a:solidFill>
              <a:latin typeface="Arial" pitchFamily="34" charset="0"/>
              <a:cs typeface="Arial" pitchFamily="34" charset="0"/>
            </a:endParaRPr>
          </a:p>
        </p:txBody>
      </p:sp>
      <p:sp>
        <p:nvSpPr>
          <p:cNvPr id="4" name="Rectangle 3"/>
          <p:cNvSpPr/>
          <p:nvPr/>
        </p:nvSpPr>
        <p:spPr>
          <a:xfrm>
            <a:off x="785786" y="1000108"/>
            <a:ext cx="7786742" cy="1938992"/>
          </a:xfrm>
          <a:prstGeom prst="rect">
            <a:avLst/>
          </a:prstGeom>
          <a:solidFill>
            <a:schemeClr val="lt1">
              <a:alpha val="42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just" fontAlgn="base">
              <a:spcBef>
                <a:spcPct val="0"/>
              </a:spcBef>
              <a:spcAft>
                <a:spcPct val="0"/>
              </a:spcAft>
            </a:pPr>
            <a:r>
              <a:rPr lang="en-US" altLang="zh-CN" sz="2400" dirty="0" smtClean="0">
                <a:solidFill>
                  <a:prstClr val="black"/>
                </a:solidFill>
                <a:latin typeface="Times New Roman" pitchFamily="18" charset="0"/>
                <a:ea typeface="SimSun" pitchFamily="2" charset="-122"/>
                <a:cs typeface="Times New Roman" pitchFamily="18" charset="0"/>
              </a:rPr>
              <a:t>“</a:t>
            </a:r>
            <a:r>
              <a:rPr lang="en-US" altLang="zh-CN" sz="2400" dirty="0" err="1" smtClean="0">
                <a:solidFill>
                  <a:prstClr val="black"/>
                </a:solidFill>
                <a:latin typeface="Times New Roman" pitchFamily="18" charset="0"/>
                <a:ea typeface="SimSun" pitchFamily="2" charset="-122"/>
                <a:cs typeface="Times New Roman" pitchFamily="18" charset="0"/>
              </a:rPr>
              <a:t>Beberapa</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tahun</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yg</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lalu</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seorang</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gadis</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berumur</a:t>
            </a:r>
            <a:r>
              <a:rPr lang="en-US" altLang="zh-CN" sz="2400" dirty="0" smtClean="0">
                <a:solidFill>
                  <a:prstClr val="black"/>
                </a:solidFill>
                <a:latin typeface="Times New Roman" pitchFamily="18" charset="0"/>
                <a:ea typeface="SimSun" pitchFamily="2" charset="-122"/>
                <a:cs typeface="Times New Roman" pitchFamily="18" charset="0"/>
              </a:rPr>
              <a:t> 15 </a:t>
            </a:r>
            <a:r>
              <a:rPr lang="en-US" altLang="zh-CN" sz="2400" dirty="0" err="1" smtClean="0">
                <a:solidFill>
                  <a:prstClr val="black"/>
                </a:solidFill>
                <a:latin typeface="Times New Roman" pitchFamily="18" charset="0"/>
                <a:ea typeface="SimSun" pitchFamily="2" charset="-122"/>
                <a:cs typeface="Times New Roman" pitchFamily="18" charset="0"/>
              </a:rPr>
              <a:t>tahun</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bernama</a:t>
            </a:r>
            <a:r>
              <a:rPr lang="en-US" altLang="zh-CN" sz="2400" dirty="0" smtClean="0">
                <a:solidFill>
                  <a:prstClr val="black"/>
                </a:solidFill>
                <a:latin typeface="Times New Roman" pitchFamily="18" charset="0"/>
                <a:ea typeface="SimSun" pitchFamily="2" charset="-122"/>
                <a:cs typeface="Times New Roman" pitchFamily="18" charset="0"/>
              </a:rPr>
              <a:t> Lisa Marie </a:t>
            </a:r>
            <a:r>
              <a:rPr lang="en-US" altLang="zh-CN" sz="2400" dirty="0" err="1" smtClean="0">
                <a:solidFill>
                  <a:prstClr val="black"/>
                </a:solidFill>
                <a:latin typeface="Times New Roman" pitchFamily="18" charset="0"/>
                <a:ea typeface="SimSun" pitchFamily="2" charset="-122"/>
                <a:cs typeface="Times New Roman" pitchFamily="18" charset="0"/>
              </a:rPr>
              <a:t>meninggal</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gantung</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diri</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di</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rumahnya.Dia</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seorang</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gadis</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manis</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dan</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tinggal</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di</a:t>
            </a:r>
            <a:r>
              <a:rPr lang="en-US" altLang="zh-CN" sz="2400" dirty="0" smtClean="0">
                <a:solidFill>
                  <a:prstClr val="black"/>
                </a:solidFill>
                <a:latin typeface="Times New Roman" pitchFamily="18" charset="0"/>
                <a:ea typeface="SimSun" pitchFamily="2" charset="-122"/>
                <a:cs typeface="Times New Roman" pitchFamily="18" charset="0"/>
              </a:rPr>
              <a:t> Michigan. Lima </a:t>
            </a:r>
            <a:r>
              <a:rPr lang="en-US" altLang="zh-CN" sz="2400" dirty="0" err="1" smtClean="0">
                <a:solidFill>
                  <a:prstClr val="black"/>
                </a:solidFill>
                <a:latin typeface="Times New Roman" pitchFamily="18" charset="0"/>
                <a:ea typeface="SimSun" pitchFamily="2" charset="-122"/>
                <a:cs typeface="Times New Roman" pitchFamily="18" charset="0"/>
              </a:rPr>
              <a:t>hari</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setelah</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kematiannya</a:t>
            </a:r>
            <a:r>
              <a:rPr lang="en-US" altLang="zh-CN" sz="2400" dirty="0" smtClean="0">
                <a:solidFill>
                  <a:prstClr val="black"/>
                </a:solidFill>
                <a:latin typeface="Times New Roman" pitchFamily="18" charset="0"/>
                <a:ea typeface="SimSun" pitchFamily="2" charset="-122"/>
                <a:cs typeface="Times New Roman" pitchFamily="18" charset="0"/>
              </a:rPr>
              <a:t> , </a:t>
            </a:r>
            <a:r>
              <a:rPr lang="en-US" altLang="zh-CN" sz="2400" dirty="0" err="1" smtClean="0">
                <a:solidFill>
                  <a:prstClr val="black"/>
                </a:solidFill>
                <a:latin typeface="Times New Roman" pitchFamily="18" charset="0"/>
                <a:ea typeface="SimSun" pitchFamily="2" charset="-122"/>
                <a:cs typeface="Times New Roman" pitchFamily="18" charset="0"/>
              </a:rPr>
              <a:t>ibunya</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menemukan</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buku</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hariannya</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di</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kamarnya</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Ibunya</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ingin</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mengetahui</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sebab</a:t>
            </a:r>
            <a:r>
              <a:rPr lang="en-US" altLang="zh-CN" sz="2400" dirty="0" smtClean="0">
                <a:solidFill>
                  <a:prstClr val="black"/>
                </a:solidFill>
                <a:latin typeface="Times New Roman" pitchFamily="18" charset="0"/>
                <a:ea typeface="SimSun" pitchFamily="2" charset="-122"/>
                <a:cs typeface="Times New Roman" pitchFamily="18" charset="0"/>
              </a:rPr>
              <a:t> </a:t>
            </a:r>
            <a:r>
              <a:rPr lang="en-US" altLang="zh-CN" sz="2400" dirty="0" err="1" smtClean="0">
                <a:solidFill>
                  <a:prstClr val="black"/>
                </a:solidFill>
                <a:latin typeface="Times New Roman" pitchFamily="18" charset="0"/>
                <a:ea typeface="SimSun" pitchFamily="2" charset="-122"/>
                <a:cs typeface="Times New Roman" pitchFamily="18" charset="0"/>
              </a:rPr>
              <a:t>kematiannya</a:t>
            </a:r>
            <a:r>
              <a:rPr lang="en-US" altLang="zh-CN" sz="2400" dirty="0" smtClean="0">
                <a:solidFill>
                  <a:prstClr val="black"/>
                </a:solidFill>
                <a:latin typeface="Times New Roman" pitchFamily="18" charset="0"/>
                <a:ea typeface="SimSun" pitchFamily="2" charset="-122"/>
                <a:cs typeface="Times New Roman" pitchFamily="18" charset="0"/>
              </a:rPr>
              <a:t>.</a:t>
            </a:r>
            <a:endParaRPr lang="id-ID" altLang="zh-CN" sz="2400" dirty="0" smtClean="0">
              <a:solidFill>
                <a:prstClr val="black"/>
              </a:solidFill>
              <a:latin typeface="Times New Roman" pitchFamily="18" charset="0"/>
              <a:cs typeface="Times New Roman" pitchFamily="18" charset="0"/>
            </a:endParaRPr>
          </a:p>
        </p:txBody>
      </p:sp>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1018.photobucket.com/albums/af304/PandaWanesex3/cutecooppeh.png"/>
          <p:cNvPicPr>
            <a:picLocks noChangeAspect="1" noChangeArrowheads="1"/>
          </p:cNvPicPr>
          <p:nvPr/>
        </p:nvPicPr>
        <p:blipFill>
          <a:blip r:embed="rId2"/>
          <a:srcRect/>
          <a:stretch>
            <a:fillRect/>
          </a:stretch>
        </p:blipFill>
        <p:spPr bwMode="auto">
          <a:xfrm>
            <a:off x="19050" y="0"/>
            <a:ext cx="9124950" cy="6858000"/>
          </a:xfrm>
          <a:prstGeom prst="rect">
            <a:avLst/>
          </a:prstGeom>
          <a:ln>
            <a:noFill/>
          </a:ln>
          <a:effectLst>
            <a:softEdge rad="112500"/>
          </a:effectLst>
        </p:spPr>
      </p:pic>
      <p:sp>
        <p:nvSpPr>
          <p:cNvPr id="4" name="Content Placeholder 3"/>
          <p:cNvSpPr>
            <a:spLocks noGrp="1"/>
          </p:cNvSpPr>
          <p:nvPr>
            <p:ph sz="half" idx="2"/>
          </p:nvPr>
        </p:nvSpPr>
        <p:spPr>
          <a:xfrm>
            <a:off x="326967" y="357166"/>
            <a:ext cx="4040188" cy="621510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lvl="0" indent="0" algn="just" eaLnBrk="0" fontAlgn="base" hangingPunct="0">
              <a:spcBef>
                <a:spcPct val="0"/>
              </a:spcBef>
              <a:spcAft>
                <a:spcPct val="0"/>
              </a:spcAft>
              <a:buNone/>
            </a:pPr>
            <a:r>
              <a:rPr lang="en-US" altLang="zh-CN" sz="2000" b="1" dirty="0" smtClean="0">
                <a:ea typeface="SimSun" pitchFamily="2" charset="-122"/>
                <a:cs typeface="Times New Roman" pitchFamily="18" charset="0"/>
              </a:rPr>
              <a:t>November 7</a:t>
            </a:r>
            <a:endParaRPr lang="id-ID" altLang="zh-CN" sz="2000" dirty="0" smtClean="0">
              <a:cs typeface="Arial" pitchFamily="34" charset="0"/>
            </a:endParaRPr>
          </a:p>
          <a:p>
            <a:pPr marL="0" lvl="0" indent="0" algn="just" eaLnBrk="0" fontAlgn="base" hangingPunct="0">
              <a:spcBef>
                <a:spcPct val="0"/>
              </a:spcBef>
              <a:spcAft>
                <a:spcPct val="0"/>
              </a:spcAft>
              <a:buNone/>
            </a:pPr>
            <a:r>
              <a:rPr lang="en-US" altLang="zh-CN" sz="1800" dirty="0" smtClean="0">
                <a:ea typeface="SimSun" pitchFamily="2" charset="-122"/>
                <a:cs typeface="Times New Roman" pitchFamily="18" charset="0"/>
              </a:rPr>
              <a:t>Dear Diary, </a:t>
            </a:r>
            <a:r>
              <a:rPr lang="en-US" altLang="zh-CN" sz="1800" dirty="0" err="1" smtClean="0">
                <a:ea typeface="SimSun" pitchFamily="2" charset="-122"/>
                <a:cs typeface="Times New Roman" pitchFamily="18" charset="0"/>
              </a:rPr>
              <a:t>hari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ini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hari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pertama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sekolah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t>
            </a:r>
            <a:r>
              <a:rPr lang="en-US" altLang="zh-CN" sz="1800" dirty="0" smtClean="0">
                <a:ea typeface="SimSun" pitchFamily="2" charset="-122"/>
                <a:cs typeface="Times New Roman" pitchFamily="18" charset="0"/>
              </a:rPr>
              <a:t> Michigan. </a:t>
            </a:r>
            <a:r>
              <a:rPr lang="en-US" altLang="zh-CN" sz="1800" dirty="0" err="1" smtClean="0">
                <a:ea typeface="SimSun" pitchFamily="2" charset="-122"/>
                <a:cs typeface="Times New Roman" pitchFamily="18" charset="0"/>
              </a:rPr>
              <a:t>Pada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saat</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masuk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kelas</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diejek</a:t>
            </a:r>
            <a:r>
              <a:rPr lang="en-US" altLang="zh-CN" sz="1800" dirty="0" smtClean="0">
                <a:ea typeface="SimSun" pitchFamily="2" charset="-122"/>
                <a:cs typeface="Times New Roman" pitchFamily="18" charset="0"/>
              </a:rPr>
              <a:t> murid2 </a:t>
            </a:r>
            <a:r>
              <a:rPr lang="en-US" altLang="zh-CN" sz="1800" dirty="0" err="1" smtClean="0">
                <a:ea typeface="SimSun" pitchFamily="2" charset="-122"/>
                <a:cs typeface="Times New Roman" pitchFamily="18" charset="0"/>
              </a:rPr>
              <a:t>cowok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yg</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menyebut</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org </a:t>
            </a:r>
            <a:r>
              <a:rPr lang="en-US" altLang="zh-CN" sz="1800" dirty="0" err="1" smtClean="0">
                <a:ea typeface="SimSun" pitchFamily="2" charset="-122"/>
                <a:cs typeface="Times New Roman" pitchFamily="18" charset="0"/>
              </a:rPr>
              <a:t>aneh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Inilah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awal</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hari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yg</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buruk.Kemudian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bbrp</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murid</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cewek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cantik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populer</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mendatangi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memperkenalkan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diri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mereka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Mereka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mengatakan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org </a:t>
            </a:r>
            <a:r>
              <a:rPr lang="en-US" altLang="zh-CN" sz="1800" dirty="0" err="1" smtClean="0">
                <a:ea typeface="SimSun" pitchFamily="2" charset="-122"/>
                <a:cs typeface="Times New Roman" pitchFamily="18" charset="0"/>
              </a:rPr>
              <a:t>terjelek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yg</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pernah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mereka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temui.Saya</a:t>
            </a:r>
            <a:r>
              <a:rPr lang="en-US" altLang="zh-CN" sz="1800" dirty="0" smtClean="0">
                <a:ea typeface="SimSun" pitchFamily="2" charset="-122"/>
                <a:cs typeface="Times New Roman" pitchFamily="18" charset="0"/>
              </a:rPr>
              <a:t> pun </a:t>
            </a:r>
            <a:r>
              <a:rPr lang="en-US" altLang="zh-CN" sz="1800" dirty="0" err="1" smtClean="0">
                <a:ea typeface="SimSun" pitchFamily="2" charset="-122"/>
                <a:cs typeface="Times New Roman" pitchFamily="18" charset="0"/>
              </a:rPr>
              <a:t>menangis.Saya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lalu</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pulang</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ke</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rumah</a:t>
            </a:r>
            <a:r>
              <a:rPr lang="en-US" altLang="zh-CN" sz="1800" dirty="0" smtClean="0">
                <a:ea typeface="SimSun" pitchFamily="2" charset="-122"/>
                <a:cs typeface="Times New Roman" pitchFamily="18" charset="0"/>
              </a:rPr>
              <a:t> and </a:t>
            </a:r>
            <a:r>
              <a:rPr lang="en-US" altLang="zh-CN" sz="1800" dirty="0" err="1" smtClean="0">
                <a:ea typeface="SimSun" pitchFamily="2" charset="-122"/>
                <a:cs typeface="Times New Roman" pitchFamily="18" charset="0"/>
              </a:rPr>
              <a:t>menelepon</a:t>
            </a:r>
            <a:r>
              <a:rPr lang="en-US" altLang="zh-CN" sz="1800" dirty="0" smtClean="0">
                <a:ea typeface="SimSun" pitchFamily="2" charset="-122"/>
                <a:cs typeface="Times New Roman" pitchFamily="18" charset="0"/>
              </a:rPr>
              <a:t> Jake.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pikir</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hari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ini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akan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menjadi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lbh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baik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Namun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katakan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bhw</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hubungan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jarak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jauh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tidak</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bisa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bertahan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sekrg</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tinggal</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t>
            </a:r>
            <a:r>
              <a:rPr lang="en-US" altLang="zh-CN" sz="1800" dirty="0" smtClean="0">
                <a:ea typeface="SimSun" pitchFamily="2" charset="-122"/>
                <a:cs typeface="Times New Roman" pitchFamily="18" charset="0"/>
              </a:rPr>
              <a:t> California. </a:t>
            </a:r>
            <a:r>
              <a:rPr lang="en-US" altLang="zh-CN" sz="1800" dirty="0" err="1" smtClean="0">
                <a:ea typeface="SimSun" pitchFamily="2" charset="-122"/>
                <a:cs typeface="Times New Roman" pitchFamily="18" charset="0"/>
              </a:rPr>
              <a:t>Lalu</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katakan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bhw</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mencintainya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rindu</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padanya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Tetapi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mengakui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bhw</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alasan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pacaran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dgn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saya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adalah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krn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ditantang</a:t>
            </a:r>
            <a:r>
              <a:rPr lang="en-US" altLang="zh-CN" sz="1800" dirty="0" smtClean="0">
                <a:ea typeface="SimSun" pitchFamily="2" charset="-122"/>
                <a:cs typeface="Times New Roman" pitchFamily="18" charset="0"/>
              </a:rPr>
              <a:t> teman2nya. </a:t>
            </a:r>
            <a:r>
              <a:rPr lang="en-US" altLang="zh-CN" sz="1800" dirty="0" err="1" smtClean="0">
                <a:ea typeface="SimSun" pitchFamily="2" charset="-122"/>
                <a:cs typeface="Times New Roman" pitchFamily="18" charset="0"/>
              </a:rPr>
              <a:t>Dia</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lalu</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memutuskan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hubungan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padahal</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kami</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sdh</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berpacaran</a:t>
            </a:r>
            <a:r>
              <a:rPr lang="en-US" altLang="zh-CN" sz="1800" dirty="0" smtClean="0">
                <a:ea typeface="SimSun" pitchFamily="2" charset="-122"/>
                <a:cs typeface="Times New Roman" pitchFamily="18" charset="0"/>
              </a:rPr>
              <a:t> </a:t>
            </a:r>
            <a:r>
              <a:rPr lang="en-US" altLang="zh-CN" sz="1800" dirty="0" err="1" smtClean="0">
                <a:ea typeface="SimSun" pitchFamily="2" charset="-122"/>
                <a:cs typeface="Times New Roman" pitchFamily="18" charset="0"/>
              </a:rPr>
              <a:t>selama</a:t>
            </a:r>
            <a:r>
              <a:rPr lang="en-US" altLang="zh-CN" sz="1800" dirty="0" smtClean="0">
                <a:ea typeface="SimSun" pitchFamily="2" charset="-122"/>
                <a:cs typeface="Times New Roman" pitchFamily="18" charset="0"/>
              </a:rPr>
              <a:t> 2 1/2 </a:t>
            </a:r>
            <a:r>
              <a:rPr lang="en-US" altLang="zh-CN" sz="1800" dirty="0" err="1" smtClean="0">
                <a:ea typeface="SimSun" pitchFamily="2" charset="-122"/>
                <a:cs typeface="Times New Roman" pitchFamily="18" charset="0"/>
              </a:rPr>
              <a:t>thn</a:t>
            </a:r>
            <a:r>
              <a:rPr lang="en-US" altLang="zh-CN" sz="1800" dirty="0" smtClean="0">
                <a:ea typeface="SimSun" pitchFamily="2" charset="-122"/>
                <a:cs typeface="Times New Roman" pitchFamily="18" charset="0"/>
              </a:rPr>
              <a:t>.</a:t>
            </a:r>
            <a:endParaRPr lang="id-ID" altLang="zh-CN" sz="1800" dirty="0" smtClean="0">
              <a:ea typeface="SimSun" pitchFamily="2" charset="-122"/>
              <a:cs typeface="Times New Roman" pitchFamily="18" charset="0"/>
            </a:endParaRPr>
          </a:p>
          <a:p>
            <a:endParaRPr lang="id-ID" sz="1800" dirty="0"/>
          </a:p>
        </p:txBody>
      </p:sp>
      <p:sp>
        <p:nvSpPr>
          <p:cNvPr id="6" name="Content Placeholder 5"/>
          <p:cNvSpPr>
            <a:spLocks noGrp="1"/>
          </p:cNvSpPr>
          <p:nvPr>
            <p:ph sz="quarter" idx="4"/>
          </p:nvPr>
        </p:nvSpPr>
        <p:spPr>
          <a:xfrm>
            <a:off x="4786314" y="357166"/>
            <a:ext cx="4041775" cy="5406919"/>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buNone/>
            </a:pPr>
            <a:r>
              <a:rPr lang="en-US" sz="2000" b="1" dirty="0" smtClean="0"/>
              <a:t>November 9</a:t>
            </a:r>
            <a:endParaRPr lang="id-ID" sz="2000" dirty="0" smtClean="0"/>
          </a:p>
          <a:p>
            <a:pPr marL="0" indent="0" algn="just">
              <a:buNone/>
            </a:pPr>
            <a:r>
              <a:rPr lang="en-US" dirty="0" err="1" smtClean="0"/>
              <a:t>Saya</a:t>
            </a:r>
            <a:r>
              <a:rPr lang="en-US" dirty="0" smtClean="0"/>
              <a:t> </a:t>
            </a:r>
            <a:r>
              <a:rPr lang="en-US" dirty="0" err="1" smtClean="0"/>
              <a:t>sungguh</a:t>
            </a:r>
            <a:r>
              <a:rPr lang="en-US" dirty="0" smtClean="0"/>
              <a:t> </a:t>
            </a:r>
            <a:r>
              <a:rPr lang="en-US" dirty="0" err="1" smtClean="0"/>
              <a:t>rindu</a:t>
            </a:r>
            <a:r>
              <a:rPr lang="en-US" dirty="0" smtClean="0"/>
              <a:t> </a:t>
            </a:r>
            <a:r>
              <a:rPr lang="en-US" dirty="0" err="1" smtClean="0"/>
              <a:t>pada</a:t>
            </a:r>
            <a:r>
              <a:rPr lang="en-US" dirty="0" smtClean="0"/>
              <a:t> Jake.</a:t>
            </a:r>
            <a:r>
              <a:rPr lang="id-ID" dirty="0" smtClean="0"/>
              <a:t> </a:t>
            </a:r>
            <a:r>
              <a:rPr lang="en-US" dirty="0" err="1" smtClean="0"/>
              <a:t>Tapi</a:t>
            </a:r>
            <a:r>
              <a:rPr lang="en-US" dirty="0" smtClean="0"/>
              <a:t> </a:t>
            </a:r>
            <a:r>
              <a:rPr lang="en-US" dirty="0" err="1" smtClean="0"/>
              <a:t>dia</a:t>
            </a:r>
            <a:r>
              <a:rPr lang="en-US" dirty="0" smtClean="0"/>
              <a:t> </a:t>
            </a:r>
            <a:r>
              <a:rPr lang="en-US" dirty="0" err="1" smtClean="0"/>
              <a:t>merubah</a:t>
            </a:r>
            <a:r>
              <a:rPr lang="en-US" dirty="0" smtClean="0"/>
              <a:t> </a:t>
            </a:r>
            <a:r>
              <a:rPr lang="en-US" dirty="0" err="1" smtClean="0"/>
              <a:t>nomor</a:t>
            </a:r>
            <a:r>
              <a:rPr lang="en-US" dirty="0" smtClean="0"/>
              <a:t> </a:t>
            </a:r>
            <a:r>
              <a:rPr lang="en-US" dirty="0" err="1" smtClean="0"/>
              <a:t>telp-nya</a:t>
            </a:r>
            <a:r>
              <a:rPr lang="en-US" dirty="0" smtClean="0"/>
              <a:t> </a:t>
            </a:r>
            <a:r>
              <a:rPr lang="en-US" dirty="0" err="1" smtClean="0"/>
              <a:t>shg</a:t>
            </a:r>
            <a:r>
              <a:rPr lang="en-US" dirty="0" smtClean="0"/>
              <a:t> </a:t>
            </a:r>
            <a:r>
              <a:rPr lang="en-US" dirty="0" err="1" smtClean="0"/>
              <a:t>saya</a:t>
            </a:r>
            <a:r>
              <a:rPr lang="en-US" dirty="0" smtClean="0"/>
              <a:t> </a:t>
            </a:r>
            <a:r>
              <a:rPr lang="en-US" dirty="0" err="1" smtClean="0"/>
              <a:t>tdk</a:t>
            </a:r>
            <a:r>
              <a:rPr lang="en-US" dirty="0" smtClean="0"/>
              <a:t> </a:t>
            </a:r>
            <a:r>
              <a:rPr lang="en-US" dirty="0" err="1" smtClean="0"/>
              <a:t>bisa</a:t>
            </a:r>
            <a:r>
              <a:rPr lang="en-US" dirty="0" smtClean="0"/>
              <a:t> </a:t>
            </a:r>
            <a:r>
              <a:rPr lang="en-US" dirty="0" err="1" smtClean="0"/>
              <a:t>menghubunginya</a:t>
            </a:r>
            <a:r>
              <a:rPr lang="en-US" dirty="0" smtClean="0"/>
              <a:t>. </a:t>
            </a:r>
            <a:r>
              <a:rPr lang="en-US" dirty="0" err="1" smtClean="0"/>
              <a:t>Hari</a:t>
            </a:r>
            <a:r>
              <a:rPr lang="en-US" dirty="0" smtClean="0"/>
              <a:t> </a:t>
            </a:r>
            <a:r>
              <a:rPr lang="en-US" dirty="0" err="1" smtClean="0"/>
              <a:t>ini</a:t>
            </a:r>
            <a:r>
              <a:rPr lang="en-US" dirty="0" smtClean="0"/>
              <a:t> </a:t>
            </a:r>
            <a:r>
              <a:rPr lang="en-US" dirty="0" err="1" smtClean="0"/>
              <a:t>seorang</a:t>
            </a:r>
            <a:r>
              <a:rPr lang="en-US" dirty="0" smtClean="0"/>
              <a:t> </a:t>
            </a:r>
            <a:r>
              <a:rPr lang="en-US" dirty="0" err="1" smtClean="0"/>
              <a:t>cowok</a:t>
            </a:r>
            <a:r>
              <a:rPr lang="en-US" dirty="0" smtClean="0"/>
              <a:t> </a:t>
            </a:r>
            <a:r>
              <a:rPr lang="en-US" dirty="0" err="1" smtClean="0"/>
              <a:t>populer</a:t>
            </a:r>
            <a:r>
              <a:rPr lang="en-US" dirty="0" smtClean="0"/>
              <a:t> </a:t>
            </a:r>
            <a:r>
              <a:rPr lang="en-US" dirty="0" err="1" smtClean="0"/>
              <a:t>mengajak</a:t>
            </a:r>
            <a:r>
              <a:rPr lang="en-US" dirty="0" smtClean="0"/>
              <a:t> </a:t>
            </a:r>
            <a:r>
              <a:rPr lang="en-US" dirty="0" err="1" smtClean="0"/>
              <a:t>saya</a:t>
            </a:r>
            <a:r>
              <a:rPr lang="en-US" dirty="0" smtClean="0"/>
              <a:t> </a:t>
            </a:r>
            <a:r>
              <a:rPr lang="en-US" dirty="0" err="1" smtClean="0"/>
              <a:t>ke</a:t>
            </a:r>
            <a:r>
              <a:rPr lang="en-US" dirty="0" smtClean="0"/>
              <a:t> </a:t>
            </a:r>
            <a:r>
              <a:rPr lang="en-US" dirty="0" err="1" smtClean="0"/>
              <a:t>pesta</a:t>
            </a:r>
            <a:r>
              <a:rPr lang="en-US" dirty="0" smtClean="0"/>
              <a:t> </a:t>
            </a:r>
            <a:r>
              <a:rPr lang="en-US" dirty="0" err="1" smtClean="0"/>
              <a:t>dansa</a:t>
            </a:r>
            <a:r>
              <a:rPr lang="en-US" dirty="0" smtClean="0"/>
              <a:t>. </a:t>
            </a:r>
            <a:r>
              <a:rPr lang="en-US" dirty="0" err="1" smtClean="0"/>
              <a:t>Kemudian</a:t>
            </a:r>
            <a:r>
              <a:rPr lang="en-US" dirty="0" smtClean="0"/>
              <a:t> cewek2 </a:t>
            </a:r>
            <a:r>
              <a:rPr lang="en-US" dirty="0" err="1" smtClean="0"/>
              <a:t>cantik</a:t>
            </a:r>
            <a:r>
              <a:rPr lang="en-US" dirty="0" smtClean="0"/>
              <a:t> </a:t>
            </a:r>
            <a:r>
              <a:rPr lang="en-US" dirty="0" err="1" smtClean="0"/>
              <a:t>kemarin</a:t>
            </a:r>
            <a:r>
              <a:rPr lang="en-US" dirty="0" smtClean="0"/>
              <a:t> </a:t>
            </a:r>
            <a:r>
              <a:rPr lang="en-US" dirty="0" err="1" smtClean="0"/>
              <a:t>mengajak</a:t>
            </a:r>
            <a:r>
              <a:rPr lang="en-US" dirty="0" smtClean="0"/>
              <a:t> </a:t>
            </a:r>
            <a:r>
              <a:rPr lang="en-US" dirty="0" err="1" smtClean="0"/>
              <a:t>saya</a:t>
            </a:r>
            <a:r>
              <a:rPr lang="en-US" dirty="0" smtClean="0"/>
              <a:t> </a:t>
            </a:r>
            <a:r>
              <a:rPr lang="en-US" dirty="0" err="1" smtClean="0"/>
              <a:t>makan</a:t>
            </a:r>
            <a:r>
              <a:rPr lang="en-US" dirty="0" smtClean="0"/>
              <a:t> </a:t>
            </a:r>
            <a:r>
              <a:rPr lang="en-US" dirty="0" err="1" smtClean="0"/>
              <a:t>siang</a:t>
            </a:r>
            <a:r>
              <a:rPr lang="en-US" dirty="0" smtClean="0"/>
              <a:t> </a:t>
            </a:r>
            <a:r>
              <a:rPr lang="en-US" dirty="0" err="1" smtClean="0"/>
              <a:t>bersama</a:t>
            </a:r>
            <a:r>
              <a:rPr lang="en-US" dirty="0" smtClean="0"/>
              <a:t>. Wow, </a:t>
            </a:r>
            <a:r>
              <a:rPr lang="en-US" dirty="0" err="1" smtClean="0"/>
              <a:t>sungguh</a:t>
            </a:r>
            <a:r>
              <a:rPr lang="en-US" dirty="0" smtClean="0"/>
              <a:t> </a:t>
            </a:r>
            <a:r>
              <a:rPr lang="en-US" dirty="0" err="1" smtClean="0"/>
              <a:t>menyenangkan</a:t>
            </a:r>
            <a:r>
              <a:rPr lang="en-US" dirty="0" smtClean="0"/>
              <a:t> !</a:t>
            </a:r>
            <a:endParaRPr lang="id-ID" dirty="0" smtClean="0"/>
          </a:p>
          <a:p>
            <a:pPr algn="just"/>
            <a:endParaRPr lang="id-ID" dirty="0"/>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1018.photobucket.com/albums/af304/PandaWanesex3/cutecooppeh.png"/>
          <p:cNvPicPr>
            <a:picLocks noChangeAspect="1" noChangeArrowheads="1"/>
          </p:cNvPicPr>
          <p:nvPr/>
        </p:nvPicPr>
        <p:blipFill>
          <a:blip r:embed="rId2"/>
          <a:srcRect/>
          <a:stretch>
            <a:fillRect/>
          </a:stretch>
        </p:blipFill>
        <p:spPr bwMode="auto">
          <a:xfrm>
            <a:off x="0" y="0"/>
            <a:ext cx="9124950" cy="6858000"/>
          </a:xfrm>
          <a:prstGeom prst="rect">
            <a:avLst/>
          </a:prstGeom>
          <a:ln>
            <a:noFill/>
          </a:ln>
          <a:effectLst>
            <a:softEdge rad="112500"/>
          </a:effectLst>
        </p:spPr>
      </p:pic>
      <p:sp>
        <p:nvSpPr>
          <p:cNvPr id="22529" name="Rectangle 1"/>
          <p:cNvSpPr>
            <a:spLocks noChangeArrowheads="1"/>
          </p:cNvSpPr>
          <p:nvPr/>
        </p:nvSpPr>
        <p:spPr bwMode="auto">
          <a:xfrm>
            <a:off x="428596" y="423802"/>
            <a:ext cx="4357718" cy="286232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bg1"/>
                </a:solidFill>
                <a:effectLst/>
                <a:ea typeface="SimSun" pitchFamily="2" charset="-122"/>
                <a:cs typeface="Times New Roman" pitchFamily="18" charset="0"/>
              </a:rPr>
              <a:t>November 10</a:t>
            </a:r>
            <a:endParaRPr kumimoji="0" lang="id-ID" altLang="zh-CN" sz="2000" b="0" i="0"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sdg</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menangis</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skrg</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Ternyata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cowok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itu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brengsek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Dia</a:t>
            </a:r>
            <a:r>
              <a:rPr lang="id-ID" altLang="zh-CN" sz="2000" dirty="0" smtClean="0">
                <a:solidFill>
                  <a:schemeClr val="bg1"/>
                </a:solidFill>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menumpahkan</a:t>
            </a:r>
            <a:r>
              <a:rPr lang="id-ID" altLang="zh-CN" sz="2000" dirty="0" smtClean="0">
                <a:solidFill>
                  <a:schemeClr val="bg1"/>
                </a:solidFill>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minumannya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pada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baju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lalu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cewek2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itu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mengoyak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baju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Semua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org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menertawakan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saya.Lalu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nenek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memberitakan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bhw</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papa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mama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tabrakan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pagi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ini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mrk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dlm</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keadaan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kritis</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tdk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sanggup</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menulis</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lagi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a:t>
            </a:r>
            <a:endParaRPr kumimoji="0" lang="en-US" altLang="zh-CN" sz="2000" b="0" i="0" u="none" strike="noStrike" cap="none" normalizeH="0" baseline="0" dirty="0" smtClean="0">
              <a:ln>
                <a:noFill/>
              </a:ln>
              <a:solidFill>
                <a:schemeClr val="bg1"/>
              </a:solidFill>
              <a:effectLst/>
              <a:cs typeface="Arial" pitchFamily="34" charset="0"/>
            </a:endParaRPr>
          </a:p>
        </p:txBody>
      </p:sp>
      <p:sp>
        <p:nvSpPr>
          <p:cNvPr id="22530" name="Rectangle 2"/>
          <p:cNvSpPr>
            <a:spLocks noChangeArrowheads="1"/>
          </p:cNvSpPr>
          <p:nvPr/>
        </p:nvSpPr>
        <p:spPr bwMode="auto">
          <a:xfrm>
            <a:off x="428596" y="3571876"/>
            <a:ext cx="4357686" cy="286232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bg1"/>
                </a:solidFill>
                <a:effectLst/>
                <a:ea typeface="SimSun" pitchFamily="2" charset="-122"/>
                <a:cs typeface="Times New Roman" pitchFamily="18" charset="0"/>
              </a:rPr>
              <a:t>November 11</a:t>
            </a:r>
            <a:endParaRPr kumimoji="0" lang="id-ID" altLang="zh-CN" sz="2000"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Hari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ini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Sabtu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nenek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rumah</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sakit</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sepanjang</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malam</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Papa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meninggal</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pagi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ini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Mama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lumpuh</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seumur</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hidup</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Sewaktu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RS ,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nenek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baru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tahu</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dia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diserang</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kanker</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perut</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dan</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harus</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dikemoterapi</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msh</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tdk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percaya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Papa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sdh</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meninggal</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sdh</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capek</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menangis</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letih</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 hrs </a:t>
            </a:r>
            <a:r>
              <a:rPr kumimoji="0" lang="en-US" altLang="zh-CN" sz="2000" b="0" i="0" u="none" strike="noStrike" cap="none" normalizeH="0" baseline="0" dirty="0" err="1" smtClean="0">
                <a:ln>
                  <a:noFill/>
                </a:ln>
                <a:solidFill>
                  <a:schemeClr val="bg1"/>
                </a:solidFill>
                <a:effectLst/>
                <a:ea typeface="SimSun" pitchFamily="2" charset="-122"/>
                <a:cs typeface="Times New Roman" pitchFamily="18" charset="0"/>
              </a:rPr>
              <a:t>tidur</a:t>
            </a:r>
            <a:r>
              <a:rPr kumimoji="0" lang="en-US" altLang="zh-CN" sz="2000" b="0" i="0" u="none" strike="noStrike" cap="none" normalizeH="0" baseline="0" dirty="0" smtClean="0">
                <a:ln>
                  <a:noFill/>
                </a:ln>
                <a:solidFill>
                  <a:schemeClr val="bg1"/>
                </a:solidFill>
                <a:effectLst/>
                <a:ea typeface="SimSun" pitchFamily="2" charset="-122"/>
                <a:cs typeface="Times New Roman" pitchFamily="18" charset="0"/>
              </a:rPr>
              <a:t>.</a:t>
            </a:r>
            <a:endParaRPr kumimoji="0" lang="en-US" altLang="zh-CN" sz="2000" b="0" i="0" u="none" strike="noStrike" cap="none" normalizeH="0" baseline="0" dirty="0" smtClean="0">
              <a:ln>
                <a:noFill/>
              </a:ln>
              <a:solidFill>
                <a:schemeClr val="bg1"/>
              </a:solidFill>
              <a:effectLst/>
              <a:cs typeface="Arial" pitchFamily="34" charset="0"/>
            </a:endParaRPr>
          </a:p>
        </p:txBody>
      </p:sp>
      <p:sp>
        <p:nvSpPr>
          <p:cNvPr id="22531" name="Rectangle 3"/>
          <p:cNvSpPr>
            <a:spLocks noChangeArrowheads="1"/>
          </p:cNvSpPr>
          <p:nvPr/>
        </p:nvSpPr>
        <p:spPr bwMode="auto">
          <a:xfrm>
            <a:off x="5000660" y="571480"/>
            <a:ext cx="3714744" cy="563231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bg1"/>
                </a:solidFill>
                <a:effectLst/>
                <a:ea typeface="SimSun" pitchFamily="2" charset="-122"/>
                <a:cs typeface="Times New Roman" pitchFamily="18" charset="0"/>
              </a:rPr>
              <a:t>November 12</a:t>
            </a:r>
            <a:endParaRPr kumimoji="0" lang="id-ID" altLang="zh-CN"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Papa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tdk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meninggal</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Tidak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mungkin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Ini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semua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hanya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mimpi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Hidup</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sempurna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Jake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msh</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mencintai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tdk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bisa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menulis</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lagi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sdh</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menangis</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terlalu</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lama.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ingin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mati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Bawalah</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saya.Keesokan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harinya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Lisa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ditemukan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tewas</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gantung</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diri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dengan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tali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berwarna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kuning.Saya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ibunya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Nama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Miranda Gonzalez.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menulis</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email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ini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agar org lain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tidak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mengalami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apa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yg</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dialami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anak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saya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Ingatlah</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semua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orang</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ingin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dicintai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dipeluk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setiap</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hari.Tidak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ada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seorang</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pun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dunia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iniyang</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pantas</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diejek</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dihina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atau</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disingkirkan,karena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keberadaan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kita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lahir</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didunia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adalah</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pemberian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Tuhan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sematadan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bukan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suatu</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pilihan</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yang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bisa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kita</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 </a:t>
            </a:r>
            <a:r>
              <a:rPr kumimoji="0" lang="en-US" altLang="zh-CN" b="0" i="0" u="none" strike="noStrike" cap="none" normalizeH="0" baseline="0" dirty="0" err="1" smtClean="0">
                <a:ln>
                  <a:noFill/>
                </a:ln>
                <a:solidFill>
                  <a:schemeClr val="bg1"/>
                </a:solidFill>
                <a:effectLst/>
                <a:ea typeface="SimSun" pitchFamily="2" charset="-122"/>
                <a:cs typeface="Times New Roman" pitchFamily="18" charset="0"/>
              </a:rPr>
              <a:t>pilih</a:t>
            </a:r>
            <a:r>
              <a:rPr kumimoji="0" lang="en-US" altLang="zh-CN" b="0" i="0" u="none" strike="noStrike" cap="none" normalizeH="0" baseline="0" dirty="0" smtClean="0">
                <a:ln>
                  <a:noFill/>
                </a:ln>
                <a:solidFill>
                  <a:schemeClr val="bg1"/>
                </a:solidFill>
                <a:effectLst/>
                <a:ea typeface="SimSun" pitchFamily="2" charset="-122"/>
                <a:cs typeface="Times New Roman" pitchFamily="18" charset="0"/>
              </a:rPr>
              <a:t>.”</a:t>
            </a:r>
            <a:endParaRPr kumimoji="0" lang="en-US" altLang="zh-CN"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eraplan.com/wp-content/uploads/Funny-Cute-Background-HD-Wallpaper-Desktop.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285728"/>
            <a:ext cx="8229600" cy="6357982"/>
          </a:xfrm>
          <a:solidFill>
            <a:schemeClr val="bg1">
              <a:alpha val="65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algn="just"/>
            <a:r>
              <a:rPr lang="en-US" sz="2400" dirty="0" err="1" smtClean="0">
                <a:latin typeface="Times New Roman" pitchFamily="18" charset="0"/>
                <a:cs typeface="Times New Roman" pitchFamily="18" charset="0"/>
              </a:rPr>
              <a:t>contoh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kasus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dapat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lihat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bernama</a:t>
            </a:r>
            <a:r>
              <a:rPr lang="en-US" sz="2400" dirty="0" smtClean="0">
                <a:latin typeface="Times New Roman" pitchFamily="18" charset="0"/>
                <a:cs typeface="Times New Roman" pitchFamily="18" charset="0"/>
              </a:rPr>
              <a:t> Lisa Marie </a:t>
            </a:r>
            <a:r>
              <a:rPr lang="en-US" sz="2400" dirty="0" err="1" smtClean="0">
                <a:latin typeface="Times New Roman" pitchFamily="18" charset="0"/>
                <a:cs typeface="Times New Roman" pitchFamily="18" charset="0"/>
              </a:rPr>
              <a:t>memiliki</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emosi</a:t>
            </a:r>
            <a:r>
              <a:rPr lang="en-US" sz="2400" b="1" dirty="0" smtClean="0">
                <a:latin typeface="Times New Roman" pitchFamily="18" charset="0"/>
                <a:cs typeface="Times New Roman" pitchFamily="18" charset="0"/>
              </a:rPr>
              <a:t> yang </a:t>
            </a:r>
            <a:r>
              <a:rPr lang="en-US" sz="2400" b="1" dirty="0" err="1" smtClean="0">
                <a:latin typeface="Times New Roman" pitchFamily="18" charset="0"/>
                <a:cs typeface="Times New Roman" pitchFamily="18" charset="0"/>
              </a:rPr>
              <a:t>tidak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stabil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dimana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dapat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terlihat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bagaimana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tersebut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mengh</a:t>
            </a:r>
            <a:r>
              <a:rPr lang="id-ID" sz="2400" dirty="0" smtClean="0">
                <a:latin typeface="Times New Roman" pitchFamily="18" charset="0"/>
                <a:cs typeface="Times New Roman" pitchFamily="18" charset="0"/>
              </a:rPr>
              <a:t>a</a:t>
            </a:r>
            <a:r>
              <a:rPr lang="en-US" sz="2400" dirty="0" err="1" smtClean="0">
                <a:latin typeface="Times New Roman" pitchFamily="18" charset="0"/>
                <a:cs typeface="Times New Roman" pitchFamily="18" charset="0"/>
              </a:rPr>
              <a:t>dapi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masalah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dapat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mengontrol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emosi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tersebut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berusaha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membohongi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sendiri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bahwa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ayahnya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meninggal</a:t>
            </a:r>
            <a:r>
              <a:rPr lang="en-US" sz="2400" dirty="0" smtClean="0">
                <a:latin typeface="Times New Roman" pitchFamily="18" charset="0"/>
                <a:cs typeface="Times New Roman" pitchFamily="18" charset="0"/>
              </a:rPr>
              <a:t>, Jake </a:t>
            </a:r>
            <a:r>
              <a:rPr lang="en-US" sz="2400" dirty="0" err="1" smtClean="0">
                <a:latin typeface="Times New Roman" pitchFamily="18" charset="0"/>
                <a:cs typeface="Times New Roman" pitchFamily="18" charset="0"/>
              </a:rPr>
              <a:t>masih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mencintainya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hidupnya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bahagia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tetapi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penguatan</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dia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berikan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dirinya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cukup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untuk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menghentikan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keinginannya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untuk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bunuh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merasa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masalahnya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sangat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menghadapi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itu.Hal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tersebut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sering</a:t>
            </a:r>
            <a:r>
              <a:rPr lang="en-US" sz="2400" dirty="0" smtClean="0">
                <a:latin typeface="Times New Roman" pitchFamily="18" charset="0"/>
                <a:cs typeface="Times New Roman" pitchFamily="18" charset="0"/>
              </a:rPr>
              <a:t> kali </a:t>
            </a:r>
            <a:r>
              <a:rPr lang="en-US" sz="2400" dirty="0" err="1" smtClean="0">
                <a:latin typeface="Times New Roman" pitchFamily="18" charset="0"/>
                <a:cs typeface="Times New Roman" pitchFamily="18" charset="0"/>
              </a:rPr>
              <a:t>terjadi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Emosi</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stabil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masalah</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datang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bertubi-tubi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dukungan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sekitar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membuat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semakin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mampu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mengotrol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emosi</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dalam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dirinya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berada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transisi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dimana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masih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mencari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jadi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dirinya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membutuhkan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dukunga-dukungan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orang-orang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terdekatnya</a:t>
            </a:r>
            <a:r>
              <a:rPr lang="en-US" sz="2400" dirty="0" smtClean="0">
                <a:latin typeface="Times New Roman" pitchFamily="18" charset="0"/>
                <a:cs typeface="Times New Roman" pitchFamily="18" charset="0"/>
              </a:rPr>
              <a:t> agar </a:t>
            </a:r>
            <a:r>
              <a:rPr lang="en-US" sz="2400" dirty="0" err="1" smtClean="0">
                <a:latin typeface="Times New Roman" pitchFamily="18" charset="0"/>
                <a:cs typeface="Times New Roman" pitchFamily="18" charset="0"/>
              </a:rPr>
              <a:t>remaja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tersebut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dalam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mengambil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jalan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hidupnya</a:t>
            </a:r>
            <a:r>
              <a:rPr lang="en-US" sz="2400" dirty="0" smtClean="0">
                <a:latin typeface="Times New Roman" pitchFamily="18" charset="0"/>
                <a:cs typeface="Times New Roman" pitchFamily="18" charset="0"/>
              </a:rPr>
              <a:t>. </a:t>
            </a:r>
            <a:endParaRPr lang="id-ID" sz="2400" dirty="0" smtClean="0">
              <a:latin typeface="Times New Roman" pitchFamily="18" charset="0"/>
              <a:cs typeface="Times New Roman" pitchFamily="18" charset="0"/>
            </a:endParaRPr>
          </a:p>
          <a:p>
            <a:pPr algn="just"/>
            <a:endParaRPr lang="id-ID" sz="2400" dirty="0" smtClean="0">
              <a:latin typeface="Times New Roman" pitchFamily="18" charset="0"/>
              <a:cs typeface="Times New Roman" pitchFamily="18" charset="0"/>
            </a:endParaRPr>
          </a:p>
          <a:p>
            <a:endParaRPr lang="id-ID" sz="2400" dirty="0">
              <a:latin typeface="Times New Roman" pitchFamily="18" charset="0"/>
              <a:cs typeface="Times New Roman" pitchFamily="18" charset="0"/>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Cute Background Pictures"/>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57200" y="2528894"/>
            <a:ext cx="8229600" cy="3757626"/>
          </a:xfrm>
          <a:solidFill>
            <a:schemeClr val="lt1">
              <a:alpha val="35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marL="989013" indent="-269875"/>
            <a:r>
              <a:rPr lang="id-ID" dirty="0" smtClean="0">
                <a:effectLst>
                  <a:outerShdw blurRad="38100" dist="38100" dir="2700000" algn="tl">
                    <a:srgbClr val="000000">
                      <a:alpha val="43137"/>
                    </a:srgbClr>
                  </a:outerShdw>
                </a:effectLst>
                <a:latin typeface="Times New Roman" pitchFamily="18" charset="0"/>
                <a:cs typeface="Times New Roman" pitchFamily="18" charset="0"/>
              </a:rPr>
              <a:t>Richard Dian Ariyanto        2013-71-007</a:t>
            </a:r>
          </a:p>
          <a:p>
            <a:pPr algn="ctr"/>
            <a:r>
              <a:rPr lang="id-ID" dirty="0" smtClean="0">
                <a:effectLst>
                  <a:outerShdw blurRad="38100" dist="38100" dir="2700000" algn="tl">
                    <a:srgbClr val="000000">
                      <a:alpha val="43137"/>
                    </a:srgbClr>
                  </a:outerShdw>
                </a:effectLst>
                <a:latin typeface="Times New Roman" pitchFamily="18" charset="0"/>
                <a:cs typeface="Times New Roman" pitchFamily="18" charset="0"/>
              </a:rPr>
              <a:t>Pundarika </a:t>
            </a:r>
            <a:r>
              <a:rPr lang="id-ID" dirty="0" smtClean="0">
                <a:effectLst>
                  <a:outerShdw blurRad="38100" dist="38100" dir="2700000" algn="tl">
                    <a:srgbClr val="000000">
                      <a:alpha val="43137"/>
                    </a:srgbClr>
                  </a:outerShdw>
                </a:effectLst>
                <a:latin typeface="Times New Roman" pitchFamily="18" charset="0"/>
                <a:cs typeface="Times New Roman" pitchFamily="18" charset="0"/>
              </a:rPr>
              <a:t>Lestari		2013-71-021</a:t>
            </a:r>
          </a:p>
          <a:p>
            <a:pPr algn="ctr"/>
            <a:r>
              <a:rPr lang="id-ID" dirty="0" smtClean="0">
                <a:effectLst>
                  <a:outerShdw blurRad="38100" dist="38100" dir="2700000" algn="tl">
                    <a:srgbClr val="000000">
                      <a:alpha val="43137"/>
                    </a:srgbClr>
                  </a:outerShdw>
                </a:effectLst>
                <a:latin typeface="Times New Roman" pitchFamily="18" charset="0"/>
                <a:cs typeface="Times New Roman" pitchFamily="18" charset="0"/>
              </a:rPr>
              <a:t>Poppy Triemilia Putri	2013-71-080</a:t>
            </a:r>
          </a:p>
          <a:p>
            <a:pPr algn="ctr"/>
            <a:r>
              <a:rPr lang="id-ID" dirty="0" smtClean="0">
                <a:effectLst>
                  <a:outerShdw blurRad="38100" dist="38100" dir="2700000" algn="tl">
                    <a:srgbClr val="000000">
                      <a:alpha val="43137"/>
                    </a:srgbClr>
                  </a:outerShdw>
                </a:effectLst>
                <a:latin typeface="Times New Roman" pitchFamily="18" charset="0"/>
                <a:cs typeface="Times New Roman" pitchFamily="18" charset="0"/>
              </a:rPr>
              <a:t>Kandi Lansriharilbi		2013-71-095</a:t>
            </a:r>
          </a:p>
          <a:p>
            <a:pPr algn="ctr"/>
            <a:r>
              <a:rPr lang="id-ID" dirty="0" smtClean="0">
                <a:effectLst>
                  <a:outerShdw blurRad="38100" dist="38100" dir="2700000" algn="tl">
                    <a:srgbClr val="000000">
                      <a:alpha val="43137"/>
                    </a:srgbClr>
                  </a:outerShdw>
                </a:effectLst>
                <a:latin typeface="Times New Roman" pitchFamily="18" charset="0"/>
                <a:cs typeface="Times New Roman" pitchFamily="18" charset="0"/>
              </a:rPr>
              <a:t>Fresly Lydia Fitri		2013-71-098</a:t>
            </a:r>
          </a:p>
          <a:p>
            <a:pPr algn="ctr"/>
            <a:r>
              <a:rPr lang="id-ID" dirty="0" smtClean="0">
                <a:effectLst>
                  <a:outerShdw blurRad="38100" dist="38100" dir="2700000" algn="tl">
                    <a:srgbClr val="000000">
                      <a:alpha val="43137"/>
                    </a:srgbClr>
                  </a:outerShdw>
                </a:effectLst>
                <a:latin typeface="Times New Roman" pitchFamily="18" charset="0"/>
                <a:cs typeface="Times New Roman" pitchFamily="18" charset="0"/>
              </a:rPr>
              <a:t>Desi Nur Oktaviani		2013-71-217</a:t>
            </a:r>
          </a:p>
          <a:p>
            <a:pPr algn="ctr"/>
            <a:r>
              <a:rPr lang="id-ID" dirty="0" smtClean="0">
                <a:effectLst>
                  <a:outerShdw blurRad="38100" dist="38100" dir="2700000" algn="tl">
                    <a:srgbClr val="000000">
                      <a:alpha val="43137"/>
                    </a:srgbClr>
                  </a:outerShdw>
                </a:effectLst>
                <a:latin typeface="Times New Roman" pitchFamily="18" charset="0"/>
                <a:cs typeface="Times New Roman" pitchFamily="18" charset="0"/>
              </a:rPr>
              <a:t>Haerani				2013-71-150</a:t>
            </a:r>
            <a:endParaRPr lang="id-ID"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500166" y="857232"/>
            <a:ext cx="681629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6600" b="1" dirty="0" smtClean="0">
                <a:ln w="11430"/>
                <a:effectLst>
                  <a:outerShdw blurRad="50800" dist="39000" dir="5460000" algn="tl">
                    <a:srgbClr val="000000">
                      <a:alpha val="38000"/>
                    </a:srgbClr>
                  </a:outerShdw>
                </a:effectLst>
                <a:latin typeface="Times New Roman" pitchFamily="18" charset="0"/>
                <a:cs typeface="Times New Roman" pitchFamily="18" charset="0"/>
              </a:rPr>
              <a:t>Nama Kelompok :</a:t>
            </a:r>
            <a:endParaRPr lang="en-US" sz="66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gb0WlAsd5voTzdPQFYB8Pti3f3SLDZAvKO3EXjF9tNQa9_pqeyQ"/>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Content Placeholder 2"/>
          <p:cNvSpPr>
            <a:spLocks noGrp="1"/>
          </p:cNvSpPr>
          <p:nvPr>
            <p:ph idx="1"/>
          </p:nvPr>
        </p:nvSpPr>
        <p:spPr>
          <a:xfrm>
            <a:off x="414366" y="428604"/>
            <a:ext cx="8229600" cy="5929354"/>
          </a:xfrm>
          <a:solidFill>
            <a:schemeClr val="lt1">
              <a:alpha val="39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r>
              <a:rPr lang="en-US" sz="2000" dirty="0" smtClean="0">
                <a:latin typeface="Times New Roman" pitchFamily="18" charset="0"/>
                <a:cs typeface="Times New Roman" pitchFamily="18" charset="0"/>
              </a:rPr>
              <a:t>Dari </a:t>
            </a:r>
            <a:r>
              <a:rPr lang="en-US" sz="2000" dirty="0" err="1" smtClean="0">
                <a:latin typeface="Times New Roman" pitchFamily="18" charset="0"/>
                <a:cs typeface="Times New Roman" pitchFamily="18" charset="0"/>
              </a:rPr>
              <a:t>contoh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kasus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diatas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dapat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melihat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bahwa</a:t>
            </a:r>
            <a:r>
              <a:rPr lang="en-US" sz="2000" dirty="0" smtClean="0">
                <a:latin typeface="Times New Roman" pitchFamily="18" charset="0"/>
                <a:cs typeface="Times New Roman" pitchFamily="18" charset="0"/>
              </a:rPr>
              <a:t> Lisa </a:t>
            </a:r>
            <a:r>
              <a:rPr lang="en-US" sz="2000" dirty="0" err="1" smtClean="0">
                <a:latin typeface="Times New Roman" pitchFamily="18" charset="0"/>
                <a:cs typeface="Times New Roman" pitchFamily="18" charset="0"/>
              </a:rPr>
              <a:t>memutuskan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untuk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mengambil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jalan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hidupnya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untuk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mengakhiri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hidupnya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karena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merasa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terlalu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lelah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Apabila</a:t>
            </a:r>
            <a:r>
              <a:rPr lang="en-US" sz="2000" dirty="0" smtClean="0">
                <a:latin typeface="Times New Roman" pitchFamily="18" charset="0"/>
                <a:cs typeface="Times New Roman" pitchFamily="18" charset="0"/>
              </a:rPr>
              <a:t> Lisa </a:t>
            </a:r>
            <a:r>
              <a:rPr lang="en-US" sz="2000" dirty="0" err="1" smtClean="0">
                <a:latin typeface="Times New Roman" pitchFamily="18" charset="0"/>
                <a:cs typeface="Times New Roman" pitchFamily="18" charset="0"/>
              </a:rPr>
              <a:t>memiliki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orang-orang</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selalu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mendukung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memantaunya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tentu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tersebut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tidak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terjadi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betul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remaja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biasanya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tidak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suka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atur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oleh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tetapi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remaja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masih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merupakan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tanggungan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sehingga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perlu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diberi</a:t>
            </a:r>
            <a:r>
              <a:rPr lang="id-ID"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pengarahan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secara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tidak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langsung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Contoh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seperti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kasus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diatas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percintaan</a:t>
            </a:r>
            <a:r>
              <a:rPr lang="en-US" sz="2000" dirty="0" smtClean="0">
                <a:latin typeface="Times New Roman" pitchFamily="18" charset="0"/>
                <a:cs typeface="Times New Roman" pitchFamily="18" charset="0"/>
              </a:rPr>
              <a:t> Lisa Marie. </a:t>
            </a:r>
            <a:r>
              <a:rPr lang="en-US" sz="2000" dirty="0" err="1" smtClean="0">
                <a:latin typeface="Times New Roman" pitchFamily="18" charset="0"/>
                <a:cs typeface="Times New Roman" pitchFamily="18" charset="0"/>
              </a:rPr>
              <a:t>Remaja</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memasuki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transisi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memiliki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tingkat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khayalan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bualan</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tinggi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sesuatu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kasus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diatas</a:t>
            </a:r>
            <a:r>
              <a:rPr lang="en-US" sz="2000" dirty="0" smtClean="0">
                <a:latin typeface="Times New Roman" pitchFamily="18" charset="0"/>
                <a:cs typeface="Times New Roman" pitchFamily="18" charset="0"/>
              </a:rPr>
              <a:t> Lisa </a:t>
            </a:r>
            <a:r>
              <a:rPr lang="en-US" sz="2000" dirty="0" err="1" smtClean="0">
                <a:latin typeface="Times New Roman" pitchFamily="18" charset="0"/>
                <a:cs typeface="Times New Roman" pitchFamily="18" charset="0"/>
              </a:rPr>
              <a:t>memiliki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pandangan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bahwa</a:t>
            </a:r>
            <a:r>
              <a:rPr lang="en-US" sz="2000" dirty="0" smtClean="0">
                <a:latin typeface="Times New Roman" pitchFamily="18" charset="0"/>
                <a:cs typeface="Times New Roman" pitchFamily="18" charset="0"/>
              </a:rPr>
              <a:t> Jake </a:t>
            </a:r>
            <a:r>
              <a:rPr lang="en-US" sz="2000" dirty="0" err="1" smtClean="0">
                <a:latin typeface="Times New Roman" pitchFamily="18" charset="0"/>
                <a:cs typeface="Times New Roman" pitchFamily="18" charset="0"/>
              </a:rPr>
              <a:t>adalah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orang</a:t>
            </a:r>
            <a:r>
              <a:rPr lang="en-US" sz="2000" dirty="0" smtClean="0">
                <a:latin typeface="Times New Roman" pitchFamily="18" charset="0"/>
                <a:cs typeface="Times New Roman" pitchFamily="18" charset="0"/>
              </a:rPr>
              <a:t> yang paling </a:t>
            </a:r>
            <a:r>
              <a:rPr lang="en-US" sz="2000" dirty="0" err="1" smtClean="0">
                <a:latin typeface="Times New Roman" pitchFamily="18" charset="0"/>
                <a:cs typeface="Times New Roman" pitchFamily="18" charset="0"/>
              </a:rPr>
              <a:t>dia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cintai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berusaha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membohongi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sendiri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bahwa</a:t>
            </a:r>
            <a:r>
              <a:rPr lang="en-US" sz="2000" dirty="0" smtClean="0">
                <a:latin typeface="Times New Roman" pitchFamily="18" charset="0"/>
                <a:cs typeface="Times New Roman" pitchFamily="18" charset="0"/>
              </a:rPr>
              <a:t> Jake </a:t>
            </a:r>
            <a:r>
              <a:rPr lang="en-US" sz="2000" dirty="0" err="1" smtClean="0">
                <a:latin typeface="Times New Roman" pitchFamily="18" charset="0"/>
                <a:cs typeface="Times New Roman" pitchFamily="18" charset="0"/>
              </a:rPr>
              <a:t>adalah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orang</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masih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mencintainya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meski</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sebenarnya</a:t>
            </a:r>
            <a:r>
              <a:rPr lang="en-US" sz="2000" dirty="0" smtClean="0">
                <a:latin typeface="Times New Roman" pitchFamily="18" charset="0"/>
                <a:cs typeface="Times New Roman" pitchFamily="18" charset="0"/>
              </a:rPr>
              <a:t> Lisa </a:t>
            </a:r>
            <a:r>
              <a:rPr lang="en-US" sz="2000" dirty="0" err="1" smtClean="0">
                <a:latin typeface="Times New Roman" pitchFamily="18" charset="0"/>
                <a:cs typeface="Times New Roman" pitchFamily="18" charset="0"/>
              </a:rPr>
              <a:t>sendiri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tahu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bahwa</a:t>
            </a:r>
            <a:r>
              <a:rPr lang="en-US" sz="2000" dirty="0" smtClean="0">
                <a:latin typeface="Times New Roman" pitchFamily="18" charset="0"/>
                <a:cs typeface="Times New Roman" pitchFamily="18" charset="0"/>
              </a:rPr>
              <a:t> Jake </a:t>
            </a:r>
            <a:r>
              <a:rPr lang="en-US" sz="2000" dirty="0" err="1" smtClean="0">
                <a:latin typeface="Times New Roman" pitchFamily="18" charset="0"/>
                <a:cs typeface="Times New Roman" pitchFamily="18" charset="0"/>
              </a:rPr>
              <a:t>sudah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meninggalkannya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ternyata</a:t>
            </a:r>
            <a:r>
              <a:rPr lang="en-US" sz="2000" dirty="0" smtClean="0">
                <a:latin typeface="Times New Roman" pitchFamily="18" charset="0"/>
                <a:cs typeface="Times New Roman" pitchFamily="18" charset="0"/>
              </a:rPr>
              <a:t> Jake </a:t>
            </a:r>
            <a:r>
              <a:rPr lang="en-US" sz="2000" dirty="0" err="1" smtClean="0">
                <a:latin typeface="Times New Roman" pitchFamily="18" charset="0"/>
                <a:cs typeface="Times New Roman" pitchFamily="18" charset="0"/>
              </a:rPr>
              <a:t>berpacaran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dengan</a:t>
            </a:r>
            <a:r>
              <a:rPr lang="en-US" sz="2000" dirty="0" smtClean="0">
                <a:latin typeface="Times New Roman" pitchFamily="18" charset="0"/>
                <a:cs typeface="Times New Roman" pitchFamily="18" charset="0"/>
              </a:rPr>
              <a:t> Lisa pun </a:t>
            </a:r>
            <a:r>
              <a:rPr lang="en-US" sz="2000" dirty="0" err="1" smtClean="0">
                <a:latin typeface="Times New Roman" pitchFamily="18" charset="0"/>
                <a:cs typeface="Times New Roman" pitchFamily="18" charset="0"/>
              </a:rPr>
              <a:t>dikarenakan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pertaruhan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temannya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Sampai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akhirnya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hidupnya</a:t>
            </a:r>
            <a:r>
              <a:rPr lang="en-US" sz="2000" dirty="0" smtClean="0">
                <a:latin typeface="Times New Roman" pitchFamily="18" charset="0"/>
                <a:cs typeface="Times New Roman" pitchFamily="18" charset="0"/>
              </a:rPr>
              <a:t> pun Lisa </a:t>
            </a:r>
            <a:r>
              <a:rPr lang="en-US" sz="2000" dirty="0" err="1" smtClean="0">
                <a:latin typeface="Times New Roman" pitchFamily="18" charset="0"/>
                <a:cs typeface="Times New Roman" pitchFamily="18" charset="0"/>
              </a:rPr>
              <a:t>tetap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beranggapan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bahwa</a:t>
            </a:r>
            <a:r>
              <a:rPr lang="en-US" sz="2000" dirty="0" smtClean="0">
                <a:latin typeface="Times New Roman" pitchFamily="18" charset="0"/>
                <a:cs typeface="Times New Roman" pitchFamily="18" charset="0"/>
              </a:rPr>
              <a:t> Jake </a:t>
            </a:r>
            <a:r>
              <a:rPr lang="en-US" sz="2000" dirty="0" err="1" smtClean="0">
                <a:latin typeface="Times New Roman" pitchFamily="18" charset="0"/>
                <a:cs typeface="Times New Roman" pitchFamily="18" charset="0"/>
              </a:rPr>
              <a:t>masih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mencintainya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Perasaan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tidak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menerima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kenyataan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sesuatu</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dia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bayangkan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terlalu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tinggi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tersebut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dapat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mengakibatkan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seorang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remaja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mengalami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frutasi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seperti</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dialami</a:t>
            </a:r>
            <a:r>
              <a:rPr lang="en-US" sz="2000" dirty="0" smtClean="0">
                <a:latin typeface="Times New Roman" pitchFamily="18" charset="0"/>
                <a:cs typeface="Times New Roman" pitchFamily="18" charset="0"/>
              </a:rPr>
              <a:t> Lisa yang </a:t>
            </a:r>
            <a:r>
              <a:rPr lang="en-US" sz="2000" dirty="0" err="1" smtClean="0">
                <a:latin typeface="Times New Roman" pitchFamily="18" charset="0"/>
                <a:cs typeface="Times New Roman" pitchFamily="18" charset="0"/>
              </a:rPr>
              <a:t>merasa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sangat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frustasi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semua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masalah</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tidak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dapat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terima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kenyataannya</a:t>
            </a:r>
            <a:r>
              <a:rPr lang="en-US" sz="2000" dirty="0" smtClean="0">
                <a:latin typeface="Times New Roman" pitchFamily="18" charset="0"/>
                <a:cs typeface="Times New Roman" pitchFamily="18" charset="0"/>
              </a:rPr>
              <a:t>.  </a:t>
            </a:r>
            <a:endParaRPr lang="id-ID" sz="2000" dirty="0" smtClean="0">
              <a:latin typeface="Times New Roman" pitchFamily="18" charset="0"/>
              <a:cs typeface="Times New Roman" pitchFamily="18" charset="0"/>
            </a:endParaRPr>
          </a:p>
          <a:p>
            <a:pPr algn="just"/>
            <a:endParaRPr lang="id-ID" sz="2000" dirty="0">
              <a:latin typeface="Times New Roman" pitchFamily="18" charset="0"/>
              <a:cs typeface="Times New Roman" pitchFamily="18" charset="0"/>
            </a:endParaRPr>
          </a:p>
        </p:txBody>
      </p:sp>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wallchan.com/images/mediums/74793.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0" y="2786058"/>
            <a:ext cx="8229600" cy="1143000"/>
          </a:xfrm>
        </p:spPr>
        <p:txBody>
          <a:bodyPr>
            <a:noAutofit/>
          </a:bodyPr>
          <a:lstStyle/>
          <a:p>
            <a:r>
              <a:rPr lang="id-ID" sz="5400" dirty="0" smtClean="0">
                <a:latin typeface="Times New Roman" pitchFamily="18" charset="0"/>
                <a:cs typeface="Times New Roman" pitchFamily="18" charset="0"/>
              </a:rPr>
              <a:t>Terima Kasih</a:t>
            </a:r>
            <a:endParaRPr lang="id-ID" sz="5400" dirty="0">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te Ice Cream Desktop Background, HD Wallpapers - Cute Ice Cream Desktop Background"/>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id-ID" sz="5400" dirty="0" smtClean="0">
                <a:latin typeface="Times New Roman" pitchFamily="18" charset="0"/>
                <a:cs typeface="Times New Roman" pitchFamily="18" charset="0"/>
              </a:rPr>
              <a:t>Definisi Remaja</a:t>
            </a:r>
            <a:endParaRPr lang="id-ID"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dirty="0" err="1">
                <a:latin typeface="Times New Roman" pitchFamily="18" charset="0"/>
                <a:cs typeface="Times New Roman" pitchFamily="18" charset="0"/>
              </a:rPr>
              <a:t>Menurut</a:t>
            </a:r>
            <a:r>
              <a:rPr lang="en-US" dirty="0">
                <a:latin typeface="Times New Roman" pitchFamily="18" charset="0"/>
                <a:cs typeface="Times New Roman" pitchFamily="18" charset="0"/>
              </a:rPr>
              <a:t> Sri </a:t>
            </a:r>
            <a:r>
              <a:rPr lang="en-US" dirty="0" err="1">
                <a:latin typeface="Times New Roman" pitchFamily="18" charset="0"/>
                <a:cs typeface="Times New Roman" pitchFamily="18" charset="0"/>
              </a:rPr>
              <a:t>Rumini</a:t>
            </a:r>
            <a:r>
              <a:rPr lang="en-US" dirty="0">
                <a:latin typeface="Times New Roman" pitchFamily="18" charset="0"/>
                <a:cs typeface="Times New Roman" pitchFamily="18" charset="0"/>
              </a:rPr>
              <a:t> &amp; </a:t>
            </a:r>
            <a:r>
              <a:rPr lang="en-US" dirty="0" err="1">
                <a:latin typeface="Times New Roman" pitchFamily="18" charset="0"/>
                <a:cs typeface="Times New Roman" pitchFamily="18" charset="0"/>
              </a:rPr>
              <a:t>Siti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Sundari</a:t>
            </a:r>
            <a:r>
              <a:rPr lang="en-US" dirty="0">
                <a:latin typeface="Times New Roman" pitchFamily="18" charset="0"/>
                <a:cs typeface="Times New Roman" pitchFamily="18" charset="0"/>
              </a:rPr>
              <a:t> (2004: 53)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remaja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adalah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peralihan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dewasa</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mengalami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perkembangan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aspek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fungsi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untuk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memasuki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dewasa.Masa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remaja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berlangsung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antara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umur</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tahun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sampai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dengan</a:t>
            </a:r>
            <a:r>
              <a:rPr lang="en-US" dirty="0">
                <a:latin typeface="Times New Roman" pitchFamily="18" charset="0"/>
                <a:cs typeface="Times New Roman" pitchFamily="18" charset="0"/>
              </a:rPr>
              <a:t> 21 </a:t>
            </a:r>
            <a:r>
              <a:rPr lang="en-US" dirty="0" err="1">
                <a:latin typeface="Times New Roman" pitchFamily="18" charset="0"/>
                <a:cs typeface="Times New Roman" pitchFamily="18" charset="0"/>
              </a:rPr>
              <a:t>tahun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wanita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13 </a:t>
            </a:r>
            <a:r>
              <a:rPr lang="en-US" dirty="0" err="1">
                <a:latin typeface="Times New Roman" pitchFamily="18" charset="0"/>
                <a:cs typeface="Times New Roman" pitchFamily="18" charset="0"/>
              </a:rPr>
              <a:t>tahun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sampai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dengan</a:t>
            </a:r>
            <a:r>
              <a:rPr lang="en-US" dirty="0">
                <a:latin typeface="Times New Roman" pitchFamily="18" charset="0"/>
                <a:cs typeface="Times New Roman" pitchFamily="18" charset="0"/>
              </a:rPr>
              <a:t> 22 </a:t>
            </a:r>
            <a:r>
              <a:rPr lang="en-US" dirty="0" err="1">
                <a:latin typeface="Times New Roman" pitchFamily="18" charset="0"/>
                <a:cs typeface="Times New Roman" pitchFamily="18" charset="0"/>
              </a:rPr>
              <a:t>tahun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pria</a:t>
            </a:r>
            <a:r>
              <a:rPr lang="en-US" dirty="0" smtClean="0">
                <a:latin typeface="Times New Roman" pitchFamily="18" charset="0"/>
                <a:cs typeface="Times New Roman" pitchFamily="18" charset="0"/>
              </a:rPr>
              <a:t>.</a:t>
            </a:r>
            <a:endParaRPr lang="id-ID" dirty="0" smtClean="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Santrock</a:t>
            </a:r>
            <a:r>
              <a:rPr lang="en-US" dirty="0">
                <a:latin typeface="Times New Roman" pitchFamily="18" charset="0"/>
                <a:cs typeface="Times New Roman" pitchFamily="18" charset="0"/>
              </a:rPr>
              <a:t> (2003: 26) </a:t>
            </a:r>
            <a:r>
              <a:rPr lang="en-US" dirty="0" err="1">
                <a:latin typeface="Times New Roman" pitchFamily="18" charset="0"/>
                <a:cs typeface="Times New Roman" pitchFamily="18" charset="0"/>
              </a:rPr>
              <a:t>bahwa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adolescene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diartikan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sebagai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perkembangan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transisi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antara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dewasa</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mencakup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perubahan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biologis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kognitif</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sosial-emosional</a:t>
            </a:r>
            <a:r>
              <a:rPr lang="en-US" dirty="0" smtClean="0">
                <a:latin typeface="Times New Roman" pitchFamily="18" charset="0"/>
                <a:cs typeface="Times New Roman" pitchFamily="18" charset="0"/>
              </a:rPr>
              <a:t>.</a:t>
            </a:r>
            <a:endParaRPr lang="id-ID" dirty="0" smtClean="0">
              <a:latin typeface="Times New Roman" pitchFamily="18" charset="0"/>
              <a:cs typeface="Times New Roman" pitchFamily="18" charset="0"/>
            </a:endParaRPr>
          </a:p>
          <a:p>
            <a:pPr algn="just"/>
            <a:endParaRPr lang="id-ID" dirty="0">
              <a:latin typeface="Times New Roman" pitchFamily="18" charset="0"/>
              <a:cs typeface="Times New Roman" pitchFamily="18" charset="0"/>
            </a:endParaRP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atic.tumblr.com/557bcdafa9a56cd217fbf283a6c73c33/puuqaag/AYEn3qh5b/tumblr_static_dl91x53afdc8gggcccks00k0k.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162054" y="2714620"/>
            <a:ext cx="8981946" cy="1015663"/>
          </a:xfrm>
          <a:prstGeom prst="rect">
            <a:avLst/>
          </a:prstGeom>
          <a:solidFill>
            <a:schemeClr val="lt1">
              <a:alpha val="62000"/>
            </a:schemeClr>
          </a:solidFill>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5400" b="1" dirty="0" smtClean="0">
                <a:ln w="11430"/>
                <a:effectLst>
                  <a:outerShdw blurRad="50800" dist="39000" dir="5460000" algn="tl">
                    <a:srgbClr val="000000">
                      <a:alpha val="38000"/>
                    </a:srgbClr>
                  </a:outerShdw>
                </a:effectLst>
                <a:latin typeface="Times New Roman" pitchFamily="18" charset="0"/>
                <a:cs typeface="Times New Roman" pitchFamily="18" charset="0"/>
              </a:rPr>
              <a:t>PERKEMBANGAN</a:t>
            </a:r>
            <a:r>
              <a:rPr lang="id-ID" sz="60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id-ID" sz="5400" b="1" dirty="0" smtClean="0">
                <a:ln w="11430"/>
                <a:effectLst>
                  <a:outerShdw blurRad="50800" dist="39000" dir="5460000" algn="tl">
                    <a:srgbClr val="000000">
                      <a:alpha val="38000"/>
                    </a:srgbClr>
                  </a:outerShdw>
                </a:effectLst>
                <a:latin typeface="Times New Roman" pitchFamily="18" charset="0"/>
                <a:cs typeface="Times New Roman" pitchFamily="18" charset="0"/>
              </a:rPr>
              <a:t>EMOSI</a:t>
            </a:r>
            <a:endParaRPr lang="en-US" sz="5400" b="1" cap="none" spc="0"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gofreedownload.net/cartoon-pattern-background-vector-18675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solidFill>
            <a:schemeClr val="lt1">
              <a:alpha val="76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id-ID" sz="6000" dirty="0" smtClean="0">
                <a:latin typeface="Times New Roman" pitchFamily="18" charset="0"/>
                <a:cs typeface="Times New Roman" pitchFamily="18" charset="0"/>
              </a:rPr>
              <a:t>Definisi</a:t>
            </a:r>
            <a:endParaRPr lang="id-ID" sz="6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29196"/>
          </a:xfrm>
          <a:solidFill>
            <a:schemeClr val="lt1">
              <a:alpha val="82000"/>
            </a:schemeClr>
          </a:solidFill>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
            <a:r>
              <a:rPr lang="id-ID" dirty="0" smtClean="0">
                <a:latin typeface="Times New Roman" pitchFamily="18" charset="0"/>
                <a:cs typeface="Times New Roman" pitchFamily="18" charset="0"/>
              </a:rPr>
              <a:t>Perkembangan </a:t>
            </a:r>
            <a:r>
              <a:rPr lang="id-ID" dirty="0" smtClean="0">
                <a:latin typeface="Times New Roman" pitchFamily="18" charset="0"/>
                <a:cs typeface="Times New Roman" pitchFamily="18" charset="0"/>
              </a:rPr>
              <a:t>menunjuk pada perubahan-perubahan dalam bentuk bagian tubuh dan integrasi pelbagai bagiannya ke dalam satu kesatuan fungsional bila pertumbuhan itu berlangsung. Intinya bahwa pertumbuhan dapat diukur sedangkan perkembangan hanya dapat dilihat gejala-gejalanya. Perkembangan dipersyarati adanya pertumbuhan.</a:t>
            </a:r>
            <a:endParaRPr lang="en-US" dirty="0" smtClean="0">
              <a:latin typeface="Times New Roman" pitchFamily="18" charset="0"/>
              <a:cs typeface="Times New Roman" pitchFamily="18" charset="0"/>
            </a:endParaRPr>
          </a:p>
          <a:p>
            <a:pPr algn="just">
              <a:buNone/>
            </a:pPr>
            <a:endParaRPr lang="id-ID" dirty="0" smtClean="0">
              <a:latin typeface="Times New Roman" pitchFamily="18" charset="0"/>
              <a:cs typeface="Times New Roman" pitchFamily="18" charset="0"/>
            </a:endParaRPr>
          </a:p>
          <a:p>
            <a:pPr algn="just"/>
            <a:r>
              <a:rPr lang="id-ID" dirty="0" smtClean="0">
                <a:latin typeface="Times New Roman" pitchFamily="18" charset="0"/>
                <a:cs typeface="Times New Roman" pitchFamily="18" charset="0"/>
              </a:rPr>
              <a:t>Emosi </a:t>
            </a:r>
            <a:r>
              <a:rPr lang="id-ID" dirty="0" smtClean="0">
                <a:latin typeface="Times New Roman" pitchFamily="18" charset="0"/>
                <a:cs typeface="Times New Roman" pitchFamily="18" charset="0"/>
              </a:rPr>
              <a:t>adalah suatu keadaan kejiwaan yang mewarnai tingkah laku. Emosi dapat juga diartikan sebagai suatu reaksi psikologis yang ditampilkan dalam bentuk tingkah laku gembira, bahagia, sedih, berani, takut, marah, haru dan sejenisnya. Biasanya emosi muncul dalam bentuk luapan perasaan, dan surut dalam waktu yang singkat.</a:t>
            </a:r>
            <a:endParaRPr lang="id-ID" dirty="0">
              <a:latin typeface="Times New Roman" pitchFamily="18" charset="0"/>
              <a:cs typeface="Times New Roman" pitchFamily="18" charset="0"/>
            </a:endParaRPr>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reedesignfile.com/upload/2012/04/00211a8e_m2edium50.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solidFill>
            <a:schemeClr val="lt1">
              <a:alpha val="70000"/>
            </a:schemeClr>
          </a:solidFill>
        </p:spPr>
        <p:style>
          <a:lnRef idx="2">
            <a:schemeClr val="accent5"/>
          </a:lnRef>
          <a:fillRef idx="1">
            <a:schemeClr val="lt1"/>
          </a:fillRef>
          <a:effectRef idx="0">
            <a:schemeClr val="accent5"/>
          </a:effectRef>
          <a:fontRef idx="minor">
            <a:schemeClr val="dk1"/>
          </a:fontRef>
        </p:style>
        <p:txBody>
          <a:bodyPr>
            <a:noAutofit/>
          </a:bodyPr>
          <a:lstStyle/>
          <a:p>
            <a:r>
              <a:rPr lang="id-ID" sz="4000" dirty="0" smtClean="0">
                <a:latin typeface="Times New Roman" pitchFamily="18" charset="0"/>
                <a:cs typeface="Times New Roman" pitchFamily="18" charset="0"/>
              </a:rPr>
              <a:t>Karakterisitik Perkembangan Emosi Remaja</a:t>
            </a:r>
            <a:endParaRPr lang="id-ID" sz="4000" dirty="0">
              <a:latin typeface="Times New Roman" pitchFamily="18" charset="0"/>
              <a:cs typeface="Times New Roman" pitchFamily="18" charset="0"/>
            </a:endParaRPr>
          </a:p>
        </p:txBody>
      </p:sp>
      <p:sp>
        <p:nvSpPr>
          <p:cNvPr id="3" name="Content Placeholder 2"/>
          <p:cNvSpPr>
            <a:spLocks noGrp="1"/>
          </p:cNvSpPr>
          <p:nvPr>
            <p:ph idx="1"/>
          </p:nvPr>
        </p:nvSpPr>
        <p:spPr>
          <a:xfrm>
            <a:off x="500034" y="1714488"/>
            <a:ext cx="8215370" cy="4454525"/>
          </a:xfrm>
          <a:solidFill>
            <a:schemeClr val="lt1">
              <a:alpha val="90000"/>
            </a:schemeClr>
          </a:solidFill>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buNone/>
            </a:pPr>
            <a:r>
              <a:rPr lang="id-ID" sz="1800" dirty="0" smtClean="0">
                <a:latin typeface="Times New Roman" pitchFamily="18" charset="0"/>
                <a:cs typeface="Times New Roman" pitchFamily="18" charset="0"/>
              </a:rPr>
              <a:t>Menurut Biehler (1972) dalam </a:t>
            </a:r>
            <a:r>
              <a:rPr lang="id-ID" sz="1800" dirty="0" smtClean="0">
                <a:latin typeface="Times New Roman" pitchFamily="18" charset="0"/>
                <a:cs typeface="Times New Roman" pitchFamily="18" charset="0"/>
                <a:hlinkClick r:id="rId3"/>
              </a:rPr>
              <a:t>http://shizukaumrilockhart.blogspot.com</a:t>
            </a:r>
            <a:r>
              <a:rPr lang="id-ID" sz="1800" dirty="0" smtClean="0">
                <a:latin typeface="Times New Roman" pitchFamily="18" charset="0"/>
                <a:cs typeface="Times New Roman" pitchFamily="18" charset="0"/>
              </a:rPr>
              <a:t>, membagi ciri-ciri emosional remaja menjadi dua rentang usia</a:t>
            </a:r>
          </a:p>
          <a:p>
            <a:pPr>
              <a:spcBef>
                <a:spcPts val="0"/>
              </a:spcBef>
              <a:buNone/>
            </a:pPr>
            <a:endParaRPr lang="id-ID" sz="1800" dirty="0" smtClean="0">
              <a:latin typeface="Times New Roman" pitchFamily="18" charset="0"/>
              <a:cs typeface="Times New Roman" pitchFamily="18" charset="0"/>
            </a:endParaRPr>
          </a:p>
          <a:p>
            <a:pPr marL="179388" indent="-179388">
              <a:spcBef>
                <a:spcPts val="0"/>
              </a:spcBef>
              <a:buAutoNum type="arabicPeriod"/>
            </a:pPr>
            <a:r>
              <a:rPr lang="id-ID" sz="1800" dirty="0" smtClean="0">
                <a:latin typeface="Times New Roman" pitchFamily="18" charset="0"/>
                <a:cs typeface="Times New Roman" pitchFamily="18" charset="0"/>
              </a:rPr>
              <a:t> Ciri-ciri emosional usia 12-15 tahun</a:t>
            </a:r>
          </a:p>
          <a:p>
            <a:pPr marL="514350" indent="-153988">
              <a:spcBef>
                <a:spcPts val="0"/>
              </a:spcBef>
              <a:buFont typeface="+mj-lt"/>
              <a:buAutoNum type="alphaLcParenR"/>
            </a:pPr>
            <a:r>
              <a:rPr lang="id-ID" sz="1800" dirty="0" smtClean="0">
                <a:latin typeface="Times New Roman" pitchFamily="18" charset="0"/>
                <a:cs typeface="Times New Roman" pitchFamily="18" charset="0"/>
              </a:rPr>
              <a:t> Cenderung banyak murung dan tidak dapat diterka</a:t>
            </a:r>
          </a:p>
          <a:p>
            <a:pPr marL="514350" indent="-153988">
              <a:spcBef>
                <a:spcPts val="0"/>
              </a:spcBef>
              <a:buFont typeface="+mj-lt"/>
              <a:buAutoNum type="alphaLcParenR"/>
            </a:pPr>
            <a:r>
              <a:rPr lang="id-ID" sz="1800" dirty="0" smtClean="0">
                <a:latin typeface="Times New Roman" pitchFamily="18" charset="0"/>
                <a:cs typeface="Times New Roman" pitchFamily="18" charset="0"/>
              </a:rPr>
              <a:t> Bertingkah laku kasar untuk menutupi kekurangan dalam hal rasa percaya diri</a:t>
            </a:r>
          </a:p>
          <a:p>
            <a:pPr marL="514350" indent="-153988">
              <a:spcBef>
                <a:spcPts val="0"/>
              </a:spcBef>
              <a:buFont typeface="+mj-lt"/>
              <a:buAutoNum type="alphaLcParenR"/>
            </a:pPr>
            <a:r>
              <a:rPr lang="id-ID" sz="1800" dirty="0" smtClean="0">
                <a:latin typeface="Times New Roman" pitchFamily="18" charset="0"/>
                <a:cs typeface="Times New Roman" pitchFamily="18" charset="0"/>
              </a:rPr>
              <a:t> Kemarahan biasa terjadi</a:t>
            </a:r>
          </a:p>
          <a:p>
            <a:pPr marL="514350" indent="-153988">
              <a:spcBef>
                <a:spcPts val="0"/>
              </a:spcBef>
              <a:buFont typeface="+mj-lt"/>
              <a:buAutoNum type="alphaLcParenR"/>
            </a:pPr>
            <a:r>
              <a:rPr lang="id-ID" sz="1800" dirty="0" smtClean="0">
                <a:latin typeface="Times New Roman" pitchFamily="18" charset="0"/>
                <a:cs typeface="Times New Roman" pitchFamily="18" charset="0"/>
              </a:rPr>
              <a:t> Cenderung tidak toleran terhadap orang lain dan ingin selalu menang sendiri</a:t>
            </a:r>
          </a:p>
          <a:p>
            <a:pPr marL="514350" indent="-153988">
              <a:spcBef>
                <a:spcPts val="0"/>
              </a:spcBef>
              <a:buFont typeface="+mj-lt"/>
              <a:buAutoNum type="alphaLcParenR"/>
            </a:pPr>
            <a:r>
              <a:rPr lang="id-ID" sz="1800" dirty="0" smtClean="0">
                <a:latin typeface="Times New Roman" pitchFamily="18" charset="0"/>
                <a:cs typeface="Times New Roman" pitchFamily="18" charset="0"/>
              </a:rPr>
              <a:t> Mulai mengamati orang tua dan guru-guru mereka secara objektif</a:t>
            </a:r>
          </a:p>
          <a:p>
            <a:pPr marL="514350" indent="-514350">
              <a:spcBef>
                <a:spcPts val="0"/>
              </a:spcBef>
              <a:buAutoNum type="arabicPeriod"/>
            </a:pPr>
            <a:endParaRPr lang="id-ID" sz="1800" dirty="0" smtClean="0">
              <a:latin typeface="Times New Roman" pitchFamily="18" charset="0"/>
              <a:cs typeface="Times New Roman" pitchFamily="18" charset="0"/>
            </a:endParaRPr>
          </a:p>
          <a:p>
            <a:pPr marL="514350" indent="-514350">
              <a:spcBef>
                <a:spcPts val="0"/>
              </a:spcBef>
              <a:buNone/>
            </a:pPr>
            <a:r>
              <a:rPr lang="id-ID" sz="1800" dirty="0" smtClean="0">
                <a:latin typeface="Times New Roman" pitchFamily="18" charset="0"/>
                <a:cs typeface="Times New Roman" pitchFamily="18" charset="0"/>
              </a:rPr>
              <a:t>2. Ciri-ciri emosional remaja usia 15-18 tahun</a:t>
            </a:r>
          </a:p>
          <a:p>
            <a:pPr marL="514350" indent="-153988">
              <a:spcBef>
                <a:spcPts val="0"/>
              </a:spcBef>
              <a:buFont typeface="+mj-lt"/>
              <a:buAutoNum type="alphaLcParenR"/>
            </a:pPr>
            <a:r>
              <a:rPr lang="id-ID" sz="1800" dirty="0" smtClean="0">
                <a:latin typeface="Times New Roman" pitchFamily="18" charset="0"/>
                <a:cs typeface="Times New Roman" pitchFamily="18" charset="0"/>
              </a:rPr>
              <a:t> “Pemberontakan” remaja merupakan ekspresi dari perubahan yang universal dari masa kanak-kanak menuju dewasa</a:t>
            </a:r>
          </a:p>
          <a:p>
            <a:pPr marL="514350" indent="-153988">
              <a:spcBef>
                <a:spcPts val="0"/>
              </a:spcBef>
              <a:buFont typeface="+mj-lt"/>
              <a:buAutoNum type="alphaLcParenR"/>
            </a:pPr>
            <a:r>
              <a:rPr lang="id-ID" sz="1800" dirty="0" smtClean="0">
                <a:latin typeface="Times New Roman" pitchFamily="18" charset="0"/>
                <a:cs typeface="Times New Roman" pitchFamily="18" charset="0"/>
              </a:rPr>
              <a:t>Banyak remaja mengalami konflik dengan orang tua mereka</a:t>
            </a:r>
          </a:p>
          <a:p>
            <a:pPr marL="514350" indent="-153988">
              <a:spcBef>
                <a:spcPts val="0"/>
              </a:spcBef>
              <a:buFont typeface="+mj-lt"/>
              <a:buAutoNum type="alphaLcParenR"/>
            </a:pPr>
            <a:r>
              <a:rPr lang="id-ID" sz="1800" dirty="0" smtClean="0">
                <a:latin typeface="Times New Roman" pitchFamily="18" charset="0"/>
                <a:cs typeface="Times New Roman" pitchFamily="18" charset="0"/>
              </a:rPr>
              <a:t>Sering kali melamun, memikirkan masa depan mereka</a:t>
            </a:r>
            <a:endParaRPr lang="id-ID" sz="1800" dirty="0">
              <a:latin typeface="Times New Roman" pitchFamily="18" charset="0"/>
              <a:cs typeface="Times New Roman" pitchFamily="18"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te tumblr background images"/>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lin ang="16200000" scaled="1"/>
          </a:gradFill>
        </p:spPr>
        <p:style>
          <a:lnRef idx="3">
            <a:schemeClr val="lt1"/>
          </a:lnRef>
          <a:fillRef idx="1">
            <a:schemeClr val="accent5"/>
          </a:fillRef>
          <a:effectRef idx="1">
            <a:schemeClr val="accent5"/>
          </a:effectRef>
          <a:fontRef idx="minor">
            <a:schemeClr val="lt1"/>
          </a:fontRef>
        </p:style>
        <p:txBody>
          <a:bodyPr>
            <a:normAutofit/>
          </a:bodyPr>
          <a:lstStyle/>
          <a:p>
            <a:r>
              <a:rPr lang="id-ID" sz="6600" dirty="0" smtClean="0">
                <a:solidFill>
                  <a:schemeClr val="tx1"/>
                </a:solidFill>
                <a:latin typeface="Times New Roman" pitchFamily="18" charset="0"/>
                <a:cs typeface="Times New Roman" pitchFamily="18" charset="0"/>
              </a:rPr>
              <a:t>Jenis Emosi</a:t>
            </a:r>
            <a:endParaRPr lang="id-ID" sz="6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17681"/>
            <a:ext cx="8229600" cy="4525963"/>
          </a:xfr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id-ID" sz="3600" dirty="0" smtClean="0">
                <a:latin typeface="Times New Roman" pitchFamily="18" charset="0"/>
                <a:cs typeface="Times New Roman" pitchFamily="18" charset="0"/>
              </a:rPr>
              <a:t>Menurut Luella Cole dalam </a:t>
            </a:r>
            <a:r>
              <a:rPr lang="id-ID" sz="3600" dirty="0" smtClean="0">
                <a:latin typeface="Times New Roman" pitchFamily="18" charset="0"/>
                <a:cs typeface="Times New Roman" pitchFamily="18" charset="0"/>
                <a:hlinkClick r:id="rId3"/>
              </a:rPr>
              <a:t>http://shizukaumrilockhart.blogspot.com</a:t>
            </a:r>
            <a:r>
              <a:rPr lang="id-ID" sz="3600" dirty="0" smtClean="0">
                <a:latin typeface="Times New Roman" pitchFamily="18" charset="0"/>
                <a:cs typeface="Times New Roman" pitchFamily="18" charset="0"/>
              </a:rPr>
              <a:t> mengemukakan tiga jenis emosi, yaitu :</a:t>
            </a:r>
          </a:p>
          <a:p>
            <a:pPr marL="0" indent="0">
              <a:buNone/>
            </a:pPr>
            <a:endParaRPr lang="id-ID" sz="1800" dirty="0" smtClean="0">
              <a:latin typeface="Times New Roman" pitchFamily="18" charset="0"/>
              <a:cs typeface="Times New Roman" pitchFamily="18" charset="0"/>
            </a:endParaRPr>
          </a:p>
          <a:p>
            <a:pPr marL="269875" indent="-269875">
              <a:buAutoNum type="arabicPeriod"/>
            </a:pPr>
            <a:r>
              <a:rPr lang="id-ID" sz="3600" dirty="0" smtClean="0">
                <a:latin typeface="Times New Roman" pitchFamily="18" charset="0"/>
                <a:cs typeface="Times New Roman" pitchFamily="18" charset="0"/>
              </a:rPr>
              <a:t>Emosi </a:t>
            </a:r>
            <a:r>
              <a:rPr lang="id-ID" sz="3600" dirty="0" smtClean="0">
                <a:latin typeface="Times New Roman" pitchFamily="18" charset="0"/>
                <a:cs typeface="Times New Roman" pitchFamily="18" charset="0"/>
              </a:rPr>
              <a:t>Marah</a:t>
            </a:r>
            <a:endParaRPr lang="id-ID" sz="3600" dirty="0" smtClean="0">
              <a:latin typeface="Times New Roman" pitchFamily="18" charset="0"/>
              <a:cs typeface="Times New Roman" pitchFamily="18" charset="0"/>
            </a:endParaRPr>
          </a:p>
          <a:p>
            <a:pPr marL="269875" indent="-269875">
              <a:buNone/>
            </a:pPr>
            <a:r>
              <a:rPr lang="id-ID" sz="3600" dirty="0" smtClean="0">
                <a:latin typeface="Times New Roman" pitchFamily="18" charset="0"/>
                <a:cs typeface="Times New Roman" pitchFamily="18" charset="0"/>
              </a:rPr>
              <a:t>2. Emosi Takut</a:t>
            </a:r>
            <a:endParaRPr lang="id-ID" sz="3600" dirty="0" smtClean="0">
              <a:latin typeface="Times New Roman" pitchFamily="18" charset="0"/>
              <a:cs typeface="Times New Roman" pitchFamily="18" charset="0"/>
            </a:endParaRPr>
          </a:p>
          <a:p>
            <a:pPr>
              <a:buNone/>
            </a:pPr>
            <a:r>
              <a:rPr lang="id-ID" sz="3600" dirty="0" smtClean="0">
                <a:latin typeface="Times New Roman" pitchFamily="18" charset="0"/>
                <a:cs typeface="Times New Roman" pitchFamily="18" charset="0"/>
              </a:rPr>
              <a:t>3. Emosi Cinta / Kasih Sayang</a:t>
            </a:r>
            <a:endParaRPr lang="id-ID" sz="3600" dirty="0" smtClean="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3.bp.blogspot.com/-_3kj-rOEX9w/Um6WIqQlTZI/AAAAAAAAAjs/8i-I258mYEA/s1600/love-background-vn4jk5l6.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solidFill>
            <a:schemeClr val="lt1">
              <a:alpha val="69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id-ID" dirty="0" smtClean="0">
                <a:latin typeface="Times New Roman" pitchFamily="18" charset="0"/>
                <a:cs typeface="Times New Roman" pitchFamily="18" charset="0"/>
              </a:rPr>
              <a:t>Faktor-Faktor yang Mempengaruhi Perkembangan Emosi</a:t>
            </a:r>
            <a:endParaRPr lang="id-ID"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57758"/>
          </a:xfrm>
          <a:solidFill>
            <a:schemeClr val="lt1">
              <a:alpha val="63000"/>
            </a:schemeClr>
          </a:solidFill>
        </p:spPr>
        <p:style>
          <a:lnRef idx="2">
            <a:schemeClr val="dk1"/>
          </a:lnRef>
          <a:fillRef idx="1">
            <a:schemeClr val="lt1"/>
          </a:fillRef>
          <a:effectRef idx="0">
            <a:schemeClr val="dk1"/>
          </a:effectRef>
          <a:fontRef idx="minor">
            <a:schemeClr val="dk1"/>
          </a:fontRef>
        </p:style>
        <p:txBody>
          <a:bodyPr>
            <a:noAutofit/>
          </a:bodyPr>
          <a:lstStyle/>
          <a:p>
            <a:pPr marL="269875" indent="-269875">
              <a:buAutoNum type="alphaLcPeriod"/>
            </a:pPr>
            <a:r>
              <a:rPr lang="id-ID" sz="2000" dirty="0" smtClean="0">
                <a:latin typeface="Times New Roman" pitchFamily="18" charset="0"/>
                <a:cs typeface="Times New Roman" pitchFamily="18" charset="0"/>
              </a:rPr>
              <a:t>Perubahan jasmani atau fisik</a:t>
            </a:r>
          </a:p>
          <a:p>
            <a:pPr marL="269875" indent="-269875" algn="just">
              <a:buNone/>
            </a:pPr>
            <a:r>
              <a:rPr lang="id-ID" sz="2000" dirty="0" smtClean="0">
                <a:latin typeface="Times New Roman" pitchFamily="18" charset="0"/>
                <a:cs typeface="Times New Roman" pitchFamily="18" charset="0"/>
              </a:rPr>
              <a:t>	Perubahan atau pertumbuhan yang berlangsung cepat selama masa puber menyebabkan keadaan tubuh menjadi tidak seimbang. Ketidakseimbangan ini mempengaruhi kondisi prikis remaja. Tidak setiap remaja siap menerima perubahan yang dialami, karena tidak semuanya menguntungkan. Terutama perubahan tersebut mempengaruhi penampilannya. Hal ini menyebabkan rangsangan didalam tubuh remaja yang sering kali menimbulkan masalah dalam perkembangan psikisnya, khususnya perkembangan emosinya.</a:t>
            </a:r>
          </a:p>
          <a:p>
            <a:pPr marL="269875" indent="-269875">
              <a:buNone/>
            </a:pPr>
            <a:endParaRPr lang="id-ID" sz="2000" dirty="0" smtClean="0">
              <a:latin typeface="Times New Roman" pitchFamily="18" charset="0"/>
              <a:cs typeface="Times New Roman" pitchFamily="18" charset="0"/>
            </a:endParaRPr>
          </a:p>
          <a:p>
            <a:pPr marL="269875" indent="-269875" algn="just">
              <a:buNone/>
            </a:pPr>
            <a:r>
              <a:rPr lang="id-ID" sz="2000" dirty="0" smtClean="0">
                <a:latin typeface="Times New Roman" pitchFamily="18" charset="0"/>
                <a:cs typeface="Times New Roman" pitchFamily="18" charset="0"/>
              </a:rPr>
              <a:t>b. Keadaan anak</a:t>
            </a:r>
          </a:p>
          <a:p>
            <a:pPr marL="269875" indent="-269875" algn="just">
              <a:buNone/>
            </a:pPr>
            <a:r>
              <a:rPr lang="id-ID" sz="2000" dirty="0" smtClean="0">
                <a:latin typeface="Times New Roman" pitchFamily="18" charset="0"/>
                <a:cs typeface="Times New Roman" pitchFamily="18" charset="0"/>
              </a:rPr>
              <a:t>	Keadaan individu pada anak, misalnya cacat tubuh ataupun kekurangan pada diri anak akan sangat mempengaruhi perkembangan emosional, bahkan akan berdampak lebih jauh pada kepribadian anak. Misalnya: rendah diri, mudah tersinggung, atau menarik diri dari lingkunganya.</a:t>
            </a:r>
          </a:p>
          <a:p>
            <a:pPr marL="269875" indent="-269875" algn="just">
              <a:buNone/>
            </a:pPr>
            <a:endParaRPr lang="id-ID" sz="2000" dirty="0" smtClean="0">
              <a:latin typeface="Times New Roman" pitchFamily="18" charset="0"/>
              <a:cs typeface="Times New Roman" pitchFamily="18" charset="0"/>
            </a:endParaRPr>
          </a:p>
        </p:txBody>
      </p:sp>
    </p:spTree>
  </p:cSld>
  <p:clrMapOvr>
    <a:masterClrMapping/>
  </p:clrMapOvr>
  <p:transition spd="med">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2.favim.com/orig/34/background-backgrounds-floral-pattern-tumblr-background-Favim.com-271486.jpg"/>
          <p:cNvPicPr>
            <a:picLocks noChangeAspect="1" noChangeArrowheads="1"/>
          </p:cNvPicPr>
          <p:nvPr/>
        </p:nvPicPr>
        <p:blipFill>
          <a:blip r:embed="rId2"/>
          <a:srcRect/>
          <a:stretch>
            <a:fillRect/>
          </a:stretch>
        </p:blipFill>
        <p:spPr bwMode="auto">
          <a:xfrm rot="5400000">
            <a:off x="1142998" y="-1142998"/>
            <a:ext cx="6858001" cy="9144000"/>
          </a:xfrm>
          <a:prstGeom prst="rect">
            <a:avLst/>
          </a:prstGeom>
          <a:ln>
            <a:noFill/>
          </a:ln>
          <a:effectLst>
            <a:softEdge rad="112500"/>
          </a:effectLst>
        </p:spPr>
      </p:pic>
      <p:sp>
        <p:nvSpPr>
          <p:cNvPr id="3" name="Content Placeholder 2"/>
          <p:cNvSpPr>
            <a:spLocks noGrp="1"/>
          </p:cNvSpPr>
          <p:nvPr>
            <p:ph idx="1"/>
          </p:nvPr>
        </p:nvSpPr>
        <p:spPr>
          <a:xfrm>
            <a:off x="571472" y="928670"/>
            <a:ext cx="8229600" cy="5143536"/>
          </a:xfrm>
          <a:solidFill>
            <a:schemeClr val="lt1">
              <a:alpha val="45000"/>
            </a:schemeClr>
          </a:solidFill>
          <a:ln>
            <a:solidFill>
              <a:srgbClr val="AD5F77"/>
            </a:solid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269875" indent="-269875" algn="just">
              <a:buNone/>
            </a:pPr>
            <a:r>
              <a:rPr lang="id-ID" sz="3400" dirty="0" smtClean="0">
                <a:latin typeface="Times New Roman" pitchFamily="18" charset="0"/>
                <a:cs typeface="Times New Roman" pitchFamily="18" charset="0"/>
              </a:rPr>
              <a:t>c. Lingkungan keluarga</a:t>
            </a:r>
          </a:p>
          <a:p>
            <a:pPr marL="269875" indent="-269875" algn="just">
              <a:buNone/>
            </a:pPr>
            <a:r>
              <a:rPr lang="id-ID" sz="3400" dirty="0" smtClean="0">
                <a:latin typeface="Times New Roman" pitchFamily="18" charset="0"/>
                <a:cs typeface="Times New Roman" pitchFamily="18" charset="0"/>
              </a:rPr>
              <a:t>	Salah satu fungsi keluarga adalah sosialisasi nilai keluarga mengenai bagaimana anak bersikap dan berperilaku. Keluarga adalah lembaga yang pertama kali mengajarkan individu (melalui contoh yang diberikan orang tua) bagaimana individu mengeksplorasi emosinya</a:t>
            </a:r>
            <a:r>
              <a:rPr lang="id-ID" sz="3400" dirty="0" smtClean="0">
                <a:latin typeface="Times New Roman" pitchFamily="18" charset="0"/>
                <a:cs typeface="Times New Roman" pitchFamily="18" charset="0"/>
              </a:rPr>
              <a:t>.</a:t>
            </a:r>
          </a:p>
          <a:p>
            <a:pPr marL="269875" indent="-269875" algn="just">
              <a:buNone/>
            </a:pPr>
            <a:endParaRPr lang="id-ID" sz="3400" dirty="0" smtClean="0">
              <a:latin typeface="Times New Roman" pitchFamily="18" charset="0"/>
              <a:cs typeface="Times New Roman" pitchFamily="18" charset="0"/>
            </a:endParaRPr>
          </a:p>
          <a:p>
            <a:pPr marL="269875" indent="-269875" algn="just">
              <a:buNone/>
            </a:pPr>
            <a:r>
              <a:rPr lang="id-ID" sz="3400" dirty="0" smtClean="0">
                <a:latin typeface="Times New Roman" pitchFamily="18" charset="0"/>
                <a:cs typeface="Times New Roman" pitchFamily="18" charset="0"/>
              </a:rPr>
              <a:t>d</a:t>
            </a:r>
            <a:r>
              <a:rPr lang="id-ID" sz="3400" dirty="0" smtClean="0">
                <a:latin typeface="Times New Roman" pitchFamily="18" charset="0"/>
                <a:cs typeface="Times New Roman" pitchFamily="18" charset="0"/>
              </a:rPr>
              <a:t>. 	Perubahan dalam hubungan dengan teman-teman</a:t>
            </a:r>
          </a:p>
          <a:p>
            <a:pPr marL="269875" indent="-269875" algn="just">
              <a:buNone/>
            </a:pPr>
            <a:r>
              <a:rPr lang="id-ID" sz="3400" dirty="0" smtClean="0">
                <a:latin typeface="Times New Roman" pitchFamily="18" charset="0"/>
                <a:cs typeface="Times New Roman" pitchFamily="18" charset="0"/>
              </a:rPr>
              <a:t>	Pada awal remaja biasanya mereka suka membentuk </a:t>
            </a:r>
            <a:r>
              <a:rPr lang="id-ID" sz="3400" dirty="0" smtClean="0">
                <a:latin typeface="Times New Roman" pitchFamily="18" charset="0"/>
                <a:cs typeface="Times New Roman" pitchFamily="18" charset="0"/>
              </a:rPr>
              <a:t>geng </a:t>
            </a:r>
            <a:r>
              <a:rPr lang="id-ID" sz="3400" dirty="0" smtClean="0">
                <a:latin typeface="Times New Roman" pitchFamily="18" charset="0"/>
                <a:cs typeface="Times New Roman" pitchFamily="18" charset="0"/>
              </a:rPr>
              <a:t>yang biasanya pula memiliki tujuan yang positif untuk memenuhi minat bersama mereka, namun jika diteruskan pada masa remaja tengah atau remaja akhir para anggota mungkin membutuhkannya untuk melawan otoritas atau untuk melakukan yang tidak baik. Yang paling sering mendatangkan masalah adalah hubungan percintaan antar lawan jenis dikalangan remaja. Percintaan dikalangan remaja juga terkadang manimbulkan konflik dengan orang tua, karena ada kekhawatiran dari pihak orang tua kalau terjadi hal-hal yang diluar batas sehingga mereka melarang anaknya pacaran.</a:t>
            </a:r>
          </a:p>
          <a:p>
            <a:pPr marL="269875" indent="-269875" algn="just">
              <a:buNone/>
            </a:pPr>
            <a:endParaRPr lang="id-ID" sz="3400" dirty="0" smtClean="0"/>
          </a:p>
          <a:p>
            <a:pPr marL="269875" indent="-269875">
              <a:buNone/>
            </a:pPr>
            <a:endParaRPr lang="id-ID" sz="3400" dirty="0" smtClean="0">
              <a:latin typeface="Times New Roman" pitchFamily="18" charset="0"/>
              <a:cs typeface="Times New Roman" pitchFamily="18" charset="0"/>
            </a:endParaRPr>
          </a:p>
          <a:p>
            <a:pPr>
              <a:buNone/>
            </a:pPr>
            <a:endParaRPr lang="id-ID" dirty="0"/>
          </a:p>
        </p:txBody>
      </p:sp>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1277</Words>
  <Application>Microsoft Office PowerPoint</Application>
  <PresentationFormat>On-screen Show (4:3)</PresentationFormat>
  <Paragraphs>91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PERKEMBANGAN  SOSIAL &amp; EMOSIONAL PADA REMAJA</vt:lpstr>
      <vt:lpstr>Slide 2</vt:lpstr>
      <vt:lpstr>Definisi Remaja</vt:lpstr>
      <vt:lpstr>Slide 4</vt:lpstr>
      <vt:lpstr>Definisi</vt:lpstr>
      <vt:lpstr>Karakterisitik Perkembangan Emosi Remaja</vt:lpstr>
      <vt:lpstr>Jenis Emosi</vt:lpstr>
      <vt:lpstr>Faktor-Faktor yang Mempengaruhi Perkembangan Emosi</vt:lpstr>
      <vt:lpstr>Slide 9</vt:lpstr>
      <vt:lpstr>Slide 10</vt:lpstr>
      <vt:lpstr>Slide 11</vt:lpstr>
      <vt:lpstr>Definisi</vt:lpstr>
      <vt:lpstr>Faktor yang Mempengaruhi  Perkembangan Sosial Remaja</vt:lpstr>
      <vt:lpstr>Masalah yang Terkait dengan Perkembangan Sosial Remaja</vt:lpstr>
      <vt:lpstr>Contoh Kasus</vt:lpstr>
      <vt:lpstr>Slide 16</vt:lpstr>
      <vt:lpstr>Slide 17</vt:lpstr>
      <vt:lpstr>Slide 18</vt:lpstr>
      <vt:lpstr>Slide 19</vt:lpstr>
      <vt:lpstr>Slide 20</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PERKEMBANGAN SOSIAL &amp; EMOSIONAL PADA REMAJA</dc:title>
  <dc:creator>rany</dc:creator>
  <cp:lastModifiedBy>rany</cp:lastModifiedBy>
  <cp:revision>24</cp:revision>
  <dcterms:created xsi:type="dcterms:W3CDTF">2014-10-02T13:54:58Z</dcterms:created>
  <dcterms:modified xsi:type="dcterms:W3CDTF">2014-10-06T12:41:48Z</dcterms:modified>
</cp:coreProperties>
</file>