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7" d="100"/>
          <a:sy n="47" d="100"/>
        </p:scale>
        <p:origin x="-102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89AA7-937E-4E71-8298-1146084B370A}" type="datetimeFigureOut">
              <a:rPr lang="id-ID" smtClean="0"/>
              <a:t>29/09/2014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D995FF-9E2B-429A-8952-DB47228E4AEC}" type="slidenum">
              <a:rPr lang="id-ID" smtClean="0"/>
              <a:t>‹#›</a:t>
            </a:fld>
            <a:endParaRPr lang="id-ID"/>
          </a:p>
        </p:txBody>
      </p:sp>
    </p:spTree>
    <p:extLst>
      <p:ext uri="{BB962C8B-B14F-4D97-AF65-F5344CB8AC3E}">
        <p14:creationId xmlns:p14="http://schemas.microsoft.com/office/powerpoint/2010/main" val="674848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20D995FF-9E2B-429A-8952-DB47228E4AEC}" type="slidenum">
              <a:rPr lang="id-ID" smtClean="0"/>
              <a:t>1</a:t>
            </a:fld>
            <a:endParaRPr lang="id-ID"/>
          </a:p>
        </p:txBody>
      </p:sp>
    </p:spTree>
    <p:extLst>
      <p:ext uri="{BB962C8B-B14F-4D97-AF65-F5344CB8AC3E}">
        <p14:creationId xmlns:p14="http://schemas.microsoft.com/office/powerpoint/2010/main" val="3559370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20D995FF-9E2B-429A-8952-DB47228E4AEC}" type="slidenum">
              <a:rPr lang="id-ID" smtClean="0"/>
              <a:t>14</a:t>
            </a:fld>
            <a:endParaRPr lang="id-ID"/>
          </a:p>
        </p:txBody>
      </p:sp>
    </p:spTree>
    <p:extLst>
      <p:ext uri="{BB962C8B-B14F-4D97-AF65-F5344CB8AC3E}">
        <p14:creationId xmlns:p14="http://schemas.microsoft.com/office/powerpoint/2010/main" val="3470205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46FC89EB-A324-4B62-A022-774615A0DE7E}" type="datetimeFigureOut">
              <a:rPr lang="id-ID" smtClean="0"/>
              <a:t>29/09/2014</a:t>
            </a:fld>
            <a:endParaRPr lang="id-ID"/>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12407F3-615C-4C9C-B781-8D19150FE9D2}" type="slidenum">
              <a:rPr lang="id-ID" smtClean="0"/>
              <a:t>‹#›</a:t>
            </a:fld>
            <a:endParaRPr lang="id-ID"/>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FC89EB-A324-4B62-A022-774615A0DE7E}" type="datetimeFigureOut">
              <a:rPr lang="id-ID" smtClean="0"/>
              <a:t>29/09/2014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12407F3-615C-4C9C-B781-8D19150FE9D2}"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FC89EB-A324-4B62-A022-774615A0DE7E}" type="datetimeFigureOut">
              <a:rPr lang="id-ID" smtClean="0"/>
              <a:t>29/09/2014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12407F3-615C-4C9C-B781-8D19150FE9D2}"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FC89EB-A324-4B62-A022-774615A0DE7E}" type="datetimeFigureOut">
              <a:rPr lang="id-ID" smtClean="0"/>
              <a:t>29/09/2014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12407F3-615C-4C9C-B781-8D19150FE9D2}"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46FC89EB-A324-4B62-A022-774615A0DE7E}" type="datetimeFigureOut">
              <a:rPr lang="id-ID" smtClean="0"/>
              <a:t>29/09/2014</a:t>
            </a:fld>
            <a:endParaRPr lang="id-ID"/>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12407F3-615C-4C9C-B781-8D19150FE9D2}" type="slidenum">
              <a:rPr lang="id-ID" smtClean="0"/>
              <a:t>‹#›</a:t>
            </a:fld>
            <a:endParaRPr lang="id-ID"/>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FC89EB-A324-4B62-A022-774615A0DE7E}" type="datetimeFigureOut">
              <a:rPr lang="id-ID" smtClean="0"/>
              <a:t>29/09/2014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a:xfrm>
            <a:off x="8641080" y="6514568"/>
            <a:ext cx="464288" cy="274320"/>
          </a:xfrm>
        </p:spPr>
        <p:txBody>
          <a:bodyPr/>
          <a:lstStyle>
            <a:extLst/>
          </a:lstStyle>
          <a:p>
            <a:fld id="{612407F3-615C-4C9C-B781-8D19150FE9D2}" type="slidenum">
              <a:rPr lang="id-ID" smtClean="0"/>
              <a:t>‹#›</a:t>
            </a:fld>
            <a:endParaRPr lang="id-ID"/>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6FC89EB-A324-4B62-A022-774615A0DE7E}" type="datetimeFigureOut">
              <a:rPr lang="id-ID" smtClean="0"/>
              <a:t>29/09/2014</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a:xfrm>
            <a:off x="8641080" y="6514568"/>
            <a:ext cx="464288" cy="274320"/>
          </a:xfrm>
        </p:spPr>
        <p:txBody>
          <a:bodyPr/>
          <a:lstStyle>
            <a:extLst/>
          </a:lstStyle>
          <a:p>
            <a:fld id="{612407F3-615C-4C9C-B781-8D19150FE9D2}"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6FC89EB-A324-4B62-A022-774615A0DE7E}" type="datetimeFigureOut">
              <a:rPr lang="id-ID" smtClean="0"/>
              <a:t>29/09/2014</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612407F3-615C-4C9C-B781-8D19150FE9D2}" type="slidenum">
              <a:rPr lang="id-ID" smtClean="0"/>
              <a:t>‹#›</a:t>
            </a:fld>
            <a:endParaRPr lang="id-ID"/>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6FC89EB-A324-4B62-A022-774615A0DE7E}" type="datetimeFigureOut">
              <a:rPr lang="id-ID" smtClean="0"/>
              <a:t>29/09/2014</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612407F3-615C-4C9C-B781-8D19150FE9D2}"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46FC89EB-A324-4B62-A022-774615A0DE7E}" type="datetimeFigureOut">
              <a:rPr lang="id-ID" smtClean="0"/>
              <a:t>29/09/2014</a:t>
            </a:fld>
            <a:endParaRPr lang="id-ID"/>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12407F3-615C-4C9C-B781-8D19150FE9D2}" type="slidenum">
              <a:rPr lang="id-ID" smtClean="0"/>
              <a:t>‹#›</a:t>
            </a:fld>
            <a:endParaRPr lang="id-ID"/>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46FC89EB-A324-4B62-A022-774615A0DE7E}" type="datetimeFigureOut">
              <a:rPr lang="id-ID" smtClean="0"/>
              <a:t>29/09/2014</a:t>
            </a:fld>
            <a:endParaRPr lang="id-ID"/>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12407F3-615C-4C9C-B781-8D19150FE9D2}" type="slidenum">
              <a:rPr lang="id-ID" smtClean="0"/>
              <a:t>‹#›</a:t>
            </a:fld>
            <a:endParaRPr lang="id-ID"/>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id-ID"/>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6FC89EB-A324-4B62-A022-774615A0DE7E}" type="datetimeFigureOut">
              <a:rPr lang="id-ID" smtClean="0"/>
              <a:t>29/09/2014</a:t>
            </a:fld>
            <a:endParaRPr lang="id-ID"/>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12407F3-615C-4C9C-B781-8D19150FE9D2}" type="slidenum">
              <a:rPr lang="id-ID" smtClean="0"/>
              <a:t>‹#›</a:t>
            </a:fld>
            <a:endParaRPr lang="id-ID"/>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Downloads\New folder\stroke-happy-old-people.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537321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0"/>
            <a:ext cx="3870176" cy="2880320"/>
          </a:xfrm>
        </p:spPr>
        <p:txBody>
          <a:bodyPr>
            <a:noAutofit/>
          </a:bodyPr>
          <a:lstStyle/>
          <a:p>
            <a:r>
              <a:rPr lang="id-ID" sz="3200" b="1" dirty="0" smtClean="0">
                <a:ln w="10541" cmpd="sng">
                  <a:solidFill>
                    <a:schemeClr val="accent3">
                      <a:lumMod val="50000"/>
                    </a:schemeClr>
                  </a:solidFill>
                  <a:prstDash val="solid"/>
                </a:ln>
                <a:solidFill>
                  <a:schemeClr val="accent3">
                    <a:lumMod val="50000"/>
                  </a:schemeClr>
                </a:solidFill>
                <a:effectLst>
                  <a:outerShdw blurRad="50800" dist="38100" dir="2700000" algn="tl" rotWithShape="0">
                    <a:prstClr val="black">
                      <a:alpha val="40000"/>
                    </a:prstClr>
                  </a:outerShdw>
                </a:effectLst>
                <a:latin typeface="Times New Roman" pitchFamily="18" charset="0"/>
                <a:cs typeface="Times New Roman" pitchFamily="18" charset="0"/>
              </a:rPr>
              <a:t>Psikologi Perkembangan II</a:t>
            </a:r>
            <a:r>
              <a:rPr lang="id-ID" sz="2800" b="1" dirty="0" smtClean="0">
                <a:ln w="10541" cmpd="sng">
                  <a:solidFill>
                    <a:schemeClr val="accent3">
                      <a:lumMod val="50000"/>
                    </a:schemeClr>
                  </a:solidFill>
                  <a:prstDash val="solid"/>
                </a:ln>
                <a:solidFill>
                  <a:schemeClr val="accent3">
                    <a:lumMod val="50000"/>
                  </a:schemeClr>
                </a:solidFill>
                <a:effectLst>
                  <a:outerShdw blurRad="50800" dist="38100" dir="2700000" algn="tl" rotWithShape="0">
                    <a:prstClr val="black">
                      <a:alpha val="40000"/>
                    </a:prstClr>
                  </a:outerShdw>
                </a:effectLst>
                <a:latin typeface="Times New Roman" pitchFamily="18" charset="0"/>
                <a:cs typeface="Times New Roman" pitchFamily="18" charset="0"/>
              </a:rPr>
              <a:t/>
            </a:r>
            <a:br>
              <a:rPr lang="id-ID" sz="2800" b="1" dirty="0" smtClean="0">
                <a:ln w="10541" cmpd="sng">
                  <a:solidFill>
                    <a:schemeClr val="accent3">
                      <a:lumMod val="50000"/>
                    </a:schemeClr>
                  </a:solidFill>
                  <a:prstDash val="solid"/>
                </a:ln>
                <a:solidFill>
                  <a:schemeClr val="accent3">
                    <a:lumMod val="50000"/>
                  </a:schemeClr>
                </a:solidFill>
                <a:effectLst>
                  <a:outerShdw blurRad="50800" dist="38100" dir="2700000" algn="tl" rotWithShape="0">
                    <a:prstClr val="black">
                      <a:alpha val="40000"/>
                    </a:prstClr>
                  </a:outerShdw>
                </a:effectLst>
                <a:latin typeface="Times New Roman" pitchFamily="18" charset="0"/>
                <a:cs typeface="Times New Roman" pitchFamily="18" charset="0"/>
              </a:rPr>
            </a:br>
            <a:r>
              <a:rPr lang="id-ID" sz="2800" b="1" dirty="0" smtClean="0">
                <a:ln w="10541" cmpd="sng">
                  <a:solidFill>
                    <a:schemeClr val="accent3">
                      <a:lumMod val="50000"/>
                    </a:schemeClr>
                  </a:solidFill>
                  <a:prstDash val="solid"/>
                </a:ln>
                <a:solidFill>
                  <a:schemeClr val="accent3">
                    <a:lumMod val="50000"/>
                  </a:schemeClr>
                </a:solidFill>
                <a:effectLst>
                  <a:outerShdw blurRad="50800" dist="38100" dir="2700000" algn="tl" rotWithShape="0">
                    <a:prstClr val="black">
                      <a:alpha val="40000"/>
                    </a:prstClr>
                  </a:outerShdw>
                </a:effectLst>
                <a:latin typeface="Times New Roman" pitchFamily="18" charset="0"/>
                <a:cs typeface="Times New Roman" pitchFamily="18" charset="0"/>
              </a:rPr>
              <a:t>(</a:t>
            </a:r>
            <a:r>
              <a:rPr lang="id-ID" sz="2800" b="1" i="1" dirty="0" smtClean="0">
                <a:ln w="10541" cmpd="sng">
                  <a:solidFill>
                    <a:schemeClr val="accent3">
                      <a:lumMod val="50000"/>
                    </a:schemeClr>
                  </a:solidFill>
                  <a:prstDash val="solid"/>
                </a:ln>
                <a:solidFill>
                  <a:schemeClr val="accent3">
                    <a:lumMod val="50000"/>
                  </a:schemeClr>
                </a:solidFill>
                <a:effectLst>
                  <a:outerShdw blurRad="50800" dist="38100" dir="2700000" algn="tl" rotWithShape="0">
                    <a:prstClr val="black">
                      <a:alpha val="40000"/>
                    </a:prstClr>
                  </a:outerShdw>
                </a:effectLst>
                <a:latin typeface="Times New Roman" pitchFamily="18" charset="0"/>
                <a:cs typeface="Times New Roman" pitchFamily="18" charset="0"/>
              </a:rPr>
              <a:t>Perkembangan Sosial &amp; Emosional dalam Masa Dewasa Akhir</a:t>
            </a:r>
            <a:r>
              <a:rPr lang="id-ID" sz="2800" b="1" dirty="0" smtClean="0">
                <a:ln w="10541" cmpd="sng">
                  <a:solidFill>
                    <a:schemeClr val="accent3">
                      <a:lumMod val="50000"/>
                    </a:schemeClr>
                  </a:solidFill>
                  <a:prstDash val="solid"/>
                </a:ln>
                <a:solidFill>
                  <a:schemeClr val="accent3">
                    <a:lumMod val="50000"/>
                  </a:schemeClr>
                </a:solidFill>
                <a:effectLst>
                  <a:outerShdw blurRad="50800" dist="38100" dir="2700000" algn="tl" rotWithShape="0">
                    <a:prstClr val="black">
                      <a:alpha val="40000"/>
                    </a:prstClr>
                  </a:outerShdw>
                </a:effectLst>
                <a:latin typeface="Times New Roman" pitchFamily="18" charset="0"/>
                <a:cs typeface="Times New Roman" pitchFamily="18" charset="0"/>
              </a:rPr>
              <a:t>) </a:t>
            </a:r>
            <a:endParaRPr lang="id-ID" sz="2800" b="1" dirty="0">
              <a:ln w="10541" cmpd="sng">
                <a:solidFill>
                  <a:schemeClr val="accent3">
                    <a:lumMod val="50000"/>
                  </a:schemeClr>
                </a:solidFill>
                <a:prstDash val="solid"/>
              </a:ln>
              <a:solidFill>
                <a:schemeClr val="accent3">
                  <a:lumMod val="50000"/>
                </a:schemeClr>
              </a:solidFill>
              <a:effectLst>
                <a:outerShdw blurRad="50800" dist="38100" dir="2700000" algn="tl" rotWithShape="0">
                  <a:prstClr val="black">
                    <a:alpha val="40000"/>
                  </a:prstClr>
                </a:outerShdw>
              </a:effectLst>
              <a:latin typeface="Times New Roman" pitchFamily="18" charset="0"/>
              <a:cs typeface="Times New Roman" pitchFamily="18" charset="0"/>
            </a:endParaRPr>
          </a:p>
        </p:txBody>
      </p:sp>
      <p:sp>
        <p:nvSpPr>
          <p:cNvPr id="3" name="Rectangle 2"/>
          <p:cNvSpPr/>
          <p:nvPr/>
        </p:nvSpPr>
        <p:spPr>
          <a:xfrm>
            <a:off x="134120" y="5373216"/>
            <a:ext cx="4968552" cy="1200329"/>
          </a:xfrm>
          <a:prstGeom prst="rect">
            <a:avLst/>
          </a:prstGeom>
        </p:spPr>
        <p:txBody>
          <a:bodyPr wrap="square">
            <a:spAutoFit/>
          </a:bodyPr>
          <a:lstStyle/>
          <a:p>
            <a:r>
              <a:rPr lang="id-ID" b="1" dirty="0">
                <a:solidFill>
                  <a:schemeClr val="bg1">
                    <a:lumMod val="95000"/>
                    <a:lumOff val="5000"/>
                  </a:schemeClr>
                </a:solidFill>
              </a:rPr>
              <a:t>Nama Kelompok :</a:t>
            </a:r>
          </a:p>
          <a:p>
            <a:pPr marL="228600" indent="-228600">
              <a:buFontTx/>
              <a:buAutoNum type="arabicPeriod"/>
            </a:pPr>
            <a:r>
              <a:rPr lang="id-ID" b="1" dirty="0">
                <a:solidFill>
                  <a:schemeClr val="bg1">
                    <a:lumMod val="95000"/>
                    <a:lumOff val="5000"/>
                  </a:schemeClr>
                </a:solidFill>
              </a:rPr>
              <a:t>Merryeta </a:t>
            </a:r>
            <a:r>
              <a:rPr lang="id-ID" b="1" dirty="0" smtClean="0">
                <a:solidFill>
                  <a:schemeClr val="bg1">
                    <a:lumMod val="95000"/>
                    <a:lumOff val="5000"/>
                  </a:schemeClr>
                </a:solidFill>
              </a:rPr>
              <a:t>Sandra</a:t>
            </a:r>
            <a:endParaRPr lang="id-ID" b="1" dirty="0">
              <a:solidFill>
                <a:schemeClr val="bg1">
                  <a:lumMod val="95000"/>
                  <a:lumOff val="5000"/>
                </a:schemeClr>
              </a:solidFill>
            </a:endParaRPr>
          </a:p>
          <a:p>
            <a:pPr marL="228600" indent="-228600">
              <a:buFontTx/>
              <a:buAutoNum type="arabicPeriod"/>
            </a:pPr>
            <a:r>
              <a:rPr lang="id-ID" b="1" dirty="0" smtClean="0">
                <a:solidFill>
                  <a:schemeClr val="bg1">
                    <a:lumMod val="95000"/>
                    <a:lumOff val="5000"/>
                  </a:schemeClr>
                </a:solidFill>
              </a:rPr>
              <a:t>Bahtra Dystiara</a:t>
            </a:r>
            <a:endParaRPr lang="id-ID" b="1" dirty="0">
              <a:solidFill>
                <a:schemeClr val="bg1">
                  <a:lumMod val="95000"/>
                  <a:lumOff val="5000"/>
                </a:schemeClr>
              </a:solidFill>
            </a:endParaRPr>
          </a:p>
          <a:p>
            <a:pPr marL="228600" indent="-228600">
              <a:buFontTx/>
              <a:buAutoNum type="arabicPeriod"/>
            </a:pPr>
            <a:r>
              <a:rPr lang="id-ID" b="1" dirty="0" smtClean="0">
                <a:solidFill>
                  <a:schemeClr val="bg1">
                    <a:lumMod val="95000"/>
                    <a:lumOff val="5000"/>
                  </a:schemeClr>
                </a:solidFill>
              </a:rPr>
              <a:t>Nora Fahmiah</a:t>
            </a:r>
          </a:p>
        </p:txBody>
      </p:sp>
      <p:sp>
        <p:nvSpPr>
          <p:cNvPr id="4" name="Rectangle 3"/>
          <p:cNvSpPr/>
          <p:nvPr/>
        </p:nvSpPr>
        <p:spPr>
          <a:xfrm>
            <a:off x="2618396" y="5589240"/>
            <a:ext cx="4572000" cy="1200329"/>
          </a:xfrm>
          <a:prstGeom prst="rect">
            <a:avLst/>
          </a:prstGeom>
        </p:spPr>
        <p:txBody>
          <a:bodyPr>
            <a:spAutoFit/>
          </a:bodyPr>
          <a:lstStyle/>
          <a:p>
            <a:pPr marL="342900" indent="-342900">
              <a:buFont typeface="+mj-lt"/>
              <a:buAutoNum type="arabicPeriod" startAt="4"/>
            </a:pPr>
            <a:r>
              <a:rPr lang="id-ID" b="1" dirty="0">
                <a:solidFill>
                  <a:schemeClr val="bg1">
                    <a:lumMod val="95000"/>
                    <a:lumOff val="5000"/>
                  </a:schemeClr>
                </a:solidFill>
              </a:rPr>
              <a:t>Atika Handayani</a:t>
            </a:r>
          </a:p>
          <a:p>
            <a:pPr marL="228600" indent="-228600">
              <a:buFontTx/>
              <a:buAutoNum type="arabicPeriod" startAt="4"/>
            </a:pPr>
            <a:r>
              <a:rPr lang="id-ID" b="1" dirty="0" smtClean="0">
                <a:solidFill>
                  <a:schemeClr val="bg1">
                    <a:lumMod val="95000"/>
                    <a:lumOff val="5000"/>
                  </a:schemeClr>
                </a:solidFill>
              </a:rPr>
              <a:t> I </a:t>
            </a:r>
            <a:r>
              <a:rPr lang="id-ID" b="1" dirty="0">
                <a:solidFill>
                  <a:schemeClr val="bg1">
                    <a:lumMod val="95000"/>
                    <a:lumOff val="5000"/>
                  </a:schemeClr>
                </a:solidFill>
              </a:rPr>
              <a:t>Gusti </a:t>
            </a:r>
            <a:r>
              <a:rPr lang="id-ID" b="1" dirty="0" smtClean="0">
                <a:solidFill>
                  <a:schemeClr val="bg1">
                    <a:lumMod val="95000"/>
                    <a:lumOff val="5000"/>
                  </a:schemeClr>
                </a:solidFill>
              </a:rPr>
              <a:t>Ayu Nitya G</a:t>
            </a:r>
            <a:r>
              <a:rPr lang="id-ID" b="1" dirty="0">
                <a:solidFill>
                  <a:schemeClr val="bg1">
                    <a:lumMod val="95000"/>
                    <a:lumOff val="5000"/>
                  </a:schemeClr>
                </a:solidFill>
              </a:rPr>
              <a:t>	</a:t>
            </a:r>
          </a:p>
          <a:p>
            <a:pPr marL="228600" indent="-228600">
              <a:buFontTx/>
              <a:buAutoNum type="arabicPeriod" startAt="4"/>
            </a:pPr>
            <a:r>
              <a:rPr lang="id-ID" b="1" dirty="0" smtClean="0">
                <a:solidFill>
                  <a:schemeClr val="bg1">
                    <a:lumMod val="95000"/>
                    <a:lumOff val="5000"/>
                  </a:schemeClr>
                </a:solidFill>
              </a:rPr>
              <a:t> Anggi </a:t>
            </a:r>
            <a:r>
              <a:rPr lang="id-ID" b="1" dirty="0">
                <a:solidFill>
                  <a:schemeClr val="bg1">
                    <a:lumMod val="95000"/>
                    <a:lumOff val="5000"/>
                  </a:schemeClr>
                </a:solidFill>
              </a:rPr>
              <a:t>Nova Delian</a:t>
            </a:r>
          </a:p>
          <a:p>
            <a:pPr marL="228600" indent="-228600">
              <a:buFontTx/>
              <a:buAutoNum type="arabicPeriod" startAt="4"/>
            </a:pPr>
            <a:r>
              <a:rPr lang="id-ID" b="1" dirty="0" smtClean="0">
                <a:solidFill>
                  <a:schemeClr val="bg1">
                    <a:lumMod val="95000"/>
                    <a:lumOff val="5000"/>
                  </a:schemeClr>
                </a:solidFill>
              </a:rPr>
              <a:t> M. Rido Abdul Gani</a:t>
            </a:r>
            <a:endParaRPr lang="id-ID" b="1" dirty="0">
              <a:solidFill>
                <a:schemeClr val="bg1">
                  <a:lumMod val="95000"/>
                  <a:lumOff val="5000"/>
                </a:schemeClr>
              </a:solidFill>
            </a:endParaRPr>
          </a:p>
        </p:txBody>
      </p:sp>
    </p:spTree>
    <p:extLst>
      <p:ext uri="{BB962C8B-B14F-4D97-AF65-F5344CB8AC3E}">
        <p14:creationId xmlns:p14="http://schemas.microsoft.com/office/powerpoint/2010/main" val="819553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latin typeface="Times New Roman" pitchFamily="18" charset="0"/>
                <a:cs typeface="Times New Roman" pitchFamily="18" charset="0"/>
              </a:rPr>
              <a:t>Teori Sosial Dewasa Akhir</a:t>
            </a:r>
            <a:endParaRPr lang="id-ID"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14350" indent="-514350">
              <a:buAutoNum type="arabicPeriod"/>
            </a:pPr>
            <a:r>
              <a:rPr lang="id-ID" b="1" dirty="0" smtClean="0">
                <a:latin typeface="Times New Roman" pitchFamily="18" charset="0"/>
                <a:cs typeface="Times New Roman" pitchFamily="18" charset="0"/>
              </a:rPr>
              <a:t>Teori </a:t>
            </a:r>
            <a:r>
              <a:rPr lang="id-ID" b="1" dirty="0">
                <a:latin typeface="Times New Roman" pitchFamily="18" charset="0"/>
                <a:cs typeface="Times New Roman" pitchFamily="18" charset="0"/>
              </a:rPr>
              <a:t>P</a:t>
            </a:r>
            <a:r>
              <a:rPr lang="id-ID" b="1" dirty="0" smtClean="0">
                <a:latin typeface="Times New Roman" pitchFamily="18" charset="0"/>
                <a:cs typeface="Times New Roman" pitchFamily="18" charset="0"/>
              </a:rPr>
              <a:t>emisah </a:t>
            </a:r>
            <a:r>
              <a:rPr lang="id-ID" b="1" dirty="0">
                <a:latin typeface="Times New Roman" pitchFamily="18" charset="0"/>
                <a:cs typeface="Times New Roman" pitchFamily="18" charset="0"/>
              </a:rPr>
              <a:t>(</a:t>
            </a:r>
            <a:r>
              <a:rPr lang="id-ID" b="1" i="1" dirty="0">
                <a:latin typeface="Times New Roman" pitchFamily="18" charset="0"/>
                <a:cs typeface="Times New Roman" pitchFamily="18" charset="0"/>
              </a:rPr>
              <a:t>disangagement </a:t>
            </a:r>
            <a:r>
              <a:rPr lang="id-ID" b="1" i="1" dirty="0" smtClean="0">
                <a:latin typeface="Times New Roman" pitchFamily="18" charset="0"/>
                <a:cs typeface="Times New Roman" pitchFamily="18" charset="0"/>
              </a:rPr>
              <a:t>theory</a:t>
            </a:r>
            <a:r>
              <a:rPr lang="id-ID" b="1" dirty="0" smtClean="0">
                <a:latin typeface="Times New Roman" pitchFamily="18" charset="0"/>
                <a:cs typeface="Times New Roman" pitchFamily="18" charset="0"/>
              </a:rPr>
              <a:t>)</a:t>
            </a:r>
          </a:p>
          <a:p>
            <a:pPr lvl="1"/>
            <a:r>
              <a:rPr lang="id-ID" dirty="0" smtClean="0">
                <a:latin typeface="Times New Roman" pitchFamily="18" charset="0"/>
                <a:cs typeface="Times New Roman" pitchFamily="18" charset="0"/>
              </a:rPr>
              <a:t>Teori </a:t>
            </a:r>
            <a:r>
              <a:rPr lang="id-ID" dirty="0">
                <a:latin typeface="Times New Roman" pitchFamily="18" charset="0"/>
                <a:cs typeface="Times New Roman" pitchFamily="18" charset="0"/>
              </a:rPr>
              <a:t>pemisahan menyatakan bahwa orang-orang dewasa lanjut secara perlahan-lahan menarik diri dari masyarakat (Cumming dan Hendri (2002), dalam Santrock). </a:t>
            </a:r>
            <a:endParaRPr lang="id-ID" dirty="0">
              <a:latin typeface="Times New Roman" pitchFamily="18" charset="0"/>
              <a:cs typeface="Times New Roman" pitchFamily="18" charset="0"/>
            </a:endParaRPr>
          </a:p>
          <a:p>
            <a:pPr marL="514350" indent="-514350">
              <a:buFont typeface="+mj-lt"/>
              <a:buAutoNum type="arabicPeriod"/>
            </a:pPr>
            <a:r>
              <a:rPr lang="id-ID" b="1" dirty="0" smtClean="0">
                <a:latin typeface="Times New Roman" pitchFamily="18" charset="0"/>
                <a:cs typeface="Times New Roman" pitchFamily="18" charset="0"/>
              </a:rPr>
              <a:t>Teori </a:t>
            </a:r>
            <a:r>
              <a:rPr lang="id-ID" b="1" dirty="0">
                <a:latin typeface="Times New Roman" pitchFamily="18" charset="0"/>
                <a:cs typeface="Times New Roman" pitchFamily="18" charset="0"/>
              </a:rPr>
              <a:t>Aktifitas (activity </a:t>
            </a:r>
            <a:r>
              <a:rPr lang="id-ID" b="1" dirty="0" smtClean="0">
                <a:latin typeface="Times New Roman" pitchFamily="18" charset="0"/>
                <a:cs typeface="Times New Roman" pitchFamily="18" charset="0"/>
              </a:rPr>
              <a:t>theory)</a:t>
            </a:r>
            <a:endParaRPr lang="id-ID" sz="2400" b="1" dirty="0">
              <a:latin typeface="Times New Roman" pitchFamily="18" charset="0"/>
              <a:cs typeface="Times New Roman" pitchFamily="18" charset="0"/>
            </a:endParaRPr>
          </a:p>
          <a:p>
            <a:pPr lvl="1"/>
            <a:r>
              <a:rPr lang="id-ID" dirty="0" smtClean="0">
                <a:latin typeface="Times New Roman" pitchFamily="18" charset="0"/>
                <a:cs typeface="Times New Roman" pitchFamily="18" charset="0"/>
              </a:rPr>
              <a:t>Teori </a:t>
            </a:r>
            <a:r>
              <a:rPr lang="id-ID" dirty="0">
                <a:latin typeface="Times New Roman" pitchFamily="18" charset="0"/>
                <a:cs typeface="Times New Roman" pitchFamily="18" charset="0"/>
              </a:rPr>
              <a:t>aktivitas menyatakan semakin orang-orang dewasa lanjut aktif dan terlibat, semakin kecil mereka merasa renta dan semakin besar kemungkinan mereka merasa puas dengan kehidupannya.</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val="2499082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568549"/>
            <a:ext cx="8229600" cy="5289451"/>
          </a:xfrm>
        </p:spPr>
        <p:txBody>
          <a:bodyPr/>
          <a:lstStyle/>
          <a:p>
            <a:pPr marL="514350" indent="-514350">
              <a:buFont typeface="+mj-lt"/>
              <a:buAutoNum type="arabicPeriod" startAt="3"/>
            </a:pPr>
            <a:r>
              <a:rPr lang="id-ID" b="1" dirty="0" smtClean="0">
                <a:latin typeface="Times New Roman" pitchFamily="18" charset="0"/>
                <a:cs typeface="Times New Roman" pitchFamily="18" charset="0"/>
              </a:rPr>
              <a:t>Teori </a:t>
            </a:r>
            <a:r>
              <a:rPr lang="id-ID" b="1" dirty="0">
                <a:latin typeface="Times New Roman" pitchFamily="18" charset="0"/>
                <a:cs typeface="Times New Roman" pitchFamily="18" charset="0"/>
              </a:rPr>
              <a:t>Rekontruksi Gangguan Sosial (Social Break Down Recontruction Theory)</a:t>
            </a:r>
          </a:p>
          <a:p>
            <a:pPr lvl="1"/>
            <a:r>
              <a:rPr lang="id-ID" dirty="0" smtClean="0">
                <a:latin typeface="Times New Roman" pitchFamily="18" charset="0"/>
                <a:cs typeface="Times New Roman" pitchFamily="18" charset="0"/>
              </a:rPr>
              <a:t>Teori </a:t>
            </a:r>
            <a:r>
              <a:rPr lang="id-ID" dirty="0">
                <a:latin typeface="Times New Roman" pitchFamily="18" charset="0"/>
                <a:cs typeface="Times New Roman" pitchFamily="18" charset="0"/>
              </a:rPr>
              <a:t>ini menyatakan bahwa penuaan dinyatkaan dalam fungsi psikologis negatif yang dibawa oleh pandangan-pandangan negatif tentang dunia sosial dari orang-orang dewasa lanjut yang tidak memadainya penyediaan layanan untuk mereka.</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val="2211130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latin typeface="Times New Roman" pitchFamily="18" charset="0"/>
                <a:cs typeface="Times New Roman" pitchFamily="18" charset="0"/>
              </a:rPr>
              <a:t>Perkembanngan Emosional Dewasa Akhir</a:t>
            </a:r>
            <a:endParaRPr lang="id-ID"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id-ID" dirty="0" smtClean="0">
                <a:latin typeface="Times New Roman" pitchFamily="18" charset="0"/>
                <a:cs typeface="Times New Roman" pitchFamily="18" charset="0"/>
              </a:rPr>
              <a:t>Kekurang siapan </a:t>
            </a:r>
            <a:r>
              <a:rPr lang="id-ID" dirty="0">
                <a:latin typeface="Times New Roman" pitchFamily="18" charset="0"/>
                <a:cs typeface="Times New Roman" pitchFamily="18" charset="0"/>
              </a:rPr>
              <a:t>menghadapi dan menyikapi masa tua </a:t>
            </a:r>
            <a:r>
              <a:rPr lang="id-ID" dirty="0" smtClean="0">
                <a:latin typeface="Times New Roman" pitchFamily="18" charset="0"/>
                <a:cs typeface="Times New Roman" pitchFamily="18" charset="0"/>
              </a:rPr>
              <a:t>membuat para </a:t>
            </a:r>
            <a:r>
              <a:rPr lang="id-ID" dirty="0">
                <a:latin typeface="Times New Roman" pitchFamily="18" charset="0"/>
                <a:cs typeface="Times New Roman" pitchFamily="18" charset="0"/>
              </a:rPr>
              <a:t>lanjut usia kurang dapat menyesuaikan diri dan memecahkan masalah yang </a:t>
            </a:r>
            <a:r>
              <a:rPr lang="id-ID" dirty="0" smtClean="0">
                <a:latin typeface="Times New Roman" pitchFamily="18" charset="0"/>
                <a:cs typeface="Times New Roman" pitchFamily="18" charset="0"/>
              </a:rPr>
              <a:t>dihadapi</a:t>
            </a:r>
          </a:p>
          <a:p>
            <a:r>
              <a:rPr lang="id-ID" dirty="0">
                <a:latin typeface="Times New Roman" pitchFamily="18" charset="0"/>
                <a:cs typeface="Times New Roman" pitchFamily="18" charset="0"/>
              </a:rPr>
              <a:t>T</a:t>
            </a:r>
            <a:r>
              <a:rPr lang="id-ID" dirty="0" smtClean="0">
                <a:latin typeface="Times New Roman" pitchFamily="18" charset="0"/>
                <a:cs typeface="Times New Roman" pitchFamily="18" charset="0"/>
              </a:rPr>
              <a:t>erjadinya </a:t>
            </a:r>
            <a:r>
              <a:rPr lang="id-ID" dirty="0">
                <a:latin typeface="Times New Roman" pitchFamily="18" charset="0"/>
                <a:cs typeface="Times New Roman" pitchFamily="18" charset="0"/>
              </a:rPr>
              <a:t>gangguan fungsional, keadaan depresi dan ketakutan akan mengakibatkan </a:t>
            </a:r>
            <a:r>
              <a:rPr lang="id-ID" dirty="0" smtClean="0">
                <a:latin typeface="Times New Roman" pitchFamily="18" charset="0"/>
                <a:cs typeface="Times New Roman" pitchFamily="18" charset="0"/>
              </a:rPr>
              <a:t> kesulitan penyesuainan diri</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val="35294729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556792"/>
            <a:ext cx="8229600" cy="5073427"/>
          </a:xfrm>
        </p:spPr>
        <p:txBody>
          <a:bodyPr>
            <a:normAutofit/>
          </a:bodyPr>
          <a:lstStyle/>
          <a:p>
            <a:r>
              <a:rPr lang="id-ID" sz="2800" b="1" dirty="0">
                <a:latin typeface="Times New Roman" pitchFamily="18" charset="0"/>
                <a:cs typeface="Times New Roman" pitchFamily="18" charset="0"/>
              </a:rPr>
              <a:t>P</a:t>
            </a:r>
            <a:r>
              <a:rPr lang="id-ID" sz="2800" b="1" dirty="0" smtClean="0">
                <a:latin typeface="Times New Roman" pitchFamily="18" charset="0"/>
                <a:cs typeface="Times New Roman" pitchFamily="18" charset="0"/>
              </a:rPr>
              <a:t>enyesuaian </a:t>
            </a:r>
            <a:r>
              <a:rPr lang="id-ID" sz="2800" b="1" dirty="0">
                <a:latin typeface="Times New Roman" pitchFamily="18" charset="0"/>
                <a:cs typeface="Times New Roman" pitchFamily="18" charset="0"/>
              </a:rPr>
              <a:t>diri</a:t>
            </a:r>
            <a:r>
              <a:rPr lang="id-ID" sz="2800" dirty="0">
                <a:latin typeface="Times New Roman" pitchFamily="18" charset="0"/>
                <a:cs typeface="Times New Roman" pitchFamily="18" charset="0"/>
              </a:rPr>
              <a:t> pada lanjut usia adalah kemampuan </a:t>
            </a:r>
            <a:r>
              <a:rPr lang="id-ID" sz="2800" dirty="0" smtClean="0">
                <a:latin typeface="Times New Roman" pitchFamily="18" charset="0"/>
                <a:cs typeface="Times New Roman" pitchFamily="18" charset="0"/>
              </a:rPr>
              <a:t>untuk </a:t>
            </a:r>
            <a:r>
              <a:rPr lang="id-ID" sz="2800" dirty="0">
                <a:latin typeface="Times New Roman" pitchFamily="18" charset="0"/>
                <a:cs typeface="Times New Roman" pitchFamily="18" charset="0"/>
              </a:rPr>
              <a:t>menghadapi tekanan akibat perubahan perubahan fisik, maupun sosial psikologis yang dialaminya dan kemampuan untuk mencapai keselarasan antara tuntutan dari dalam diri dengan tuntutan dari lingkungan, yang disertai dengan kemampuan mengembangkan mekanisme psikologis yang tepat sehingga dapat memenuhi kebutuhan– kebutuhan dirinya tanpa menimbulkan masalah baru.</a:t>
            </a:r>
          </a:p>
          <a:p>
            <a:endParaRPr lang="id-ID" sz="2800" dirty="0">
              <a:latin typeface="Times New Roman" pitchFamily="18" charset="0"/>
              <a:cs typeface="Times New Roman" pitchFamily="18" charset="0"/>
            </a:endParaRPr>
          </a:p>
        </p:txBody>
      </p:sp>
    </p:spTree>
    <p:extLst>
      <p:ext uri="{BB962C8B-B14F-4D97-AF65-F5344CB8AC3E}">
        <p14:creationId xmlns:p14="http://schemas.microsoft.com/office/powerpoint/2010/main" val="1208112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p:cNvSpPr>
            <a:spLocks noGrp="1"/>
          </p:cNvSpPr>
          <p:nvPr>
            <p:ph type="pic" idx="1"/>
          </p:nvPr>
        </p:nvSpPr>
        <p:spPr/>
      </p:sp>
      <p:pic>
        <p:nvPicPr>
          <p:cNvPr id="1026" name="Picture 2" descr="D:\Psikologi Perkembangan 2\old-people-rock-482x28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537321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67544" y="5661248"/>
            <a:ext cx="4947048" cy="830997"/>
          </a:xfrm>
          <a:prstGeom prst="rect">
            <a:avLst/>
          </a:prstGeom>
        </p:spPr>
        <p:txBody>
          <a:bodyPr wrap="square">
            <a:spAutoFit/>
          </a:bodyPr>
          <a:lstStyle/>
          <a:p>
            <a:r>
              <a:rPr lang="id-ID" sz="4800" b="1" i="1" dirty="0" smtClean="0">
                <a:solidFill>
                  <a:schemeClr val="accent5">
                    <a:lumMod val="40000"/>
                    <a:lumOff val="60000"/>
                  </a:schemeClr>
                </a:solidFill>
                <a:effectLst>
                  <a:outerShdw blurRad="38100" dist="38100" dir="2700000" algn="tl">
                    <a:srgbClr val="000000">
                      <a:alpha val="43137"/>
                    </a:srgbClr>
                  </a:outerShdw>
                </a:effectLst>
                <a:latin typeface="Times New Roman" pitchFamily="18" charset="0"/>
                <a:cs typeface="Times New Roman" pitchFamily="18" charset="0"/>
              </a:rPr>
              <a:t>Terimakasih . . . </a:t>
            </a:r>
            <a:endParaRPr lang="id-ID" sz="4800" b="1" i="1" dirty="0">
              <a:solidFill>
                <a:schemeClr val="accent5">
                  <a:lumMod val="40000"/>
                  <a:lumOff val="6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727068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latin typeface="Times New Roman" pitchFamily="18" charset="0"/>
                <a:cs typeface="Times New Roman" pitchFamily="18" charset="0"/>
              </a:rPr>
              <a:t>Topik Pembahasan</a:t>
            </a:r>
            <a:endParaRPr lang="id-ID"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id-ID" dirty="0" smtClean="0">
                <a:latin typeface="Times New Roman" pitchFamily="18" charset="0"/>
                <a:cs typeface="Times New Roman" pitchFamily="18" charset="0"/>
              </a:rPr>
              <a:t>Pengertian Dewasa Akhir</a:t>
            </a:r>
          </a:p>
          <a:p>
            <a:r>
              <a:rPr lang="id-ID" dirty="0" smtClean="0">
                <a:latin typeface="Times New Roman" pitchFamily="18" charset="0"/>
                <a:cs typeface="Times New Roman" pitchFamily="18" charset="0"/>
              </a:rPr>
              <a:t>Ciri – ciri Dewasa Akhir</a:t>
            </a:r>
          </a:p>
          <a:p>
            <a:r>
              <a:rPr lang="id-ID" dirty="0" smtClean="0">
                <a:latin typeface="Times New Roman" pitchFamily="18" charset="0"/>
                <a:cs typeface="Times New Roman" pitchFamily="18" charset="0"/>
              </a:rPr>
              <a:t>Tugas Perkembangan Dewasa Akhir</a:t>
            </a:r>
          </a:p>
          <a:p>
            <a:r>
              <a:rPr lang="id-ID" dirty="0" smtClean="0">
                <a:latin typeface="Times New Roman" pitchFamily="18" charset="0"/>
                <a:cs typeface="Times New Roman" pitchFamily="18" charset="0"/>
              </a:rPr>
              <a:t>Perkembangan Sosial &amp; Emosional</a:t>
            </a:r>
          </a:p>
          <a:p>
            <a:pPr marL="0" indent="0">
              <a:buNone/>
            </a:pPr>
            <a:endParaRPr lang="id-ID" dirty="0" smtClean="0">
              <a:latin typeface="Times New Roman" pitchFamily="18" charset="0"/>
              <a:cs typeface="Times New Roman" pitchFamily="18" charset="0"/>
            </a:endParaRPr>
          </a:p>
          <a:p>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val="606383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latin typeface="Times New Roman" pitchFamily="18" charset="0"/>
                <a:cs typeface="Times New Roman" pitchFamily="18" charset="0"/>
              </a:rPr>
              <a:t>Pengertian Dewasa Akhir</a:t>
            </a:r>
            <a:endParaRPr lang="id-ID"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id-ID" dirty="0" smtClean="0">
                <a:latin typeface="Times New Roman" pitchFamily="18" charset="0"/>
                <a:cs typeface="Times New Roman" pitchFamily="18" charset="0"/>
              </a:rPr>
              <a:t>Menurut </a:t>
            </a:r>
            <a:r>
              <a:rPr lang="id-ID" b="1" dirty="0" smtClean="0">
                <a:latin typeface="Times New Roman" pitchFamily="18" charset="0"/>
                <a:cs typeface="Times New Roman" pitchFamily="18" charset="0"/>
              </a:rPr>
              <a:t>Ericson</a:t>
            </a:r>
            <a:r>
              <a:rPr lang="id-ID" dirty="0" smtClean="0">
                <a:latin typeface="Times New Roman" pitchFamily="18" charset="0"/>
                <a:cs typeface="Times New Roman" pitchFamily="18" charset="0"/>
              </a:rPr>
              <a:t> :</a:t>
            </a:r>
          </a:p>
          <a:p>
            <a:pPr lvl="1"/>
            <a:r>
              <a:rPr lang="id-ID" dirty="0" smtClean="0">
                <a:latin typeface="Times New Roman" pitchFamily="18" charset="0"/>
                <a:cs typeface="Times New Roman" pitchFamily="18" charset="0"/>
              </a:rPr>
              <a:t>Usia 60 - mati</a:t>
            </a:r>
          </a:p>
          <a:p>
            <a:pPr lvl="1"/>
            <a:r>
              <a:rPr lang="id-ID" dirty="0" smtClean="0"/>
              <a:t>Tahap kedelapan dan terakhir yaitu </a:t>
            </a:r>
            <a:r>
              <a:rPr lang="id-ID" i="1" u="sng" dirty="0" smtClean="0">
                <a:latin typeface="Times New Roman" pitchFamily="18" charset="0"/>
                <a:cs typeface="Times New Roman" pitchFamily="18" charset="0"/>
              </a:rPr>
              <a:t>Integrity vs Despair</a:t>
            </a:r>
          </a:p>
          <a:p>
            <a:pPr lvl="1"/>
            <a:r>
              <a:rPr lang="id-ID" i="1" u="sng" dirty="0" smtClean="0">
                <a:latin typeface="Times New Roman" pitchFamily="18" charset="0"/>
                <a:cs typeface="Times New Roman" pitchFamily="18" charset="0"/>
              </a:rPr>
              <a:t>Integrity vs Despair</a:t>
            </a:r>
            <a:r>
              <a:rPr lang="id-ID" dirty="0" smtClean="0">
                <a:latin typeface="Times New Roman" pitchFamily="18" charset="0"/>
                <a:cs typeface="Times New Roman" pitchFamily="18" charset="0"/>
              </a:rPr>
              <a:t> yaitu kemampuan untuk memaknai kehidupan atau kemampuan perkembangan lansia mengatasi krisis psikososialnya (Amalia et al., 2012).</a:t>
            </a:r>
          </a:p>
          <a:p>
            <a:pPr lvl="1"/>
            <a:r>
              <a:rPr lang="id-ID" dirty="0" smtClean="0">
                <a:latin typeface="Times New Roman" pitchFamily="18" charset="0"/>
                <a:cs typeface="Times New Roman" pitchFamily="18" charset="0"/>
              </a:rPr>
              <a:t>Peran integrititas ego berpangaruh dalam memaknai setiap pengalaman hidup yang individu alami secara positif</a:t>
            </a:r>
            <a:endParaRPr lang="id-ID" dirty="0" smtClean="0"/>
          </a:p>
        </p:txBody>
      </p:sp>
    </p:spTree>
    <p:extLst>
      <p:ext uri="{BB962C8B-B14F-4D97-AF65-F5344CB8AC3E}">
        <p14:creationId xmlns:p14="http://schemas.microsoft.com/office/powerpoint/2010/main" val="1804975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84784"/>
            <a:ext cx="8229600" cy="4464496"/>
          </a:xfrm>
        </p:spPr>
        <p:txBody>
          <a:bodyPr>
            <a:normAutofit/>
          </a:bodyPr>
          <a:lstStyle/>
          <a:p>
            <a:pPr lvl="1"/>
            <a:r>
              <a:rPr lang="id-ID" dirty="0" smtClean="0">
                <a:latin typeface="Times New Roman" pitchFamily="18" charset="0"/>
                <a:cs typeface="Times New Roman" pitchFamily="18" charset="0"/>
              </a:rPr>
              <a:t>Menurut </a:t>
            </a:r>
            <a:r>
              <a:rPr lang="id-ID" b="1" dirty="0" smtClean="0">
                <a:latin typeface="Times New Roman" pitchFamily="18" charset="0"/>
                <a:cs typeface="Times New Roman" pitchFamily="18" charset="0"/>
              </a:rPr>
              <a:t>Newman dan Newman </a:t>
            </a:r>
            <a:r>
              <a:rPr lang="id-ID" dirty="0" smtClean="0">
                <a:latin typeface="Times New Roman" pitchFamily="18" charset="0"/>
                <a:cs typeface="Times New Roman" pitchFamily="18" charset="0"/>
              </a:rPr>
              <a:t>((1979, hal 465) dalam Roosanindyati, 2003) </a:t>
            </a:r>
            <a:r>
              <a:rPr lang="id-ID" b="1" dirty="0" smtClean="0">
                <a:latin typeface="Times New Roman" pitchFamily="18" charset="0"/>
                <a:cs typeface="Times New Roman" pitchFamily="18" charset="0"/>
              </a:rPr>
              <a:t>Integirtas Ego </a:t>
            </a:r>
            <a:r>
              <a:rPr lang="id-ID" dirty="0" smtClean="0">
                <a:latin typeface="Times New Roman" pitchFamily="18" charset="0"/>
                <a:cs typeface="Times New Roman" pitchFamily="18" charset="0"/>
              </a:rPr>
              <a:t>adalah kemampuan untuk menerima kenyataan hidupnya dan dapat menghadapi kematian tanpa rasa takut serta memandang masa lalu sebagai eksistensi diri.</a:t>
            </a:r>
          </a:p>
          <a:p>
            <a:pPr lvl="1"/>
            <a:r>
              <a:rPr lang="id-ID" dirty="0" smtClean="0">
                <a:latin typeface="Times New Roman" pitchFamily="18" charset="0"/>
                <a:cs typeface="Times New Roman" pitchFamily="18" charset="0"/>
              </a:rPr>
              <a:t>Despair atau putus asa adalah kecendrungan seseorang dalam memaknai setiap kehidupannya dengan cara negatif. </a:t>
            </a:r>
          </a:p>
          <a:p>
            <a:pPr marL="457200" lvl="1" indent="0">
              <a:buNone/>
            </a:pPr>
            <a:r>
              <a:rPr lang="id-ID" dirty="0" smtClean="0">
                <a:latin typeface="Times New Roman" pitchFamily="18" charset="0"/>
                <a:cs typeface="Times New Roman" pitchFamily="18" charset="0"/>
              </a:rPr>
              <a:t> </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val="3728949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latin typeface="Times New Roman" pitchFamily="18" charset="0"/>
                <a:cs typeface="Times New Roman" pitchFamily="18" charset="0"/>
              </a:rPr>
              <a:t>Pengertian Dewasa Akhir</a:t>
            </a:r>
            <a:endParaRPr lang="id-ID" b="1" dirty="0"/>
          </a:p>
        </p:txBody>
      </p:sp>
      <p:sp>
        <p:nvSpPr>
          <p:cNvPr id="3" name="Content Placeholder 2"/>
          <p:cNvSpPr>
            <a:spLocks noGrp="1"/>
          </p:cNvSpPr>
          <p:nvPr>
            <p:ph idx="1"/>
          </p:nvPr>
        </p:nvSpPr>
        <p:spPr/>
        <p:txBody>
          <a:bodyPr>
            <a:normAutofit fontScale="92500" lnSpcReduction="20000"/>
          </a:bodyPr>
          <a:lstStyle/>
          <a:p>
            <a:r>
              <a:rPr lang="id-ID" dirty="0">
                <a:latin typeface="Times New Roman" pitchFamily="18" charset="0"/>
                <a:cs typeface="Times New Roman" pitchFamily="18" charset="0"/>
              </a:rPr>
              <a:t>Menurut </a:t>
            </a:r>
            <a:r>
              <a:rPr lang="id-ID" b="1" dirty="0">
                <a:latin typeface="Times New Roman" pitchFamily="18" charset="0"/>
                <a:cs typeface="Times New Roman" pitchFamily="18" charset="0"/>
              </a:rPr>
              <a:t>J.W. Santrock </a:t>
            </a:r>
            <a:r>
              <a:rPr lang="id-ID" dirty="0" smtClean="0">
                <a:latin typeface="Times New Roman" pitchFamily="18" charset="0"/>
                <a:cs typeface="Times New Roman" pitchFamily="18" charset="0"/>
              </a:rPr>
              <a:t>((</a:t>
            </a:r>
            <a:r>
              <a:rPr lang="id-ID" dirty="0">
                <a:latin typeface="Times New Roman" pitchFamily="18" charset="0"/>
                <a:cs typeface="Times New Roman" pitchFamily="18" charset="0"/>
              </a:rPr>
              <a:t>J.W.Santrock, 2002, h.190</a:t>
            </a:r>
            <a:r>
              <a:rPr lang="id-ID" dirty="0" smtClean="0">
                <a:latin typeface="Times New Roman" pitchFamily="18" charset="0"/>
                <a:cs typeface="Times New Roman" pitchFamily="18" charset="0"/>
              </a:rPr>
              <a:t>) dalam Amalia et al., 2012) terdapat 2 definisi mengenai dewasa akhir atau lansia </a:t>
            </a:r>
            <a:r>
              <a:rPr lang="id-ID" dirty="0">
                <a:latin typeface="Times New Roman" pitchFamily="18" charset="0"/>
                <a:cs typeface="Times New Roman" pitchFamily="18" charset="0"/>
              </a:rPr>
              <a:t>yaitu menurut pandangan orang barat dan orang Indonesia. </a:t>
            </a:r>
          </a:p>
          <a:p>
            <a:pPr lvl="1"/>
            <a:r>
              <a:rPr lang="id-ID" dirty="0" smtClean="0">
                <a:latin typeface="Times New Roman" pitchFamily="18" charset="0"/>
                <a:cs typeface="Times New Roman" pitchFamily="18" charset="0"/>
              </a:rPr>
              <a:t>Pandangan </a:t>
            </a:r>
            <a:r>
              <a:rPr lang="id-ID" dirty="0">
                <a:latin typeface="Times New Roman" pitchFamily="18" charset="0"/>
                <a:cs typeface="Times New Roman" pitchFamily="18" charset="0"/>
              </a:rPr>
              <a:t>orang </a:t>
            </a:r>
            <a:r>
              <a:rPr lang="id-ID" dirty="0" smtClean="0">
                <a:latin typeface="Times New Roman" pitchFamily="18" charset="0"/>
                <a:cs typeface="Times New Roman" pitchFamily="18" charset="0"/>
              </a:rPr>
              <a:t>barat : </a:t>
            </a:r>
          </a:p>
          <a:p>
            <a:pPr lvl="2"/>
            <a:r>
              <a:rPr lang="id-ID" dirty="0" smtClean="0">
                <a:latin typeface="Times New Roman" pitchFamily="18" charset="0"/>
                <a:cs typeface="Times New Roman" pitchFamily="18" charset="0"/>
              </a:rPr>
              <a:t>Tergolong </a:t>
            </a:r>
            <a:r>
              <a:rPr lang="id-ID" dirty="0">
                <a:latin typeface="Times New Roman" pitchFamily="18" charset="0"/>
                <a:cs typeface="Times New Roman" pitchFamily="18" charset="0"/>
              </a:rPr>
              <a:t>orang lanjut usia atau lansia adalah orang yang sudah berumur 65 tahun keatas, dimana usia ini akan membedakan seseorang masih dewasa atau sudah lanjut. </a:t>
            </a:r>
            <a:endParaRPr lang="id-ID" dirty="0" smtClean="0">
              <a:latin typeface="Times New Roman" pitchFamily="18" charset="0"/>
              <a:cs typeface="Times New Roman" pitchFamily="18" charset="0"/>
            </a:endParaRPr>
          </a:p>
          <a:p>
            <a:pPr lvl="1"/>
            <a:r>
              <a:rPr lang="id-ID" dirty="0">
                <a:latin typeface="Times New Roman" pitchFamily="18" charset="0"/>
                <a:cs typeface="Times New Roman" pitchFamily="18" charset="0"/>
              </a:rPr>
              <a:t>P</a:t>
            </a:r>
            <a:r>
              <a:rPr lang="id-ID" dirty="0" smtClean="0">
                <a:latin typeface="Times New Roman" pitchFamily="18" charset="0"/>
                <a:cs typeface="Times New Roman" pitchFamily="18" charset="0"/>
              </a:rPr>
              <a:t>andangan </a:t>
            </a:r>
            <a:r>
              <a:rPr lang="id-ID" dirty="0">
                <a:latin typeface="Times New Roman" pitchFamily="18" charset="0"/>
                <a:cs typeface="Times New Roman" pitchFamily="18" charset="0"/>
              </a:rPr>
              <a:t>orang </a:t>
            </a:r>
            <a:r>
              <a:rPr lang="id-ID" dirty="0" smtClean="0">
                <a:latin typeface="Times New Roman" pitchFamily="18" charset="0"/>
                <a:cs typeface="Times New Roman" pitchFamily="18" charset="0"/>
              </a:rPr>
              <a:t>Indonesia : </a:t>
            </a:r>
          </a:p>
          <a:p>
            <a:pPr lvl="2"/>
            <a:r>
              <a:rPr lang="id-ID" dirty="0">
                <a:latin typeface="Times New Roman" pitchFamily="18" charset="0"/>
                <a:cs typeface="Times New Roman" pitchFamily="18" charset="0"/>
              </a:rPr>
              <a:t>L</a:t>
            </a:r>
            <a:r>
              <a:rPr lang="id-ID" dirty="0" smtClean="0">
                <a:latin typeface="Times New Roman" pitchFamily="18" charset="0"/>
                <a:cs typeface="Times New Roman" pitchFamily="18" charset="0"/>
              </a:rPr>
              <a:t>ansia </a:t>
            </a:r>
            <a:r>
              <a:rPr lang="id-ID" dirty="0">
                <a:latin typeface="Times New Roman" pitchFamily="18" charset="0"/>
                <a:cs typeface="Times New Roman" pitchFamily="18" charset="0"/>
              </a:rPr>
              <a:t>adalah orang yang berumur lebih dari 60 tahun. Lebih dari 60 tahun karena pada umunya di Indonesia dipakai sebagai usia maksimal kerja dan mulai tampaknya ciri-ciri ketuaan.</a:t>
            </a:r>
          </a:p>
        </p:txBody>
      </p:sp>
    </p:spTree>
    <p:extLst>
      <p:ext uri="{BB962C8B-B14F-4D97-AF65-F5344CB8AC3E}">
        <p14:creationId xmlns:p14="http://schemas.microsoft.com/office/powerpoint/2010/main" val="101183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id-ID" b="1" dirty="0" smtClean="0">
                <a:latin typeface="Times New Roman" pitchFamily="18" charset="0"/>
                <a:cs typeface="Times New Roman" pitchFamily="18" charset="0"/>
              </a:rPr>
              <a:t>Pengertian Dewasa Akhir</a:t>
            </a:r>
            <a:endParaRPr lang="id-ID" b="1" dirty="0"/>
          </a:p>
        </p:txBody>
      </p:sp>
      <p:sp>
        <p:nvSpPr>
          <p:cNvPr id="3" name="Content Placeholder 2"/>
          <p:cNvSpPr>
            <a:spLocks noGrp="1"/>
          </p:cNvSpPr>
          <p:nvPr>
            <p:ph idx="1"/>
          </p:nvPr>
        </p:nvSpPr>
        <p:spPr/>
        <p:txBody>
          <a:bodyPr>
            <a:noAutofit/>
          </a:bodyPr>
          <a:lstStyle/>
          <a:p>
            <a:r>
              <a:rPr lang="id-ID" sz="2800" dirty="0" smtClean="0">
                <a:latin typeface="Times New Roman" pitchFamily="18" charset="0"/>
                <a:cs typeface="Times New Roman" pitchFamily="18" charset="0"/>
              </a:rPr>
              <a:t>Menurut </a:t>
            </a:r>
            <a:r>
              <a:rPr lang="id-ID" sz="2800" b="1" dirty="0" smtClean="0">
                <a:latin typeface="Times New Roman" pitchFamily="18" charset="0"/>
                <a:cs typeface="Times New Roman" pitchFamily="18" charset="0"/>
              </a:rPr>
              <a:t>Hurlock</a:t>
            </a:r>
            <a:r>
              <a:rPr lang="id-ID" sz="2800" dirty="0" smtClean="0">
                <a:latin typeface="Times New Roman" pitchFamily="18" charset="0"/>
                <a:cs typeface="Times New Roman" pitchFamily="18" charset="0"/>
              </a:rPr>
              <a:t>, dewasa akhir/usia tua/usia lanjut merupakan tahap akhir dalam perkembangan. </a:t>
            </a:r>
          </a:p>
          <a:p>
            <a:r>
              <a:rPr lang="id-ID" sz="2800" dirty="0" smtClean="0">
                <a:latin typeface="Times New Roman" pitchFamily="18" charset="0"/>
                <a:cs typeface="Times New Roman" pitchFamily="18" charset="0"/>
              </a:rPr>
              <a:t>Usia tua adalah periode penutup dalam rentang hidup seseorang, yaitu suatu periode dimana seseorang telah “beranjak jauh” dari periode terdahulu yang lebih menyenangkan, atau beranjak dari waktu yang penuh dengan manfaat. </a:t>
            </a:r>
          </a:p>
          <a:p>
            <a:r>
              <a:rPr lang="id-ID" sz="2800" dirty="0" smtClean="0">
                <a:latin typeface="Times New Roman" pitchFamily="18" charset="0"/>
                <a:cs typeface="Times New Roman" pitchFamily="18" charset="0"/>
              </a:rPr>
              <a:t> </a:t>
            </a:r>
            <a:r>
              <a:rPr lang="id-ID" sz="2800" b="1" dirty="0" smtClean="0">
                <a:latin typeface="Times New Roman" pitchFamily="18" charset="0"/>
                <a:cs typeface="Times New Roman" pitchFamily="18" charset="0"/>
              </a:rPr>
              <a:t>Harlock</a:t>
            </a:r>
            <a:r>
              <a:rPr lang="id-ID" sz="2800" dirty="0" smtClean="0">
                <a:latin typeface="Times New Roman" pitchFamily="18" charset="0"/>
                <a:cs typeface="Times New Roman" pitchFamily="18" charset="0"/>
              </a:rPr>
              <a:t> membagi usia lanjut menjadi:</a:t>
            </a:r>
          </a:p>
          <a:p>
            <a:pPr lvl="1"/>
            <a:r>
              <a:rPr lang="id-ID" sz="2400" b="1" dirty="0" smtClean="0">
                <a:latin typeface="Times New Roman" pitchFamily="18" charset="0"/>
                <a:cs typeface="Times New Roman" pitchFamily="18" charset="0"/>
              </a:rPr>
              <a:t>Usia lanjut dini </a:t>
            </a:r>
            <a:r>
              <a:rPr lang="id-ID" sz="2400" dirty="0" smtClean="0">
                <a:latin typeface="Times New Roman" pitchFamily="18" charset="0"/>
                <a:cs typeface="Times New Roman" pitchFamily="18" charset="0"/>
              </a:rPr>
              <a:t>= 60 - 70 tahun</a:t>
            </a:r>
          </a:p>
          <a:p>
            <a:pPr lvl="1"/>
            <a:r>
              <a:rPr lang="id-ID" sz="2400" b="1" dirty="0" smtClean="0">
                <a:latin typeface="Times New Roman" pitchFamily="18" charset="0"/>
                <a:cs typeface="Times New Roman" pitchFamily="18" charset="0"/>
              </a:rPr>
              <a:t>Usia lanjut</a:t>
            </a:r>
            <a:r>
              <a:rPr lang="id-ID" sz="2400" dirty="0" smtClean="0">
                <a:latin typeface="Times New Roman" pitchFamily="18" charset="0"/>
                <a:cs typeface="Times New Roman" pitchFamily="18" charset="0"/>
              </a:rPr>
              <a:t>	 = 70 sampai akhir kehidupan seseorang</a:t>
            </a:r>
            <a:endParaRPr lang="id-ID" sz="2400" dirty="0">
              <a:latin typeface="Times New Roman" pitchFamily="18" charset="0"/>
              <a:cs typeface="Times New Roman" pitchFamily="18" charset="0"/>
            </a:endParaRPr>
          </a:p>
        </p:txBody>
      </p:sp>
    </p:spTree>
    <p:extLst>
      <p:ext uri="{BB962C8B-B14F-4D97-AF65-F5344CB8AC3E}">
        <p14:creationId xmlns:p14="http://schemas.microsoft.com/office/powerpoint/2010/main" val="3310435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latin typeface="Times New Roman" pitchFamily="18" charset="0"/>
                <a:cs typeface="Times New Roman" pitchFamily="18" charset="0"/>
              </a:rPr>
              <a:t>Ciri – ciri Dewasa Akhir</a:t>
            </a:r>
            <a:endParaRPr lang="id-ID"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291264" cy="4421087"/>
          </a:xfrm>
        </p:spPr>
        <p:txBody>
          <a:bodyPr>
            <a:normAutofit fontScale="85000" lnSpcReduction="10000"/>
          </a:bodyPr>
          <a:lstStyle/>
          <a:p>
            <a:pPr marL="514350" indent="-514350">
              <a:buFont typeface="+mj-lt"/>
              <a:buAutoNum type="arabicPeriod"/>
            </a:pPr>
            <a:r>
              <a:rPr lang="id-ID" dirty="0" smtClean="0">
                <a:latin typeface="Times New Roman" pitchFamily="18" charset="0"/>
                <a:cs typeface="Times New Roman" pitchFamily="18" charset="0"/>
              </a:rPr>
              <a:t>Adanya periode kemunduran (fisik &amp; psikologis)</a:t>
            </a:r>
          </a:p>
          <a:p>
            <a:pPr marL="514350" indent="-514350">
              <a:buFont typeface="+mj-lt"/>
              <a:buAutoNum type="arabicPeriod"/>
            </a:pPr>
            <a:r>
              <a:rPr lang="id-ID" dirty="0" smtClean="0">
                <a:latin typeface="Times New Roman" pitchFamily="18" charset="0"/>
                <a:cs typeface="Times New Roman" pitchFamily="18" charset="0"/>
              </a:rPr>
              <a:t>Perbedaan individual pada efek menua</a:t>
            </a:r>
          </a:p>
          <a:p>
            <a:pPr marL="514350" indent="-514350">
              <a:buFont typeface="+mj-lt"/>
              <a:buAutoNum type="arabicPeriod"/>
            </a:pPr>
            <a:r>
              <a:rPr lang="id-ID" dirty="0" smtClean="0">
                <a:latin typeface="Times New Roman" pitchFamily="18" charset="0"/>
                <a:cs typeface="Times New Roman" pitchFamily="18" charset="0"/>
              </a:rPr>
              <a:t>Usia tua di nilai dengan kriteria yang berbeda</a:t>
            </a:r>
          </a:p>
          <a:p>
            <a:pPr marL="514350" indent="-514350">
              <a:buFont typeface="+mj-lt"/>
              <a:buAutoNum type="arabicPeriod"/>
            </a:pPr>
            <a:r>
              <a:rPr lang="id-ID" dirty="0" smtClean="0">
                <a:latin typeface="Times New Roman" pitchFamily="18" charset="0"/>
                <a:cs typeface="Times New Roman" pitchFamily="18" charset="0"/>
              </a:rPr>
              <a:t>Pelbagai steriotipe orang lanjut usia</a:t>
            </a:r>
          </a:p>
          <a:p>
            <a:pPr marL="514350" indent="-514350">
              <a:buFont typeface="+mj-lt"/>
              <a:buAutoNum type="arabicPeriod"/>
            </a:pPr>
            <a:r>
              <a:rPr lang="id-ID" dirty="0" smtClean="0">
                <a:latin typeface="Times New Roman" pitchFamily="18" charset="0"/>
                <a:cs typeface="Times New Roman" pitchFamily="18" charset="0"/>
              </a:rPr>
              <a:t>Sikap sosial terhadap usia lanjut</a:t>
            </a:r>
          </a:p>
          <a:p>
            <a:pPr marL="514350" indent="-514350">
              <a:buFont typeface="+mj-lt"/>
              <a:buAutoNum type="arabicPeriod"/>
            </a:pPr>
            <a:r>
              <a:rPr lang="id-ID" dirty="0" smtClean="0">
                <a:latin typeface="Times New Roman" pitchFamily="18" charset="0"/>
                <a:cs typeface="Times New Roman" pitchFamily="18" charset="0"/>
              </a:rPr>
              <a:t>Orang usia lanjut mempunyai status kelompok minoritas</a:t>
            </a:r>
          </a:p>
          <a:p>
            <a:pPr marL="514350" indent="-514350">
              <a:buFont typeface="+mj-lt"/>
              <a:buAutoNum type="arabicPeriod"/>
            </a:pPr>
            <a:r>
              <a:rPr lang="id-ID" dirty="0" smtClean="0">
                <a:latin typeface="Times New Roman" pitchFamily="18" charset="0"/>
                <a:cs typeface="Times New Roman" pitchFamily="18" charset="0"/>
              </a:rPr>
              <a:t>Menua membutuhkan perubahan peran</a:t>
            </a:r>
          </a:p>
          <a:p>
            <a:pPr marL="514350" indent="-514350">
              <a:buFont typeface="+mj-lt"/>
              <a:buAutoNum type="arabicPeriod"/>
            </a:pPr>
            <a:r>
              <a:rPr lang="id-ID" dirty="0" smtClean="0">
                <a:latin typeface="Times New Roman" pitchFamily="18" charset="0"/>
                <a:cs typeface="Times New Roman" pitchFamily="18" charset="0"/>
              </a:rPr>
              <a:t>Penyesuaian yang buruk merupakan ciri-ciri usia lanjut</a:t>
            </a:r>
          </a:p>
          <a:p>
            <a:pPr marL="514350" indent="-514350">
              <a:buFont typeface="+mj-lt"/>
              <a:buAutoNum type="arabicPeriod"/>
            </a:pPr>
            <a:r>
              <a:rPr lang="id-ID" dirty="0" smtClean="0">
                <a:latin typeface="Times New Roman" pitchFamily="18" charset="0"/>
                <a:cs typeface="Times New Roman" pitchFamily="18" charset="0"/>
              </a:rPr>
              <a:t>Keinginan menjadi muda kembali sangat kuat pada usia lanjut</a:t>
            </a:r>
          </a:p>
        </p:txBody>
      </p:sp>
    </p:spTree>
    <p:extLst>
      <p:ext uri="{BB962C8B-B14F-4D97-AF65-F5344CB8AC3E}">
        <p14:creationId xmlns:p14="http://schemas.microsoft.com/office/powerpoint/2010/main" val="731114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latin typeface="Times New Roman" pitchFamily="18" charset="0"/>
                <a:cs typeface="Times New Roman" pitchFamily="18" charset="0"/>
              </a:rPr>
              <a:t>Tugas Perkembangan Dewasa Akhir</a:t>
            </a:r>
            <a:endParaRPr lang="id-ID"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id-ID" dirty="0" smtClean="0">
                <a:latin typeface="Times New Roman" pitchFamily="18" charset="0"/>
                <a:cs typeface="Times New Roman" pitchFamily="18" charset="0"/>
              </a:rPr>
              <a:t>Menyesuaikan diri dengan menurunnya kekuatan fisik</a:t>
            </a:r>
            <a:r>
              <a:rPr lang="id-ID" dirty="0">
                <a:latin typeface="Times New Roman" pitchFamily="18" charset="0"/>
                <a:cs typeface="Times New Roman" pitchFamily="18" charset="0"/>
              </a:rPr>
              <a:t> </a:t>
            </a:r>
            <a:r>
              <a:rPr lang="id-ID" dirty="0" smtClean="0">
                <a:latin typeface="Times New Roman" pitchFamily="18" charset="0"/>
                <a:cs typeface="Times New Roman" pitchFamily="18" charset="0"/>
              </a:rPr>
              <a:t>dan kesehatan</a:t>
            </a:r>
          </a:p>
          <a:p>
            <a:r>
              <a:rPr lang="id-ID" dirty="0" smtClean="0">
                <a:latin typeface="Times New Roman" pitchFamily="18" charset="0"/>
                <a:cs typeface="Times New Roman" pitchFamily="18" charset="0"/>
              </a:rPr>
              <a:t>Menyesuaikan diri dengan masa pensiun dan kekurangan income</a:t>
            </a:r>
            <a:r>
              <a:rPr lang="id-ID" dirty="0">
                <a:latin typeface="Times New Roman" pitchFamily="18" charset="0"/>
                <a:cs typeface="Times New Roman" pitchFamily="18" charset="0"/>
              </a:rPr>
              <a:t> </a:t>
            </a:r>
            <a:r>
              <a:rPr lang="id-ID" dirty="0" smtClean="0">
                <a:latin typeface="Times New Roman" pitchFamily="18" charset="0"/>
                <a:cs typeface="Times New Roman" pitchFamily="18" charset="0"/>
              </a:rPr>
              <a:t>(penghasilan) keluarga</a:t>
            </a:r>
          </a:p>
          <a:p>
            <a:r>
              <a:rPr lang="id-ID" dirty="0" smtClean="0">
                <a:latin typeface="Times New Roman" pitchFamily="18" charset="0"/>
                <a:cs typeface="Times New Roman" pitchFamily="18" charset="0"/>
              </a:rPr>
              <a:t>Menyesuaikan diri dengan kematian pasangan hidup</a:t>
            </a:r>
          </a:p>
          <a:p>
            <a:r>
              <a:rPr lang="id-ID" dirty="0" smtClean="0">
                <a:latin typeface="Times New Roman" pitchFamily="18" charset="0"/>
                <a:cs typeface="Times New Roman" pitchFamily="18" charset="0"/>
              </a:rPr>
              <a:t>Membentuk hungungan dengan orang-orang yang seusia </a:t>
            </a:r>
          </a:p>
          <a:p>
            <a:r>
              <a:rPr lang="id-ID" dirty="0" smtClean="0">
                <a:latin typeface="Times New Roman" pitchFamily="18" charset="0"/>
                <a:cs typeface="Times New Roman" pitchFamily="18" charset="0"/>
              </a:rPr>
              <a:t>Membentuk pengaturan kehidupan fisik yang memuaskan </a:t>
            </a:r>
          </a:p>
          <a:p>
            <a:r>
              <a:rPr lang="id-ID" dirty="0" smtClean="0">
                <a:latin typeface="Times New Roman" pitchFamily="18" charset="0"/>
                <a:cs typeface="Times New Roman" pitchFamily="18" charset="0"/>
              </a:rPr>
              <a:t>Menyesuaikan diri dengan peran sosial secara lues</a:t>
            </a:r>
          </a:p>
        </p:txBody>
      </p:sp>
    </p:spTree>
    <p:extLst>
      <p:ext uri="{BB962C8B-B14F-4D97-AF65-F5344CB8AC3E}">
        <p14:creationId xmlns:p14="http://schemas.microsoft.com/office/powerpoint/2010/main" val="566331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latin typeface="Times New Roman" pitchFamily="18" charset="0"/>
                <a:cs typeface="Times New Roman" pitchFamily="18" charset="0"/>
              </a:rPr>
              <a:t>Perkembangan Sosial Dewasa Akhir</a:t>
            </a:r>
            <a:endParaRPr lang="id-ID"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id-ID" sz="3600" dirty="0">
                <a:latin typeface="Times New Roman" pitchFamily="18" charset="0"/>
                <a:cs typeface="Times New Roman" pitchFamily="18" charset="0"/>
              </a:rPr>
              <a:t>Pengertian perkembangan sosial menurut </a:t>
            </a:r>
            <a:r>
              <a:rPr lang="id-ID" sz="3600" b="1" dirty="0">
                <a:latin typeface="Times New Roman" pitchFamily="18" charset="0"/>
                <a:cs typeface="Times New Roman" pitchFamily="18" charset="0"/>
              </a:rPr>
              <a:t>Harlock</a:t>
            </a:r>
            <a:r>
              <a:rPr lang="id-ID" sz="3600" dirty="0">
                <a:latin typeface="Times New Roman" pitchFamily="18" charset="0"/>
                <a:cs typeface="Times New Roman" pitchFamily="18" charset="0"/>
              </a:rPr>
              <a:t> (Andika, 2012</a:t>
            </a:r>
            <a:r>
              <a:rPr lang="id-ID" sz="3600" dirty="0" smtClean="0">
                <a:latin typeface="Times New Roman" pitchFamily="18" charset="0"/>
                <a:cs typeface="Times New Roman" pitchFamily="18" charset="0"/>
              </a:rPr>
              <a:t>) :</a:t>
            </a:r>
            <a:endParaRPr lang="id-ID" sz="3600" dirty="0">
              <a:latin typeface="Times New Roman" pitchFamily="18" charset="0"/>
              <a:cs typeface="Times New Roman" pitchFamily="18" charset="0"/>
            </a:endParaRPr>
          </a:p>
          <a:p>
            <a:pPr lvl="1"/>
            <a:r>
              <a:rPr lang="id-ID" sz="3200" b="1" dirty="0" smtClean="0">
                <a:latin typeface="Times New Roman" pitchFamily="18" charset="0"/>
                <a:cs typeface="Times New Roman" pitchFamily="18" charset="0"/>
              </a:rPr>
              <a:t>Perkembangan </a:t>
            </a:r>
            <a:r>
              <a:rPr lang="id-ID" sz="3200" b="1" dirty="0">
                <a:latin typeface="Times New Roman" pitchFamily="18" charset="0"/>
                <a:cs typeface="Times New Roman" pitchFamily="18" charset="0"/>
              </a:rPr>
              <a:t>sosial </a:t>
            </a:r>
            <a:r>
              <a:rPr lang="id-ID" sz="3200" dirty="0">
                <a:latin typeface="Times New Roman" pitchFamily="18" charset="0"/>
                <a:cs typeface="Times New Roman" pitchFamily="18" charset="0"/>
              </a:rPr>
              <a:t>adalah kemamuan seseorang dalam bersikap atau tatacara perilakunya dalam berinteraksi dengan unsur sosialisasi di masyarakat. </a:t>
            </a:r>
          </a:p>
          <a:p>
            <a:endParaRPr lang="id-ID" sz="3600" dirty="0">
              <a:latin typeface="Times New Roman" pitchFamily="18" charset="0"/>
              <a:cs typeface="Times New Roman" pitchFamily="18" charset="0"/>
            </a:endParaRPr>
          </a:p>
        </p:txBody>
      </p:sp>
    </p:spTree>
    <p:extLst>
      <p:ext uri="{BB962C8B-B14F-4D97-AF65-F5344CB8AC3E}">
        <p14:creationId xmlns:p14="http://schemas.microsoft.com/office/powerpoint/2010/main" val="12194505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762</TotalTime>
  <Words>668</Words>
  <Application>Microsoft Office PowerPoint</Application>
  <PresentationFormat>On-screen Show (4:3)</PresentationFormat>
  <Paragraphs>69</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Foundry</vt:lpstr>
      <vt:lpstr>Psikologi Perkembangan II (Perkembangan Sosial &amp; Emosional dalam Masa Dewasa Akhir) </vt:lpstr>
      <vt:lpstr>Topik Pembahasan</vt:lpstr>
      <vt:lpstr>Pengertian Dewasa Akhir</vt:lpstr>
      <vt:lpstr>PowerPoint Presentation</vt:lpstr>
      <vt:lpstr>Pengertian Dewasa Akhir</vt:lpstr>
      <vt:lpstr>Pengertian Dewasa Akhir</vt:lpstr>
      <vt:lpstr>Ciri – ciri Dewasa Akhir</vt:lpstr>
      <vt:lpstr>Tugas Perkembangan Dewasa Akhir</vt:lpstr>
      <vt:lpstr>Perkembangan Sosial Dewasa Akhir</vt:lpstr>
      <vt:lpstr>Teori Sosial Dewasa Akhir</vt:lpstr>
      <vt:lpstr>PowerPoint Presentation</vt:lpstr>
      <vt:lpstr>Perkembanngan Emosional Dewasa Akhir</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Psikologi Perkembangan II (Perkembangan Sosial &amp; Emosional dalam Masa Dewasa Akhir)</dc:title>
  <dc:creator>HP</dc:creator>
  <cp:lastModifiedBy>Anggy</cp:lastModifiedBy>
  <cp:revision>36</cp:revision>
  <dcterms:created xsi:type="dcterms:W3CDTF">2014-09-28T04:39:01Z</dcterms:created>
  <dcterms:modified xsi:type="dcterms:W3CDTF">2014-09-29T16:07:26Z</dcterms:modified>
</cp:coreProperties>
</file>