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BD3DE-7D94-4BB9-A38F-A5458B6AFA2B}" type="datetimeFigureOut">
              <a:rPr lang="id-ID"/>
              <a:pPr>
                <a:defRPr/>
              </a:pPr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EF0AD-6B19-44E2-BF52-B3C534FEEBC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B45B2-8A40-4824-9A6F-A500FF7EBE24}" type="datetimeFigureOut">
              <a:rPr lang="id-ID"/>
              <a:pPr>
                <a:defRPr/>
              </a:pPr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07D69-1BC7-4A04-B551-1BA6087AA16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22153-ED6F-4A62-9974-99E16AD88907}" type="datetimeFigureOut">
              <a:rPr lang="id-ID"/>
              <a:pPr>
                <a:defRPr/>
              </a:pPr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28D89-9B2B-4058-9375-653CCC8C5D9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8DF72-0E39-450B-BF58-6FCBD5ADC4E6}" type="datetimeFigureOut">
              <a:rPr lang="id-ID"/>
              <a:pPr>
                <a:defRPr/>
              </a:pPr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D9243-5064-4288-913E-8CE16EA9795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9B77C-4E26-4088-8952-B9D7A5B7D4D5}" type="datetimeFigureOut">
              <a:rPr lang="id-ID"/>
              <a:pPr>
                <a:defRPr/>
              </a:pPr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6D568-25D1-48D1-9FB4-8750B1F9054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3CB1E-C58F-40E7-B3A7-025FBD6DEDD2}" type="datetimeFigureOut">
              <a:rPr lang="id-ID"/>
              <a:pPr>
                <a:defRPr/>
              </a:pPr>
              <a:t>16/06/2015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0553-EFC6-449F-87B1-2E7C100AA36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65889-214E-419A-85A9-1A74B764FE70}" type="datetimeFigureOut">
              <a:rPr lang="id-ID"/>
              <a:pPr>
                <a:defRPr/>
              </a:pPr>
              <a:t>16/06/2015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A921-CE01-4606-86C7-22EE1F12DB8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1BC44-8845-48BE-B391-073B1E77D5B0}" type="datetimeFigureOut">
              <a:rPr lang="id-ID"/>
              <a:pPr>
                <a:defRPr/>
              </a:pPr>
              <a:t>16/06/2015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15DF5-3390-49F1-BC86-54E89999720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39F04-1294-4472-AA0F-E87E41FDFF62}" type="datetimeFigureOut">
              <a:rPr lang="id-ID"/>
              <a:pPr>
                <a:defRPr/>
              </a:pPr>
              <a:t>16/06/2015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CC045-63AF-4995-BBFE-53B81343C3E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02D30-C2BC-4677-84FF-4D79F2D1B826}" type="datetimeFigureOut">
              <a:rPr lang="id-ID"/>
              <a:pPr>
                <a:defRPr/>
              </a:pPr>
              <a:t>16/06/2015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074B0-0A05-4E42-AC83-56BBA1E46B3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EF601-5A23-49AD-9246-35B435C705F4}" type="datetimeFigureOut">
              <a:rPr lang="id-ID"/>
              <a:pPr>
                <a:defRPr/>
              </a:pPr>
              <a:t>16/06/2015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6AC61-9592-4530-9331-ECC7B85BBF2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F5DC5C-A4DB-4371-BEBA-6ED081947701}" type="datetimeFigureOut">
              <a:rPr lang="id-ID"/>
              <a:pPr>
                <a:defRPr/>
              </a:pPr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6A166C-0588-4E0A-A297-5439DF92FAC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KEMATIAN</a:t>
            </a:r>
            <a:endParaRPr lang="id-ID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Kesadaran terhadap dunia.</a:t>
            </a:r>
          </a:p>
          <a:p>
            <a:pPr lvl="1"/>
            <a:r>
              <a:rPr lang="en-US" smtClean="0"/>
              <a:t>Proses duka cita barangkali menstimulasi orang untuk lebih siap menyadari tentang dunia mereka. </a:t>
            </a:r>
            <a:endParaRPr lang="id-ID" smtClean="0"/>
          </a:p>
          <a:p>
            <a:endParaRPr lang="en-US" smtClean="0"/>
          </a:p>
          <a:p>
            <a:r>
              <a:rPr lang="en-US" smtClean="0"/>
              <a:t>Masa Menjanda</a:t>
            </a:r>
          </a:p>
          <a:p>
            <a:pPr lvl="1"/>
            <a:r>
              <a:rPr lang="en-US" smtClean="0"/>
              <a:t>Biasanya rasa kehilangan yg paling sulit adalah kematian pasangan. Hal itu sering dikaitkan dg depresi, perilaku mengkompromikan kesehatan, dan meningkatnya angka kematian.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Bentuk-bentuk perkabungan dan penguburan.</a:t>
            </a:r>
          </a:p>
          <a:p>
            <a:pPr lvl="1"/>
            <a:r>
              <a:rPr lang="en-US" smtClean="0"/>
              <a:t>Bervariasi antar budaya. </a:t>
            </a:r>
          </a:p>
          <a:p>
            <a:pPr lvl="1"/>
            <a:r>
              <a:rPr lang="en-US" smtClean="0"/>
              <a:t>Aspek terpenting dari berduka pada kebanyakan budaya adalah penguburan.</a:t>
            </a:r>
          </a:p>
          <a:p>
            <a:pPr lvl="1"/>
            <a:r>
              <a:rPr lang="en-US" smtClean="0"/>
              <a:t>Kadangkala pemakaman menjadi pusat kontroversi.</a:t>
            </a:r>
            <a:endParaRPr lang="id-ID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Pendidikan Kematian</a:t>
            </a:r>
            <a:endParaRPr lang="id-ID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Thanatologist </a:t>
            </a:r>
            <a:r>
              <a:rPr lang="en-US" i="1" smtClean="0">
                <a:sym typeface="Wingdings" pitchFamily="2" charset="2"/>
              </a:rPr>
              <a:t> </a:t>
            </a:r>
            <a:r>
              <a:rPr lang="en-US" smtClean="0">
                <a:sym typeface="Wingdings" pitchFamily="2" charset="2"/>
              </a:rPr>
              <a:t>ahli tanatologi, adalah orang yang mempelajari kematian dan saat sekarat. Mereka percaya bahwa pendidikan kematian memberikan persiapan positif baik untuk kematian maupun kehidupan. </a:t>
            </a:r>
          </a:p>
          <a:p>
            <a:pPr>
              <a:buFont typeface="Arial" charset="0"/>
              <a:buNone/>
            </a:pPr>
            <a:r>
              <a:rPr lang="en-US" smtClean="0">
                <a:sym typeface="Wingdings" pitchFamily="2" charset="2"/>
              </a:rPr>
              <a:t>	Dalam banyak hal, kita masih tinggal dalam masyarakat yg menolak kematian.</a:t>
            </a:r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id-ID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Apa itu kematian??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Dulu</a:t>
            </a:r>
            <a:r>
              <a:rPr lang="en-US" dirty="0" smtClean="0"/>
              <a:t>??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Sekarang</a:t>
            </a:r>
            <a:r>
              <a:rPr lang="en-US" dirty="0" smtClean="0"/>
              <a:t>??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>
                <a:sym typeface="Wingdings" pitchFamily="2" charset="2"/>
              </a:rPr>
              <a:t>definisi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neurologis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kematian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dimana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seseorang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dikatakan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seluruh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aktivitas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elektris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berhenti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periode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Euthanasia?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>
                <a:sym typeface="Wingdings" pitchFamily="2" charset="2"/>
              </a:rPr>
              <a:t>Tindakan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tanpa</a:t>
            </a:r>
            <a:r>
              <a:rPr lang="en-US" dirty="0" smtClean="0">
                <a:sym typeface="Wingdings" pitchFamily="2" charset="2"/>
              </a:rPr>
              <a:t> rasa </a:t>
            </a:r>
            <a:r>
              <a:rPr lang="en-US" dirty="0" err="1" smtClean="0">
                <a:sym typeface="Wingdings" pitchFamily="2" charset="2"/>
              </a:rPr>
              <a:t>sakit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membunuh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menderita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penyakit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tdk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disembuhkan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Kematian dan sosiohistoris</a:t>
            </a:r>
            <a:endParaRPr lang="id-ID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Kapan, dimana, dan mengapa orang meninggal secara historis telah mengalami perubahan. </a:t>
            </a:r>
          </a:p>
          <a:p>
            <a:r>
              <a:rPr lang="en-US" smtClean="0"/>
              <a:t>Kebanyakan masyarakat, menurut sejarah, memilikii filosofi atau kepercayaan religius menganai kematian, dan memiliki ritual sehubungan dengan kematian tersebut.</a:t>
            </a:r>
          </a:p>
          <a:p>
            <a:endParaRPr lang="id-ID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endParaRPr lang="id-ID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,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pd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pd </a:t>
            </a:r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?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tdk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konsep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kematian</a:t>
            </a:r>
            <a:r>
              <a:rPr lang="en-US" dirty="0" smtClean="0">
                <a:sym typeface="Wingdings" pitchFamily="2" charset="2"/>
              </a:rPr>
              <a:t>.</a:t>
            </a: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?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sedikit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konsep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kematian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Kdg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mereka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menyalahkan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seseorang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>
                <a:sym typeface="Wingdings" pitchFamily="2" charset="2"/>
              </a:rPr>
              <a:t>Usia</a:t>
            </a:r>
            <a:r>
              <a:rPr lang="en-US" dirty="0" smtClean="0">
                <a:sym typeface="Wingdings" pitchFamily="2" charset="2"/>
              </a:rPr>
              <a:t> SD?  </a:t>
            </a:r>
            <a:r>
              <a:rPr lang="en-US" dirty="0" err="1" smtClean="0">
                <a:sym typeface="Wingdings" pitchFamily="2" charset="2"/>
              </a:rPr>
              <a:t>lbh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realistis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kematian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>
                <a:sym typeface="Wingdings" pitchFamily="2" charset="2"/>
              </a:rPr>
              <a:t>Remaja</a:t>
            </a:r>
            <a:r>
              <a:rPr lang="en-US" dirty="0" smtClean="0">
                <a:sym typeface="Wingdings" pitchFamily="2" charset="2"/>
              </a:rPr>
              <a:t>? 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pandangan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lbh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filosofis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kematian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>
                <a:sym typeface="Wingdings" pitchFamily="2" charset="2"/>
              </a:rPr>
              <a:t>Dewasa</a:t>
            </a:r>
            <a:r>
              <a:rPr lang="en-US" dirty="0" smtClean="0">
                <a:sym typeface="Wingdings" pitchFamily="2" charset="2"/>
              </a:rPr>
              <a:t>?  </a:t>
            </a:r>
            <a:r>
              <a:rPr lang="en-US" dirty="0" err="1" smtClean="0">
                <a:sym typeface="Wingdings" pitchFamily="2" charset="2"/>
              </a:rPr>
              <a:t>menunjukkan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kesadaran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kematian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>
                <a:sym typeface="Wingdings" pitchFamily="2" charset="2"/>
              </a:rPr>
              <a:t>Dewasa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akhir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Tua</a:t>
            </a:r>
            <a:r>
              <a:rPr lang="en-US" dirty="0" smtClean="0">
                <a:sym typeface="Wingdings" pitchFamily="2" charset="2"/>
              </a:rPr>
              <a:t>?  </a:t>
            </a:r>
            <a:r>
              <a:rPr lang="en-US" dirty="0" err="1" smtClean="0">
                <a:sym typeface="Wingdings" pitchFamily="2" charset="2"/>
              </a:rPr>
              <a:t>berbicara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lbh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banyak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kematian</a:t>
            </a:r>
            <a:r>
              <a:rPr lang="en-US" dirty="0" smtClean="0">
                <a:sym typeface="Wingdings" pitchFamily="2" charset="2"/>
              </a:rPr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Menghadapi Kematian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5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/ </a:t>
            </a:r>
            <a:r>
              <a:rPr lang="en-US" dirty="0" err="1" smtClean="0"/>
              <a:t>sekarat</a:t>
            </a:r>
            <a:r>
              <a:rPr lang="en-US" dirty="0" smtClean="0"/>
              <a:t> (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Kubler</a:t>
            </a:r>
            <a:r>
              <a:rPr lang="en-US" dirty="0" smtClean="0"/>
              <a:t> Ross).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Penolakan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isolasi</a:t>
            </a:r>
            <a:r>
              <a:rPr lang="en-US" dirty="0" smtClean="0"/>
              <a:t> (</a:t>
            </a:r>
            <a:r>
              <a:rPr lang="en-US" i="1" dirty="0" smtClean="0"/>
              <a:t>denial &amp; isolation)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Kemarahan</a:t>
            </a:r>
            <a:r>
              <a:rPr lang="en-US" dirty="0" smtClean="0"/>
              <a:t> (</a:t>
            </a:r>
            <a:r>
              <a:rPr lang="en-US" i="1" dirty="0" smtClean="0"/>
              <a:t>anger)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Tawar</a:t>
            </a:r>
            <a:r>
              <a:rPr lang="en-US" dirty="0" smtClean="0"/>
              <a:t> </a:t>
            </a:r>
            <a:r>
              <a:rPr lang="en-US" dirty="0" err="1" smtClean="0"/>
              <a:t>menawar</a:t>
            </a:r>
            <a:r>
              <a:rPr lang="en-US" dirty="0" smtClean="0"/>
              <a:t> (</a:t>
            </a:r>
            <a:r>
              <a:rPr lang="en-US" i="1" dirty="0" smtClean="0"/>
              <a:t>bargaining)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Depresi</a:t>
            </a:r>
            <a:r>
              <a:rPr lang="en-US" dirty="0" smtClean="0"/>
              <a:t> (</a:t>
            </a:r>
            <a:r>
              <a:rPr lang="en-US" i="1" dirty="0" smtClean="0"/>
              <a:t>depression)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smtClean="0"/>
              <a:t>(</a:t>
            </a:r>
            <a:r>
              <a:rPr lang="en-US" i="1" smtClean="0"/>
              <a:t>acceptance)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berjuang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Pemahaman thd kontrol dan penolakan.</a:t>
            </a:r>
          </a:p>
          <a:p>
            <a:pPr lvl="1"/>
            <a:r>
              <a:rPr lang="en-US" smtClean="0"/>
              <a:t>Pemahaman kontrol dan penolakan merupakan dua proses yang dapat bekerja sama sebagai suatu orientasi adaptif bagi individu yg sekarat. Penolakan dapat bersifat adaptif atau maladaptif, tergantung pd keadaan.</a:t>
            </a:r>
            <a:endParaRPr lang="id-ID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Beberapa konteks tempat dimana orang mati.</a:t>
            </a:r>
          </a:p>
          <a:p>
            <a:pPr lvl="1"/>
            <a:r>
              <a:rPr lang="en-US" smtClean="0"/>
              <a:t>Banyak kematian di terjadi di RS, hal itu ada keunggulan dan kelemahannya.</a:t>
            </a:r>
          </a:p>
          <a:p>
            <a:pPr lvl="1"/>
            <a:r>
              <a:rPr lang="en-US" smtClean="0"/>
              <a:t>Kebanyakan individu mengatakan bahwa mereka akan lebih suka menghembuskan nafas terakhir di rumah.</a:t>
            </a:r>
            <a:endParaRPr lang="id-ID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  <a:endParaRPr lang="id-ID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Berkomunikasi dg orang yg menghadapi kematian.</a:t>
            </a:r>
          </a:p>
          <a:p>
            <a:pPr lvl="1"/>
            <a:r>
              <a:rPr lang="en-US" smtClean="0"/>
              <a:t>Banyak psikolog merekomendasikan suatu sistem komunikasi terbuka. Sistem ini seharusnya tidak memikirkan patologi atau persiapan kematian tetapi seharusnya menekankan pada kekuatan yg sekarat.</a:t>
            </a:r>
            <a:endParaRPr lang="id-ID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Fase-fase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duka</a:t>
            </a:r>
            <a:r>
              <a:rPr lang="en-US" dirty="0" smtClean="0"/>
              <a:t> </a:t>
            </a:r>
            <a:r>
              <a:rPr lang="en-US" dirty="0" err="1" smtClean="0"/>
              <a:t>cita</a:t>
            </a:r>
            <a:r>
              <a:rPr lang="en-US" dirty="0" smtClean="0"/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Duka</a:t>
            </a:r>
            <a:r>
              <a:rPr lang="en-US" dirty="0" smtClean="0"/>
              <a:t> </a:t>
            </a:r>
            <a:r>
              <a:rPr lang="en-US" dirty="0" err="1" smtClean="0"/>
              <a:t>cita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kelumpuhan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perpisahan</a:t>
            </a:r>
            <a:r>
              <a:rPr lang="en-US" dirty="0" smtClean="0"/>
              <a:t>, </a:t>
            </a:r>
            <a:r>
              <a:rPr lang="en-US" dirty="0" err="1" smtClean="0"/>
              <a:t>cemas</a:t>
            </a:r>
            <a:r>
              <a:rPr lang="en-US" dirty="0" smtClean="0"/>
              <a:t>, </a:t>
            </a:r>
            <a:r>
              <a:rPr lang="en-US" dirty="0" err="1" smtClean="0"/>
              <a:t>putus</a:t>
            </a:r>
            <a:r>
              <a:rPr lang="en-US" dirty="0" smtClean="0"/>
              <a:t> </a:t>
            </a:r>
            <a:r>
              <a:rPr lang="en-US" dirty="0" err="1" smtClean="0"/>
              <a:t>asa</a:t>
            </a:r>
            <a:r>
              <a:rPr lang="en-US" dirty="0" smtClean="0"/>
              <a:t>, </a:t>
            </a:r>
            <a:r>
              <a:rPr lang="en-US" dirty="0" err="1" smtClean="0"/>
              <a:t>sedih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kesepian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cintai</a:t>
            </a:r>
            <a:r>
              <a:rPr lang="en-US" dirty="0" smtClean="0"/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duka</a:t>
            </a:r>
            <a:r>
              <a:rPr lang="en-US" dirty="0" smtClean="0"/>
              <a:t> </a:t>
            </a:r>
            <a:r>
              <a:rPr lang="en-US" dirty="0" err="1" smtClean="0"/>
              <a:t>cita</a:t>
            </a:r>
            <a:r>
              <a:rPr lang="en-US" dirty="0" smtClean="0"/>
              <a:t>: </a:t>
            </a:r>
            <a:r>
              <a:rPr lang="en-US" dirty="0" err="1" smtClean="0"/>
              <a:t>terkejut</a:t>
            </a:r>
            <a:r>
              <a:rPr lang="en-US" dirty="0" smtClean="0"/>
              <a:t>, </a:t>
            </a:r>
            <a:r>
              <a:rPr lang="en-US" dirty="0" err="1" smtClean="0"/>
              <a:t>putus</a:t>
            </a:r>
            <a:r>
              <a:rPr lang="en-US" dirty="0" smtClean="0"/>
              <a:t> </a:t>
            </a:r>
            <a:r>
              <a:rPr lang="en-US" dirty="0" err="1" smtClean="0"/>
              <a:t>asa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pulih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Pandangan</a:t>
            </a:r>
            <a:r>
              <a:rPr lang="en-US" dirty="0" smtClean="0"/>
              <a:t> lain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duka</a:t>
            </a:r>
            <a:r>
              <a:rPr lang="en-US" dirty="0" smtClean="0"/>
              <a:t> </a:t>
            </a:r>
            <a:r>
              <a:rPr lang="en-US" dirty="0" err="1" smtClean="0"/>
              <a:t>cita</a:t>
            </a:r>
            <a:r>
              <a:rPr lang="en-US" dirty="0" smtClean="0"/>
              <a:t>: </a:t>
            </a:r>
            <a:r>
              <a:rPr lang="en-US" dirty="0" err="1" smtClean="0"/>
              <a:t>kelumpuhan</a:t>
            </a:r>
            <a:r>
              <a:rPr lang="en-US" dirty="0" smtClean="0"/>
              <a:t>, </a:t>
            </a:r>
            <a:r>
              <a:rPr lang="en-US" dirty="0" err="1" smtClean="0"/>
              <a:t>rindu</a:t>
            </a:r>
            <a:r>
              <a:rPr lang="en-US" dirty="0" smtClean="0"/>
              <a:t>, </a:t>
            </a:r>
            <a:r>
              <a:rPr lang="en-US" dirty="0" err="1" smtClean="0"/>
              <a:t>depresi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pulih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fase-fase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Pd </a:t>
            </a:r>
            <a:r>
              <a:rPr lang="en-US" dirty="0" err="1" smtClean="0"/>
              <a:t>bbrp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, </a:t>
            </a:r>
            <a:r>
              <a:rPr lang="en-US" dirty="0" err="1" smtClean="0"/>
              <a:t>duka</a:t>
            </a:r>
            <a:r>
              <a:rPr lang="en-US" dirty="0" smtClean="0"/>
              <a:t> </a:t>
            </a:r>
            <a:r>
              <a:rPr lang="en-US" dirty="0" err="1" smtClean="0"/>
              <a:t>cita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bertahun-tahun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549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KEMATIAN</vt:lpstr>
      <vt:lpstr>Apa itu kematian??</vt:lpstr>
      <vt:lpstr>Kematian dan sosiohistoris</vt:lpstr>
      <vt:lpstr>Perspektif perkembangan mengenai kematian</vt:lpstr>
      <vt:lpstr>Menghadapi Kematian</vt:lpstr>
      <vt:lpstr>PowerPoint Presentation</vt:lpstr>
      <vt:lpstr>PowerPoint Presentation</vt:lpstr>
      <vt:lpstr>Mengatasi masalah sehubungan dengan kematian orang lain</vt:lpstr>
      <vt:lpstr>PowerPoint Presentation</vt:lpstr>
      <vt:lpstr>PowerPoint Presentation</vt:lpstr>
      <vt:lpstr>PowerPoint Presentation</vt:lpstr>
      <vt:lpstr>Pendidikan Kematian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KEMATIAN</dc:title>
  <dc:creator>TOSHIBA</dc:creator>
  <cp:lastModifiedBy>May</cp:lastModifiedBy>
  <cp:revision>5</cp:revision>
  <dcterms:created xsi:type="dcterms:W3CDTF">2011-01-05T02:16:24Z</dcterms:created>
  <dcterms:modified xsi:type="dcterms:W3CDTF">2015-06-16T08:26:41Z</dcterms:modified>
</cp:coreProperties>
</file>