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7" r:id="rId5"/>
    <p:sldId id="271" r:id="rId6"/>
    <p:sldId id="273" r:id="rId7"/>
    <p:sldId id="279" r:id="rId8"/>
    <p:sldId id="274" r:id="rId9"/>
    <p:sldId id="275" r:id="rId10"/>
    <p:sldId id="276" r:id="rId11"/>
    <p:sldId id="277" r:id="rId12"/>
    <p:sldId id="278" r:id="rId13"/>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2071"/>
    <a:srgbClr val="F5A0C5"/>
    <a:srgbClr val="A365D1"/>
    <a:srgbClr val="8A3CC4"/>
    <a:srgbClr val="06F05F"/>
    <a:srgbClr val="04B046"/>
    <a:srgbClr val="3CF2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9" autoAdjust="0"/>
    <p:restoredTop sz="93011" autoAdjust="0"/>
  </p:normalViewPr>
  <p:slideViewPr>
    <p:cSldViewPr>
      <p:cViewPr varScale="1">
        <p:scale>
          <a:sx n="90" d="100"/>
          <a:sy n="90" d="100"/>
        </p:scale>
        <p:origin x="-228" y="-10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Espace réservé de la date 3"/>
          <p:cNvSpPr>
            <a:spLocks noGrp="1"/>
          </p:cNvSpPr>
          <p:nvPr>
            <p:ph type="dt" sz="half" idx="10"/>
          </p:nvPr>
        </p:nvSpPr>
        <p:spPr/>
        <p:txBody>
          <a:bodyPr/>
          <a:lstStyle>
            <a:lvl1pPr>
              <a:defRPr/>
            </a:lvl1pPr>
          </a:lstStyle>
          <a:p>
            <a:pPr>
              <a:defRPr/>
            </a:pPr>
            <a:fld id="{96532554-66C6-4900-863A-E14A01F88C57}" type="datetimeFigureOut">
              <a:rPr lang="en-US" smtClean="0"/>
              <a:pPr>
                <a:defRPr/>
              </a:pPr>
              <a:t>9/30/2014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1AFDD768-628E-43D9-BF7C-652C9EB8138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89C55144-CA2A-4FD5-8E1E-7C6F661B9422}" type="datetimeFigureOut">
              <a:rPr lang="en-US" smtClean="0"/>
              <a:pPr>
                <a:defRPr/>
              </a:pPr>
              <a:t>9/30/2014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E343A9A0-0FC0-47D1-B9D7-8A450A28A54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E9DA4214-3265-4B0D-865C-DF310299E962}" type="datetimeFigureOut">
              <a:rPr lang="en-US" smtClean="0"/>
              <a:pPr>
                <a:defRPr/>
              </a:pPr>
              <a:t>9/30/2014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08DF0C19-1041-41C9-9237-E8E472F1A73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e la date 3"/>
          <p:cNvSpPr>
            <a:spLocks noGrp="1"/>
          </p:cNvSpPr>
          <p:nvPr>
            <p:ph type="dt" sz="half" idx="10"/>
          </p:nvPr>
        </p:nvSpPr>
        <p:spPr/>
        <p:txBody>
          <a:bodyPr/>
          <a:lstStyle>
            <a:lvl1pPr>
              <a:defRPr/>
            </a:lvl1pPr>
          </a:lstStyle>
          <a:p>
            <a:pPr>
              <a:defRPr/>
            </a:pPr>
            <a:fld id="{51D6A8CD-A743-4A29-85CD-F32429BAFA47}" type="datetimeFigureOut">
              <a:rPr lang="en-US" smtClean="0"/>
              <a:pPr>
                <a:defRPr/>
              </a:pPr>
              <a:t>9/30/2014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10CA9847-C65B-4F78-BB9D-5F36F2794C3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D522E109-9BD1-47C2-A8A0-28E46418B2A4}" type="datetimeFigureOut">
              <a:rPr lang="en-US" smtClean="0"/>
              <a:pPr>
                <a:defRPr/>
              </a:pPr>
              <a:t>9/30/2014</a:t>
            </a:fld>
            <a:endParaRPr lang="en-US"/>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A3319929-C021-4E31-B84D-E545E280661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e la date 3"/>
          <p:cNvSpPr>
            <a:spLocks noGrp="1"/>
          </p:cNvSpPr>
          <p:nvPr>
            <p:ph type="dt" sz="half" idx="10"/>
          </p:nvPr>
        </p:nvSpPr>
        <p:spPr/>
        <p:txBody>
          <a:bodyPr/>
          <a:lstStyle>
            <a:lvl1pPr>
              <a:defRPr/>
            </a:lvl1pPr>
          </a:lstStyle>
          <a:p>
            <a:pPr>
              <a:defRPr/>
            </a:pPr>
            <a:fld id="{57DE918A-75AE-4758-A4D0-FD67FA9AA74E}" type="datetimeFigureOut">
              <a:rPr lang="en-US" smtClean="0"/>
              <a:pPr>
                <a:defRPr/>
              </a:pPr>
              <a:t>9/30/2014</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B69ECFE0-AD2F-4D1E-B772-0B28508D5C7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Espace réservé de la date 3"/>
          <p:cNvSpPr>
            <a:spLocks noGrp="1"/>
          </p:cNvSpPr>
          <p:nvPr>
            <p:ph type="dt" sz="half" idx="10"/>
          </p:nvPr>
        </p:nvSpPr>
        <p:spPr/>
        <p:txBody>
          <a:bodyPr/>
          <a:lstStyle>
            <a:lvl1pPr>
              <a:defRPr/>
            </a:lvl1pPr>
          </a:lstStyle>
          <a:p>
            <a:pPr>
              <a:defRPr/>
            </a:pPr>
            <a:fld id="{894FD1C2-93FD-4D52-9C70-0C2041E566B0}" type="datetimeFigureOut">
              <a:rPr lang="en-US" smtClean="0"/>
              <a:pPr>
                <a:defRPr/>
              </a:pPr>
              <a:t>9/30/2014</a:t>
            </a:fld>
            <a:endParaRPr lang="en-US"/>
          </a:p>
        </p:txBody>
      </p:sp>
      <p:sp>
        <p:nvSpPr>
          <p:cNvPr id="8" name="Espace réservé du pied de page 4"/>
          <p:cNvSpPr>
            <a:spLocks noGrp="1"/>
          </p:cNvSpPr>
          <p:nvPr>
            <p:ph type="ftr" sz="quarter" idx="11"/>
          </p:nvPr>
        </p:nvSpPr>
        <p:spPr/>
        <p:txBody>
          <a:bodyPr/>
          <a:lstStyle>
            <a:lvl1pPr>
              <a:defRPr/>
            </a:lvl1pPr>
          </a:lstStyle>
          <a:p>
            <a:pPr>
              <a:defRPr/>
            </a:pPr>
            <a:endParaRPr lang="en-US"/>
          </a:p>
        </p:txBody>
      </p:sp>
      <p:sp>
        <p:nvSpPr>
          <p:cNvPr id="9" name="Espace réservé du numéro de diapositive 5"/>
          <p:cNvSpPr>
            <a:spLocks noGrp="1"/>
          </p:cNvSpPr>
          <p:nvPr>
            <p:ph type="sldNum" sz="quarter" idx="12"/>
          </p:nvPr>
        </p:nvSpPr>
        <p:spPr/>
        <p:txBody>
          <a:bodyPr/>
          <a:lstStyle>
            <a:lvl1pPr>
              <a:defRPr/>
            </a:lvl1pPr>
          </a:lstStyle>
          <a:p>
            <a:pPr>
              <a:defRPr/>
            </a:pPr>
            <a:fld id="{4E6CB8C4-D202-4AAF-ABDB-83A594632AD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e la date 3"/>
          <p:cNvSpPr>
            <a:spLocks noGrp="1"/>
          </p:cNvSpPr>
          <p:nvPr>
            <p:ph type="dt" sz="half" idx="10"/>
          </p:nvPr>
        </p:nvSpPr>
        <p:spPr/>
        <p:txBody>
          <a:bodyPr/>
          <a:lstStyle>
            <a:lvl1pPr>
              <a:defRPr/>
            </a:lvl1pPr>
          </a:lstStyle>
          <a:p>
            <a:pPr>
              <a:defRPr/>
            </a:pPr>
            <a:fld id="{1E45BD51-0180-43B0-BF83-3CED7D59255F}" type="datetimeFigureOut">
              <a:rPr lang="en-US" smtClean="0"/>
              <a:pPr>
                <a:defRPr/>
              </a:pPr>
              <a:t>9/30/2014</a:t>
            </a:fld>
            <a:endParaRPr lang="en-US"/>
          </a:p>
        </p:txBody>
      </p:sp>
      <p:sp>
        <p:nvSpPr>
          <p:cNvPr id="4" name="Espace réservé du pied de page 4"/>
          <p:cNvSpPr>
            <a:spLocks noGrp="1"/>
          </p:cNvSpPr>
          <p:nvPr>
            <p:ph type="ftr" sz="quarter" idx="11"/>
          </p:nvPr>
        </p:nvSpPr>
        <p:spPr/>
        <p:txBody>
          <a:bodyPr/>
          <a:lstStyle>
            <a:lvl1pPr>
              <a:defRPr/>
            </a:lvl1pPr>
          </a:lstStyle>
          <a:p>
            <a:pPr>
              <a:defRPr/>
            </a:pPr>
            <a:endParaRPr lang="en-US"/>
          </a:p>
        </p:txBody>
      </p:sp>
      <p:sp>
        <p:nvSpPr>
          <p:cNvPr id="5" name="Espace réservé du numéro de diapositive 5"/>
          <p:cNvSpPr>
            <a:spLocks noGrp="1"/>
          </p:cNvSpPr>
          <p:nvPr>
            <p:ph type="sldNum" sz="quarter" idx="12"/>
          </p:nvPr>
        </p:nvSpPr>
        <p:spPr/>
        <p:txBody>
          <a:bodyPr/>
          <a:lstStyle>
            <a:lvl1pPr>
              <a:defRPr/>
            </a:lvl1pPr>
          </a:lstStyle>
          <a:p>
            <a:pPr>
              <a:defRPr/>
            </a:pPr>
            <a:fld id="{3B8961CE-EDBC-4DCB-A2FE-7C2DC5BD4EF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AE857E-CB8A-43E7-8747-7A5DC4BF6634}" type="datetimeFigureOut">
              <a:rPr lang="en-US" smtClean="0"/>
              <a:pPr>
                <a:defRPr/>
              </a:pPr>
              <a:t>9/30/2014</a:t>
            </a:fld>
            <a:endParaRPr lang="en-US"/>
          </a:p>
        </p:txBody>
      </p:sp>
      <p:sp>
        <p:nvSpPr>
          <p:cNvPr id="3" name="Espace réservé du pied de page 4"/>
          <p:cNvSpPr>
            <a:spLocks noGrp="1"/>
          </p:cNvSpPr>
          <p:nvPr>
            <p:ph type="ftr" sz="quarter" idx="11"/>
          </p:nvPr>
        </p:nvSpPr>
        <p:spPr/>
        <p:txBody>
          <a:bodyPr/>
          <a:lstStyle>
            <a:lvl1pPr>
              <a:defRPr/>
            </a:lvl1pPr>
          </a:lstStyle>
          <a:p>
            <a:pPr>
              <a:defRPr/>
            </a:pPr>
            <a:endParaRPr lang="en-US"/>
          </a:p>
        </p:txBody>
      </p:sp>
      <p:sp>
        <p:nvSpPr>
          <p:cNvPr id="4" name="Espace réservé du numéro de diapositive 5"/>
          <p:cNvSpPr>
            <a:spLocks noGrp="1"/>
          </p:cNvSpPr>
          <p:nvPr>
            <p:ph type="sldNum" sz="quarter" idx="12"/>
          </p:nvPr>
        </p:nvSpPr>
        <p:spPr/>
        <p:txBody>
          <a:bodyPr/>
          <a:lstStyle>
            <a:lvl1pPr>
              <a:defRPr/>
            </a:lvl1pPr>
          </a:lstStyle>
          <a:p>
            <a:pPr>
              <a:defRPr/>
            </a:pPr>
            <a:fld id="{368E3BA3-3F8A-4530-A918-A93703BFF79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E5F103B-4D38-4BB2-B4DF-E7CE156C9F48}" type="datetimeFigureOut">
              <a:rPr lang="en-US" smtClean="0"/>
              <a:pPr>
                <a:defRPr/>
              </a:pPr>
              <a:t>9/30/2014</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E22FAA2D-D614-46E3-85BB-C40960233E7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87D1E47A-D678-4FAE-8D09-FC44A74FA436}" type="datetimeFigureOut">
              <a:rPr lang="en-US" smtClean="0"/>
              <a:pPr>
                <a:defRPr/>
              </a:pPr>
              <a:t>9/30/2014</a:t>
            </a:fld>
            <a:endParaRPr lang="en-US"/>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AD2D7172-EE68-4616-8BEC-961FFB833B7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Espace réservé du texte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4" name="Espace réservé de la date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63743FA-C093-484A-9C19-83417BF9A04E}" type="datetimeFigureOut">
              <a:rPr lang="en-US" smtClean="0"/>
              <a:pPr>
                <a:defRPr/>
              </a:pPr>
              <a:t>9/30/2014</a:t>
            </a:fld>
            <a:endParaRPr lang="en-US"/>
          </a:p>
        </p:txBody>
      </p:sp>
      <p:sp>
        <p:nvSpPr>
          <p:cNvPr id="5" name="Espace réservé du pied de page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Espace réservé du numéro de diapositive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2D48F8B-9F12-4540-A57F-E82567C627A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899592" y="699542"/>
            <a:ext cx="7772400" cy="830263"/>
          </a:xfrm>
        </p:spPr>
        <p:txBody>
          <a:bodyPr rtlCol="0">
            <a:noAutofit/>
          </a:bodyPr>
          <a:lstStyle/>
          <a:p>
            <a:pPr fontAlgn="auto">
              <a:spcAft>
                <a:spcPts val="0"/>
              </a:spcAft>
              <a:defRPr/>
            </a:pPr>
            <a:r>
              <a:rPr lang="id-ID" sz="5400" dirty="0" smtClean="0">
                <a:solidFill>
                  <a:srgbClr val="00B0F0"/>
                </a:solidFill>
                <a:latin typeface="Matura MT Script Capitals" pitchFamily="66" charset="0"/>
              </a:rPr>
              <a:t>Kematian dan Kedukaan </a:t>
            </a:r>
            <a:endParaRPr lang="en-US" sz="5400" dirty="0" smtClean="0">
              <a:solidFill>
                <a:srgbClr val="00B0F0"/>
              </a:solidFill>
              <a:latin typeface="Matura MT Script Capitals" pitchFamily="66" charset="0"/>
            </a:endParaRPr>
          </a:p>
        </p:txBody>
      </p:sp>
      <p:sp>
        <p:nvSpPr>
          <p:cNvPr id="3" name="Sous-titre 2"/>
          <p:cNvSpPr>
            <a:spLocks noGrp="1"/>
          </p:cNvSpPr>
          <p:nvPr>
            <p:ph type="subTitle" idx="1"/>
          </p:nvPr>
        </p:nvSpPr>
        <p:spPr>
          <a:xfrm>
            <a:off x="1547664" y="1635646"/>
            <a:ext cx="6400800" cy="500062"/>
          </a:xfrm>
        </p:spPr>
        <p:txBody>
          <a:bodyPr rtlCol="0">
            <a:noAutofit/>
          </a:bodyPr>
          <a:lstStyle/>
          <a:p>
            <a:pPr fontAlgn="auto">
              <a:spcAft>
                <a:spcPts val="0"/>
              </a:spcAft>
              <a:buFont typeface="Arial" pitchFamily="34" charset="0"/>
              <a:buNone/>
              <a:defRPr/>
            </a:pPr>
            <a:r>
              <a:rPr lang="id-ID" sz="2400" dirty="0" smtClean="0">
                <a:solidFill>
                  <a:srgbClr val="F42071"/>
                </a:solidFill>
                <a:latin typeface="Harrington" pitchFamily="82" charset="0"/>
              </a:rPr>
              <a:t>Psikologi Perkembangan  2</a:t>
            </a:r>
          </a:p>
          <a:p>
            <a:pPr fontAlgn="auto">
              <a:spcAft>
                <a:spcPts val="0"/>
              </a:spcAft>
              <a:buFont typeface="Arial" pitchFamily="34" charset="0"/>
              <a:buNone/>
              <a:defRPr/>
            </a:pPr>
            <a:endParaRPr lang="en-US" sz="2400" dirty="0" smtClean="0">
              <a:solidFill>
                <a:srgbClr val="F42071"/>
              </a:solidFill>
              <a:latin typeface="Harrington" pitchFamily="82" charset="0"/>
            </a:endParaRPr>
          </a:p>
        </p:txBody>
      </p:sp>
      <p:pic>
        <p:nvPicPr>
          <p:cNvPr id="4" name="Picture 3" descr="images (1).jpg"/>
          <p:cNvPicPr>
            <a:picLocks noChangeAspect="1"/>
          </p:cNvPicPr>
          <p:nvPr/>
        </p:nvPicPr>
        <p:blipFill>
          <a:blip r:embed="rId3" cstate="print"/>
          <a:stretch>
            <a:fillRect/>
          </a:stretch>
        </p:blipFill>
        <p:spPr>
          <a:xfrm rot="417431">
            <a:off x="4761928" y="2578156"/>
            <a:ext cx="3805063" cy="2178325"/>
          </a:xfrm>
          <a:prstGeom prst="rect">
            <a:avLst/>
          </a:prstGeom>
          <a:blipFill>
            <a:blip r:embed="rId3" cstate="print"/>
            <a:stretch>
              <a:fillRect/>
            </a:stretch>
          </a:blipFill>
          <a:ln>
            <a:noFill/>
          </a:ln>
        </p:spPr>
      </p:pic>
      <p:sp>
        <p:nvSpPr>
          <p:cNvPr id="6" name="Sous-titre 2"/>
          <p:cNvSpPr txBox="1">
            <a:spLocks/>
          </p:cNvSpPr>
          <p:nvPr/>
        </p:nvSpPr>
        <p:spPr bwMode="auto">
          <a:xfrm>
            <a:off x="179512" y="2355726"/>
            <a:ext cx="4104456" cy="266429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lvl="0" algn="ctr" fontAlgn="auto">
              <a:spcBef>
                <a:spcPct val="20000"/>
              </a:spcBef>
              <a:spcAft>
                <a:spcPts val="0"/>
              </a:spcAft>
              <a:defRPr/>
            </a:pPr>
            <a:r>
              <a:rPr lang="id-ID" sz="2400" dirty="0" smtClean="0">
                <a:solidFill>
                  <a:srgbClr val="F42071"/>
                </a:solidFill>
                <a:latin typeface="Harrington" pitchFamily="82" charset="0"/>
              </a:rPr>
              <a:t>Elis</a:t>
            </a:r>
          </a:p>
          <a:p>
            <a:pPr lvl="0" algn="ctr" fontAlgn="auto">
              <a:spcBef>
                <a:spcPct val="20000"/>
              </a:spcBef>
              <a:spcAft>
                <a:spcPts val="0"/>
              </a:spcAft>
              <a:defRPr/>
            </a:pPr>
            <a:r>
              <a:rPr lang="id-ID" sz="2400" dirty="0" smtClean="0">
                <a:solidFill>
                  <a:srgbClr val="F42071"/>
                </a:solidFill>
                <a:latin typeface="Harrington" pitchFamily="82" charset="0"/>
              </a:rPr>
              <a:t>Hillary</a:t>
            </a:r>
          </a:p>
          <a:p>
            <a:pPr lvl="0" algn="ctr" fontAlgn="auto">
              <a:spcBef>
                <a:spcPct val="20000"/>
              </a:spcBef>
              <a:spcAft>
                <a:spcPts val="0"/>
              </a:spcAft>
              <a:defRPr/>
            </a:pPr>
            <a:r>
              <a:rPr lang="id-ID" sz="2400" dirty="0" smtClean="0">
                <a:solidFill>
                  <a:srgbClr val="F42071"/>
                </a:solidFill>
                <a:latin typeface="Harrington" pitchFamily="82" charset="0"/>
              </a:rPr>
              <a:t>Michael</a:t>
            </a:r>
          </a:p>
          <a:p>
            <a:pPr lvl="0" algn="ctr" fontAlgn="auto">
              <a:spcBef>
                <a:spcPct val="20000"/>
              </a:spcBef>
              <a:spcAft>
                <a:spcPts val="0"/>
              </a:spcAft>
              <a:defRPr/>
            </a:pPr>
            <a:r>
              <a:rPr lang="id-ID" sz="2400" dirty="0" smtClean="0">
                <a:solidFill>
                  <a:srgbClr val="F42071"/>
                </a:solidFill>
                <a:latin typeface="Harrington" pitchFamily="82" charset="0"/>
              </a:rPr>
              <a:t>Rendy</a:t>
            </a:r>
          </a:p>
          <a:p>
            <a:pPr lvl="0" algn="ctr" fontAlgn="auto">
              <a:spcBef>
                <a:spcPct val="20000"/>
              </a:spcBef>
              <a:spcAft>
                <a:spcPts val="0"/>
              </a:spcAft>
              <a:defRPr/>
            </a:pPr>
            <a:r>
              <a:rPr lang="id-ID" sz="2400" dirty="0" smtClean="0">
                <a:solidFill>
                  <a:srgbClr val="F42071"/>
                </a:solidFill>
                <a:latin typeface="Harrington" pitchFamily="82" charset="0"/>
              </a:rPr>
              <a:t>Rohman</a:t>
            </a:r>
          </a:p>
          <a:p>
            <a:pPr lvl="0" algn="ctr" fontAlgn="auto">
              <a:spcBef>
                <a:spcPct val="20000"/>
              </a:spcBef>
              <a:spcAft>
                <a:spcPts val="0"/>
              </a:spcAft>
              <a:defRPr/>
            </a:pPr>
            <a:r>
              <a:rPr lang="id-ID" sz="2400" dirty="0" smtClean="0">
                <a:solidFill>
                  <a:srgbClr val="F42071"/>
                </a:solidFill>
                <a:latin typeface="Harrington" pitchFamily="82" charset="0"/>
              </a:rPr>
              <a:t>Faisal</a:t>
            </a:r>
            <a:endParaRPr kumimoji="0" lang="id-ID" sz="2400" b="0" i="0" u="none" strike="noStrike" kern="1200" cap="none" spc="0" normalizeH="0" baseline="0" noProof="0" dirty="0" smtClean="0">
              <a:ln>
                <a:noFill/>
              </a:ln>
              <a:solidFill>
                <a:srgbClr val="F42071"/>
              </a:solidFill>
              <a:effectLst/>
              <a:uLnTx/>
              <a:uFillTx/>
              <a:latin typeface="Harrington" pitchFamily="82"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rgbClr val="F42071"/>
              </a:solidFill>
              <a:effectLst/>
              <a:uLnTx/>
              <a:uFillTx/>
              <a:latin typeface="Harrington" pitchFamily="82" charset="0"/>
              <a:ea typeface="+mn-ea"/>
              <a:cs typeface="+mn-cs"/>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path" presetSubtype="0" accel="50000" decel="50000" fill="hold" grpId="1" nodeType="clickEffect">
                                  <p:stCondLst>
                                    <p:cond delay="0"/>
                                  </p:stCondLst>
                                  <p:childTnLst>
                                    <p:animMotion origin="layout" path="M -0.00069 -0.08339 C 0.01129 -0.11118 0.03229 -0.15071 0.05729 -0.15071 C 0.09427 -0.15071 0.12431 -0.10933 0.12431 -0.05714 C 0.12431 -0.04015 0.12136 -0.0244 0.11528 -0.01081 C 0.11632 -0.01081 -0.00069 0.19765 -0.00069 0.1995 C -0.00069 0.19765 -0.11771 -0.01081 -0.11666 -0.01081 C -0.12274 -0.0244 -0.12569 -0.04015 -0.12569 -0.05714 C -0.12569 -0.10933 -0.09566 -0.15071 -0.05764 -0.15071 C -0.03368 -0.15071 -0.01267 -0.11118 -0.00069 -0.08339 Z " pathEditMode="relative" rAng="0" ptsTypes="fffffffff">
                                      <p:cBhvr>
                                        <p:cTn id="20" dur="2000" fill="hold"/>
                                        <p:tgtEl>
                                          <p:spTgt spid="2"/>
                                        </p:tgtEl>
                                        <p:attrNameLst>
                                          <p:attrName>ppt_x</p:attrName>
                                          <p:attrName>ppt_y</p:attrName>
                                        </p:attrNameLst>
                                      </p:cBhvr>
                                      <p:rCtr x="0" y="108"/>
                                    </p:animMotion>
                                  </p:childTnLst>
                                </p:cTn>
                              </p:par>
                            </p:childTnLst>
                          </p:cTn>
                        </p:par>
                      </p:childTnLst>
                    </p:cTn>
                  </p:par>
                  <p:par>
                    <p:cTn id="21" fill="hold">
                      <p:stCondLst>
                        <p:cond delay="indefinite"/>
                      </p:stCondLst>
                      <p:childTnLst>
                        <p:par>
                          <p:cTn id="22" fill="hold">
                            <p:stCondLst>
                              <p:cond delay="0"/>
                            </p:stCondLst>
                            <p:childTnLst>
                              <p:par>
                                <p:cTn id="23" presetID="63" presetClass="path" presetSubtype="0" accel="50000" decel="50000" fill="hold" nodeType="clickEffect">
                                  <p:stCondLst>
                                    <p:cond delay="0"/>
                                  </p:stCondLst>
                                  <p:iterate type="lt">
                                    <p:tmPct val="0"/>
                                  </p:iterate>
                                  <p:childTnLst>
                                    <p:animMotion origin="layout" path="M -0.24809 0.00402 L 0.00191 0.00402 " pathEditMode="relative" rAng="0" ptsTypes="AA">
                                      <p:cBhvr>
                                        <p:cTn id="24" dur="2000" fill="hold"/>
                                        <p:tgtEl>
                                          <p:spTgt spid="3">
                                            <p:txEl>
                                              <p:pRg st="0" end="0"/>
                                            </p:txEl>
                                          </p:spTgt>
                                        </p:tgtEl>
                                        <p:attrNameLst>
                                          <p:attrName>ppt_x</p:attrName>
                                          <p:attrName>ppt_y</p:attrName>
                                        </p:attrNameLst>
                                      </p:cBhvr>
                                      <p:rCtr x="125" y="0"/>
                                    </p:animMotion>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nodeType="clickEffect">
                                  <p:stCondLst>
                                    <p:cond delay="0"/>
                                  </p:stCondLst>
                                  <p:iterate type="lt">
                                    <p:tmPct val="10000"/>
                                  </p:iterate>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p:cTn id="29"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31"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1" presetClass="entr" presetSubtype="0" fill="hold" nodeType="clickEffect">
                                  <p:stCondLst>
                                    <p:cond delay="0"/>
                                  </p:stCondLst>
                                  <p:iterate type="lt">
                                    <p:tmPct val="10000"/>
                                  </p:iterate>
                                  <p:childTnLst>
                                    <p:set>
                                      <p:cBhvr>
                                        <p:cTn id="37" dur="1" fill="hold">
                                          <p:stCondLst>
                                            <p:cond delay="0"/>
                                          </p:stCondLst>
                                        </p:cTn>
                                        <p:tgtEl>
                                          <p:spTgt spid="6">
                                            <p:txEl>
                                              <p:pRg st="1" end="1"/>
                                            </p:txEl>
                                          </p:spTgt>
                                        </p:tgtEl>
                                        <p:attrNameLst>
                                          <p:attrName>style.visibility</p:attrName>
                                        </p:attrNameLst>
                                      </p:cBhvr>
                                      <p:to>
                                        <p:strVal val="visible"/>
                                      </p:to>
                                    </p:set>
                                    <p:anim calcmode="lin" valueType="num">
                                      <p:cBhvr>
                                        <p:cTn id="38" dur="500" fill="hold"/>
                                        <p:tgtEl>
                                          <p:spTgt spid="6">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6">
                                            <p:txEl>
                                              <p:pRg st="1" end="1"/>
                                            </p:txEl>
                                          </p:spTgt>
                                        </p:tgtEl>
                                        <p:attrNameLst>
                                          <p:attrName>ppt_y</p:attrName>
                                        </p:attrNameLst>
                                      </p:cBhvr>
                                      <p:tavLst>
                                        <p:tav tm="0">
                                          <p:val>
                                            <p:strVal val="#ppt_y"/>
                                          </p:val>
                                        </p:tav>
                                        <p:tav tm="100000">
                                          <p:val>
                                            <p:strVal val="#ppt_y"/>
                                          </p:val>
                                        </p:tav>
                                      </p:tavLst>
                                    </p:anim>
                                    <p:anim calcmode="lin" valueType="num">
                                      <p:cBhvr>
                                        <p:cTn id="40" dur="500" fill="hold"/>
                                        <p:tgtEl>
                                          <p:spTgt spid="6">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6">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6">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1" presetClass="entr" presetSubtype="0" fill="hold" nodeType="clickEffect">
                                  <p:stCondLst>
                                    <p:cond delay="0"/>
                                  </p:stCondLst>
                                  <p:iterate type="lt">
                                    <p:tmPct val="10000"/>
                                  </p:iterate>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p:cTn id="47" dur="500" fill="hold"/>
                                        <p:tgtEl>
                                          <p:spTgt spid="6">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6">
                                            <p:txEl>
                                              <p:pRg st="2" end="2"/>
                                            </p:txEl>
                                          </p:spTgt>
                                        </p:tgtEl>
                                        <p:attrNameLst>
                                          <p:attrName>ppt_y</p:attrName>
                                        </p:attrNameLst>
                                      </p:cBhvr>
                                      <p:tavLst>
                                        <p:tav tm="0">
                                          <p:val>
                                            <p:strVal val="#ppt_y"/>
                                          </p:val>
                                        </p:tav>
                                        <p:tav tm="100000">
                                          <p:val>
                                            <p:strVal val="#ppt_y"/>
                                          </p:val>
                                        </p:tav>
                                      </p:tavLst>
                                    </p:anim>
                                    <p:anim calcmode="lin" valueType="num">
                                      <p:cBhvr>
                                        <p:cTn id="49" dur="500" fill="hold"/>
                                        <p:tgtEl>
                                          <p:spTgt spid="6">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6">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6">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1" presetClass="entr" presetSubtype="0" fill="hold" nodeType="clickEffect">
                                  <p:stCondLst>
                                    <p:cond delay="0"/>
                                  </p:stCondLst>
                                  <p:iterate type="lt">
                                    <p:tmPct val="10000"/>
                                  </p:iterate>
                                  <p:childTnLst>
                                    <p:set>
                                      <p:cBhvr>
                                        <p:cTn id="55" dur="1" fill="hold">
                                          <p:stCondLst>
                                            <p:cond delay="0"/>
                                          </p:stCondLst>
                                        </p:cTn>
                                        <p:tgtEl>
                                          <p:spTgt spid="6">
                                            <p:txEl>
                                              <p:pRg st="3" end="3"/>
                                            </p:txEl>
                                          </p:spTgt>
                                        </p:tgtEl>
                                        <p:attrNameLst>
                                          <p:attrName>style.visibility</p:attrName>
                                        </p:attrNameLst>
                                      </p:cBhvr>
                                      <p:to>
                                        <p:strVal val="visible"/>
                                      </p:to>
                                    </p:set>
                                    <p:anim calcmode="lin" valueType="num">
                                      <p:cBhvr>
                                        <p:cTn id="56" dur="500" fill="hold"/>
                                        <p:tgtEl>
                                          <p:spTgt spid="6">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6">
                                            <p:txEl>
                                              <p:pRg st="3" end="3"/>
                                            </p:txEl>
                                          </p:spTgt>
                                        </p:tgtEl>
                                        <p:attrNameLst>
                                          <p:attrName>ppt_y</p:attrName>
                                        </p:attrNameLst>
                                      </p:cBhvr>
                                      <p:tavLst>
                                        <p:tav tm="0">
                                          <p:val>
                                            <p:strVal val="#ppt_y"/>
                                          </p:val>
                                        </p:tav>
                                        <p:tav tm="100000">
                                          <p:val>
                                            <p:strVal val="#ppt_y"/>
                                          </p:val>
                                        </p:tav>
                                      </p:tavLst>
                                    </p:anim>
                                    <p:anim calcmode="lin" valueType="num">
                                      <p:cBhvr>
                                        <p:cTn id="58" dur="500" fill="hold"/>
                                        <p:tgtEl>
                                          <p:spTgt spid="6">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6">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6">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1" presetClass="entr" presetSubtype="0" fill="hold" nodeType="clickEffect">
                                  <p:stCondLst>
                                    <p:cond delay="0"/>
                                  </p:stCondLst>
                                  <p:iterate type="lt">
                                    <p:tmPct val="10000"/>
                                  </p:iterate>
                                  <p:childTnLst>
                                    <p:set>
                                      <p:cBhvr>
                                        <p:cTn id="64" dur="1" fill="hold">
                                          <p:stCondLst>
                                            <p:cond delay="0"/>
                                          </p:stCondLst>
                                        </p:cTn>
                                        <p:tgtEl>
                                          <p:spTgt spid="6">
                                            <p:txEl>
                                              <p:pRg st="4" end="4"/>
                                            </p:txEl>
                                          </p:spTgt>
                                        </p:tgtEl>
                                        <p:attrNameLst>
                                          <p:attrName>style.visibility</p:attrName>
                                        </p:attrNameLst>
                                      </p:cBhvr>
                                      <p:to>
                                        <p:strVal val="visible"/>
                                      </p:to>
                                    </p:set>
                                    <p:anim calcmode="lin" valueType="num">
                                      <p:cBhvr>
                                        <p:cTn id="65" dur="500" fill="hold"/>
                                        <p:tgtEl>
                                          <p:spTgt spid="6">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6">
                                            <p:txEl>
                                              <p:pRg st="4" end="4"/>
                                            </p:txEl>
                                          </p:spTgt>
                                        </p:tgtEl>
                                        <p:attrNameLst>
                                          <p:attrName>ppt_y</p:attrName>
                                        </p:attrNameLst>
                                      </p:cBhvr>
                                      <p:tavLst>
                                        <p:tav tm="0">
                                          <p:val>
                                            <p:strVal val="#ppt_y"/>
                                          </p:val>
                                        </p:tav>
                                        <p:tav tm="100000">
                                          <p:val>
                                            <p:strVal val="#ppt_y"/>
                                          </p:val>
                                        </p:tav>
                                      </p:tavLst>
                                    </p:anim>
                                    <p:anim calcmode="lin" valueType="num">
                                      <p:cBhvr>
                                        <p:cTn id="67" dur="500" fill="hold"/>
                                        <p:tgtEl>
                                          <p:spTgt spid="6">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6">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6">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1" presetClass="entr" presetSubtype="0" fill="hold" nodeType="clickEffect">
                                  <p:stCondLst>
                                    <p:cond delay="0"/>
                                  </p:stCondLst>
                                  <p:iterate type="lt">
                                    <p:tmPct val="10000"/>
                                  </p:iterate>
                                  <p:childTnLst>
                                    <p:set>
                                      <p:cBhvr>
                                        <p:cTn id="73" dur="1" fill="hold">
                                          <p:stCondLst>
                                            <p:cond delay="0"/>
                                          </p:stCondLst>
                                        </p:cTn>
                                        <p:tgtEl>
                                          <p:spTgt spid="6">
                                            <p:txEl>
                                              <p:pRg st="5" end="5"/>
                                            </p:txEl>
                                          </p:spTgt>
                                        </p:tgtEl>
                                        <p:attrNameLst>
                                          <p:attrName>style.visibility</p:attrName>
                                        </p:attrNameLst>
                                      </p:cBhvr>
                                      <p:to>
                                        <p:strVal val="visible"/>
                                      </p:to>
                                    </p:set>
                                    <p:anim calcmode="lin" valueType="num">
                                      <p:cBhvr>
                                        <p:cTn id="74" dur="500" fill="hold"/>
                                        <p:tgtEl>
                                          <p:spTgt spid="6">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6">
                                            <p:txEl>
                                              <p:pRg st="5" end="5"/>
                                            </p:txEl>
                                          </p:spTgt>
                                        </p:tgtEl>
                                        <p:attrNameLst>
                                          <p:attrName>ppt_y</p:attrName>
                                        </p:attrNameLst>
                                      </p:cBhvr>
                                      <p:tavLst>
                                        <p:tav tm="0">
                                          <p:val>
                                            <p:strVal val="#ppt_y"/>
                                          </p:val>
                                        </p:tav>
                                        <p:tav tm="100000">
                                          <p:val>
                                            <p:strVal val="#ppt_y"/>
                                          </p:val>
                                        </p:tav>
                                      </p:tavLst>
                                    </p:anim>
                                    <p:anim calcmode="lin" valueType="num">
                                      <p:cBhvr>
                                        <p:cTn id="76" dur="500" fill="hold"/>
                                        <p:tgtEl>
                                          <p:spTgt spid="6">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6">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6">
                                            <p:txEl>
                                              <p:pRg st="5" end="5"/>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63" presetClass="path" presetSubtype="0" accel="50000" decel="50000" fill="hold" nodeType="clickEffect">
                                  <p:stCondLst>
                                    <p:cond delay="0"/>
                                  </p:stCondLst>
                                  <p:iterate type="lt">
                                    <p:tmPct val="0"/>
                                  </p:iterate>
                                  <p:childTnLst>
                                    <p:animMotion origin="layout" path="M -0.24809 0.00402 L 0.00191 0.00402 " pathEditMode="relative" rAng="0" ptsTypes="AA">
                                      <p:cBhvr>
                                        <p:cTn id="82" dur="2000" fill="hold"/>
                                        <p:tgtEl>
                                          <p:spTgt spid="6">
                                            <p:txEl>
                                              <p:pRg st="0" end="0"/>
                                            </p:txEl>
                                          </p:spTgt>
                                        </p:tgtEl>
                                        <p:attrNameLst>
                                          <p:attrName>ppt_x</p:attrName>
                                          <p:attrName>ppt_y</p:attrName>
                                        </p:attrNameLst>
                                      </p:cBhvr>
                                      <p:rCtr x="125" y="0"/>
                                    </p:animMotion>
                                  </p:childTnLst>
                                </p:cTn>
                              </p:par>
                            </p:childTnLst>
                          </p:cTn>
                        </p:par>
                      </p:childTnLst>
                    </p:cTn>
                  </p:par>
                  <p:par>
                    <p:cTn id="83" fill="hold">
                      <p:stCondLst>
                        <p:cond delay="indefinite"/>
                      </p:stCondLst>
                      <p:childTnLst>
                        <p:par>
                          <p:cTn id="84" fill="hold">
                            <p:stCondLst>
                              <p:cond delay="0"/>
                            </p:stCondLst>
                            <p:childTnLst>
                              <p:par>
                                <p:cTn id="85" presetID="63" presetClass="path" presetSubtype="0" accel="50000" decel="50000" fill="hold" nodeType="clickEffect">
                                  <p:stCondLst>
                                    <p:cond delay="0"/>
                                  </p:stCondLst>
                                  <p:iterate type="lt">
                                    <p:tmPct val="0"/>
                                  </p:iterate>
                                  <p:childTnLst>
                                    <p:animMotion origin="layout" path="M -0.24809 0.00402 L 0.00191 0.00402 " pathEditMode="relative" rAng="0" ptsTypes="AA">
                                      <p:cBhvr>
                                        <p:cTn id="86" dur="2000" fill="hold"/>
                                        <p:tgtEl>
                                          <p:spTgt spid="6">
                                            <p:txEl>
                                              <p:pRg st="1" end="1"/>
                                            </p:txEl>
                                          </p:spTgt>
                                        </p:tgtEl>
                                        <p:attrNameLst>
                                          <p:attrName>ppt_x</p:attrName>
                                          <p:attrName>ppt_y</p:attrName>
                                        </p:attrNameLst>
                                      </p:cBhvr>
                                      <p:rCtr x="125" y="0"/>
                                    </p:animMotion>
                                  </p:childTnLst>
                                </p:cTn>
                              </p:par>
                            </p:childTnLst>
                          </p:cTn>
                        </p:par>
                      </p:childTnLst>
                    </p:cTn>
                  </p:par>
                  <p:par>
                    <p:cTn id="87" fill="hold">
                      <p:stCondLst>
                        <p:cond delay="indefinite"/>
                      </p:stCondLst>
                      <p:childTnLst>
                        <p:par>
                          <p:cTn id="88" fill="hold">
                            <p:stCondLst>
                              <p:cond delay="0"/>
                            </p:stCondLst>
                            <p:childTnLst>
                              <p:par>
                                <p:cTn id="89" presetID="63" presetClass="path" presetSubtype="0" accel="50000" decel="50000" fill="hold" nodeType="clickEffect">
                                  <p:stCondLst>
                                    <p:cond delay="0"/>
                                  </p:stCondLst>
                                  <p:iterate type="lt">
                                    <p:tmPct val="0"/>
                                  </p:iterate>
                                  <p:childTnLst>
                                    <p:animMotion origin="layout" path="M -0.24809 0.00402 L 0.00191 0.00402 " pathEditMode="relative" rAng="0" ptsTypes="AA">
                                      <p:cBhvr>
                                        <p:cTn id="90" dur="2000" fill="hold"/>
                                        <p:tgtEl>
                                          <p:spTgt spid="6">
                                            <p:txEl>
                                              <p:pRg st="2" end="2"/>
                                            </p:txEl>
                                          </p:spTgt>
                                        </p:tgtEl>
                                        <p:attrNameLst>
                                          <p:attrName>ppt_x</p:attrName>
                                          <p:attrName>ppt_y</p:attrName>
                                        </p:attrNameLst>
                                      </p:cBhvr>
                                      <p:rCtr x="125" y="0"/>
                                    </p:animMotion>
                                  </p:childTnLst>
                                </p:cTn>
                              </p:par>
                            </p:childTnLst>
                          </p:cTn>
                        </p:par>
                      </p:childTnLst>
                    </p:cTn>
                  </p:par>
                  <p:par>
                    <p:cTn id="91" fill="hold">
                      <p:stCondLst>
                        <p:cond delay="indefinite"/>
                      </p:stCondLst>
                      <p:childTnLst>
                        <p:par>
                          <p:cTn id="92" fill="hold">
                            <p:stCondLst>
                              <p:cond delay="0"/>
                            </p:stCondLst>
                            <p:childTnLst>
                              <p:par>
                                <p:cTn id="93" presetID="63" presetClass="path" presetSubtype="0" accel="50000" decel="50000" fill="hold" nodeType="clickEffect">
                                  <p:stCondLst>
                                    <p:cond delay="0"/>
                                  </p:stCondLst>
                                  <p:iterate type="lt">
                                    <p:tmPct val="0"/>
                                  </p:iterate>
                                  <p:childTnLst>
                                    <p:animMotion origin="layout" path="M -0.24809 0.00402 L 0.00191 0.00402 " pathEditMode="relative" rAng="0" ptsTypes="AA">
                                      <p:cBhvr>
                                        <p:cTn id="94" dur="2000" fill="hold"/>
                                        <p:tgtEl>
                                          <p:spTgt spid="6">
                                            <p:txEl>
                                              <p:pRg st="3" end="3"/>
                                            </p:txEl>
                                          </p:spTgt>
                                        </p:tgtEl>
                                        <p:attrNameLst>
                                          <p:attrName>ppt_x</p:attrName>
                                          <p:attrName>ppt_y</p:attrName>
                                        </p:attrNameLst>
                                      </p:cBhvr>
                                      <p:rCtr x="125" y="0"/>
                                    </p:animMotion>
                                  </p:childTnLst>
                                </p:cTn>
                              </p:par>
                            </p:childTnLst>
                          </p:cTn>
                        </p:par>
                      </p:childTnLst>
                    </p:cTn>
                  </p:par>
                  <p:par>
                    <p:cTn id="95" fill="hold">
                      <p:stCondLst>
                        <p:cond delay="indefinite"/>
                      </p:stCondLst>
                      <p:childTnLst>
                        <p:par>
                          <p:cTn id="96" fill="hold">
                            <p:stCondLst>
                              <p:cond delay="0"/>
                            </p:stCondLst>
                            <p:childTnLst>
                              <p:par>
                                <p:cTn id="97" presetID="63" presetClass="path" presetSubtype="0" accel="50000" decel="50000" fill="hold" nodeType="clickEffect">
                                  <p:stCondLst>
                                    <p:cond delay="0"/>
                                  </p:stCondLst>
                                  <p:iterate type="lt">
                                    <p:tmPct val="0"/>
                                  </p:iterate>
                                  <p:childTnLst>
                                    <p:animMotion origin="layout" path="M -0.24809 0.00402 L 0.00191 0.00402 " pathEditMode="relative" rAng="0" ptsTypes="AA">
                                      <p:cBhvr>
                                        <p:cTn id="98" dur="2000" fill="hold"/>
                                        <p:tgtEl>
                                          <p:spTgt spid="6">
                                            <p:txEl>
                                              <p:pRg st="4" end="4"/>
                                            </p:txEl>
                                          </p:spTgt>
                                        </p:tgtEl>
                                        <p:attrNameLst>
                                          <p:attrName>ppt_x</p:attrName>
                                          <p:attrName>ppt_y</p:attrName>
                                        </p:attrNameLst>
                                      </p:cBhvr>
                                      <p:rCtr x="125" y="0"/>
                                    </p:animMotion>
                                  </p:childTnLst>
                                </p:cTn>
                              </p:par>
                            </p:childTnLst>
                          </p:cTn>
                        </p:par>
                      </p:childTnLst>
                    </p:cTn>
                  </p:par>
                  <p:par>
                    <p:cTn id="99" fill="hold">
                      <p:stCondLst>
                        <p:cond delay="indefinite"/>
                      </p:stCondLst>
                      <p:childTnLst>
                        <p:par>
                          <p:cTn id="100" fill="hold">
                            <p:stCondLst>
                              <p:cond delay="0"/>
                            </p:stCondLst>
                            <p:childTnLst>
                              <p:par>
                                <p:cTn id="101" presetID="63" presetClass="path" presetSubtype="0" accel="50000" decel="50000" fill="hold" nodeType="clickEffect">
                                  <p:stCondLst>
                                    <p:cond delay="0"/>
                                  </p:stCondLst>
                                  <p:iterate type="lt">
                                    <p:tmPct val="0"/>
                                  </p:iterate>
                                  <p:childTnLst>
                                    <p:animMotion origin="layout" path="M -0.24809 0.00402 L 0.00191 0.00402 " pathEditMode="relative" rAng="0" ptsTypes="AA">
                                      <p:cBhvr>
                                        <p:cTn id="102" dur="2000" fill="hold"/>
                                        <p:tgtEl>
                                          <p:spTgt spid="6">
                                            <p:txEl>
                                              <p:pRg st="5" end="5"/>
                                            </p:txEl>
                                          </p:spTgt>
                                        </p:tgtEl>
                                        <p:attrNameLst>
                                          <p:attrName>ppt_x</p:attrName>
                                          <p:attrName>ppt_y</p:attrName>
                                        </p:attrNameLst>
                                      </p:cBhvr>
                                      <p:rCtr x="12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9542"/>
            <a:ext cx="8229600" cy="432049"/>
          </a:xfrm>
        </p:spPr>
        <p:txBody>
          <a:bodyPr/>
          <a:lstStyle/>
          <a:p>
            <a:r>
              <a:rPr lang="id-ID" sz="2400" b="1" dirty="0" smtClean="0">
                <a:latin typeface="Times New Roman" pitchFamily="18" charset="0"/>
                <a:cs typeface="Times New Roman" pitchFamily="18" charset="0"/>
              </a:rPr>
              <a:t>PERSPEKTIF PENGASUHAN DAN PENDIDIKAN</a:t>
            </a:r>
            <a:r>
              <a:rPr lang="id-ID" sz="2400" dirty="0" smtClean="0">
                <a:latin typeface="Times New Roman" pitchFamily="18" charset="0"/>
                <a:cs typeface="Times New Roman" pitchFamily="18" charset="0"/>
              </a:rPr>
              <a:t/>
            </a:r>
            <a:br>
              <a:rPr lang="id-ID" sz="2400" dirty="0" smtClean="0">
                <a:latin typeface="Times New Roman" pitchFamily="18" charset="0"/>
                <a:cs typeface="Times New Roman" pitchFamily="18" charset="0"/>
              </a:rPr>
            </a:br>
            <a:r>
              <a:rPr lang="id-ID" sz="2400" b="1" dirty="0" smtClean="0">
                <a:latin typeface="Times New Roman" pitchFamily="18" charset="0"/>
                <a:cs typeface="Times New Roman" pitchFamily="18" charset="0"/>
              </a:rPr>
              <a:t>Mengeksplorasi Pendidikan Kematian</a:t>
            </a:r>
            <a:r>
              <a:rPr lang="id-ID" sz="2400" dirty="0" smtClean="0">
                <a:latin typeface="Times New Roman" pitchFamily="18" charset="0"/>
                <a:cs typeface="Times New Roman" pitchFamily="18" charset="0"/>
              </a:rPr>
              <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
            </a:r>
            <a:br>
              <a:rPr lang="id-ID" sz="2400" dirty="0" smtClean="0">
                <a:latin typeface="Times New Roman" pitchFamily="18" charset="0"/>
                <a:cs typeface="Times New Roman" pitchFamily="18" charset="0"/>
              </a:rPr>
            </a:br>
            <a:endParaRPr lang="id-ID"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id-ID" sz="1600" dirty="0" smtClean="0">
                <a:latin typeface="Times New Roman" pitchFamily="18" charset="0"/>
                <a:cs typeface="Times New Roman" pitchFamily="18" charset="0"/>
              </a:rPr>
              <a:t>		Sebuah studi menemukan berkurangnya perkabungan pada anak anak dewasa dan berkurangnya perayaan dalm mengekspresikan duka cita dalam budaya amerika (fulton, 1988).Anak-anak sering dicegah menghadiri ritual pemakaman sehingga mereka tidak mempelajari bentuk-bentuk ritual kematrian .Televisi juga memberikan perhatian yang minim terhadap ritual-ritual tersebut. Dalam suatu penelitian ,ditemukan lebih dari 1500 progam TV komersil di saat jam-jam utama dan diwaktu siang di hari libur menayangkan kira-kira 300 insiden kematian atau kematian beruntun ,yang 80% darinya disebabkan oleh kekerasan. Namaun reasi duka cita ditunjukan oleh kurang dari 30 kematian dan 9 pemakaman yang  ditampilkan (Wass, 1985). Walaupun  ahli tanantologi berusaha memberikan pendidikan  mengenai kematian pada anak secra luas ,namun pendidikan tentang kematian belum diterima secara meluas ditingkat SD.(Wass, Berado dan Neimayer ,1988). </a:t>
            </a:r>
            <a:endParaRPr lang="id-ID"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71550"/>
            <a:ext cx="8229600" cy="504056"/>
          </a:xfrm>
        </p:spPr>
        <p:txBody>
          <a:bodyPr/>
          <a:lstStyle/>
          <a:p>
            <a:r>
              <a:rPr lang="id-ID" b="1" dirty="0" smtClean="0"/>
              <a:t>PENDIDIKAN KEMATIAN</a:t>
            </a:r>
            <a:r>
              <a:rPr lang="id-ID" dirty="0" smtClean="0"/>
              <a:t/>
            </a:r>
            <a:br>
              <a:rPr lang="id-ID" dirty="0" smtClean="0"/>
            </a:br>
            <a:endParaRPr lang="id-ID" dirty="0"/>
          </a:p>
        </p:txBody>
      </p:sp>
      <p:sp>
        <p:nvSpPr>
          <p:cNvPr id="3" name="Content Placeholder 2"/>
          <p:cNvSpPr>
            <a:spLocks noGrp="1"/>
          </p:cNvSpPr>
          <p:nvPr>
            <p:ph idx="1"/>
          </p:nvPr>
        </p:nvSpPr>
        <p:spPr>
          <a:xfrm>
            <a:off x="467544" y="1193899"/>
            <a:ext cx="8229600" cy="3394075"/>
          </a:xfrm>
        </p:spPr>
        <p:txBody>
          <a:bodyPr/>
          <a:lstStyle/>
          <a:p>
            <a:pPr>
              <a:buNone/>
            </a:pPr>
            <a:endParaRPr lang="id-ID" sz="2000" dirty="0" smtClean="0"/>
          </a:p>
          <a:p>
            <a:pPr>
              <a:buNone/>
            </a:pPr>
            <a:r>
              <a:rPr lang="id-ID" sz="2000" dirty="0" smtClean="0"/>
              <a:t>		Para ahli tanatologi (thanatologist) orang orang yang mempelajari kematian dan saat sekarat,</a:t>
            </a:r>
            <a:r>
              <a:rPr lang="id-ID" sz="2000" i="1" dirty="0" smtClean="0"/>
              <a:t> </a:t>
            </a:r>
            <a:r>
              <a:rPr lang="id-ID" sz="2000" dirty="0" smtClean="0"/>
              <a:t>percaya bahwa pendidikan  tentang kematian memberikan persiapan positif bagi orang yang sekarat maupun orang yang di tinggalkan. Banyak dari mereka menekankan bahwa menghadapi kematian sendiri dan orang lain merupakan hal penting untuk mengembangkan suatu perspektif secara matang yang diperlukan untuk membuat keputusan mengenai saat kehidupan yang paling penting dan peristiwa kematian (Durlack dan Rieseburg, 1991; Wass, Berardo dan Neimeyer,1998). </a:t>
            </a:r>
          </a:p>
          <a:p>
            <a:endParaRPr lang="id-ID"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z="2000" dirty="0" smtClean="0"/>
              <a:t>Kematian biasanya terjadi di usia dewasa akhir, namun dapat juga terjadi pada pase perkembangan manapun. Kematian beberapa orang, khususnya anak-anak dan dewasa sering dianggap lebih tragis daripada kematian pada orang yang lanjut usia. Pada anak-anak dan dewasa muda kematian banyak disebabkan karena kecelakaan, sedang orang dewasa lanjut banyak disebabkan oleh penyakit kronis.</a:t>
            </a:r>
          </a:p>
          <a:p>
            <a:pPr>
              <a:buNone/>
            </a:pPr>
            <a:endParaRPr lang="id-ID"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Topik Pembahasan</a:t>
            </a:r>
            <a:endParaRPr lang="id-ID" dirty="0"/>
          </a:p>
        </p:txBody>
      </p:sp>
      <p:sp>
        <p:nvSpPr>
          <p:cNvPr id="3" name="Content Placeholder 2"/>
          <p:cNvSpPr>
            <a:spLocks noGrp="1"/>
          </p:cNvSpPr>
          <p:nvPr>
            <p:ph idx="1"/>
          </p:nvPr>
        </p:nvSpPr>
        <p:spPr/>
        <p:txBody>
          <a:bodyPr/>
          <a:lstStyle/>
          <a:p>
            <a:r>
              <a:rPr lang="id-ID" dirty="0" smtClean="0"/>
              <a:t>Pengertian kematian dan kedukaan </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3478"/>
            <a:ext cx="8229600" cy="857250"/>
          </a:xfrm>
        </p:spPr>
        <p:txBody>
          <a:bodyPr/>
          <a:lstStyle/>
          <a:p>
            <a:r>
              <a:rPr lang="id-ID" sz="3600" dirty="0" smtClean="0">
                <a:latin typeface="Kristen ITC" pitchFamily="66" charset="0"/>
                <a:cs typeface="Kartika" pitchFamily="18" charset="0"/>
              </a:rPr>
              <a:t>Kedukaan / berduka </a:t>
            </a:r>
            <a:endParaRPr lang="id-ID" sz="3600" dirty="0">
              <a:latin typeface="Kristen ITC" pitchFamily="66" charset="0"/>
              <a:cs typeface="Kartika" pitchFamily="18" charset="0"/>
            </a:endParaRPr>
          </a:p>
        </p:txBody>
      </p:sp>
      <p:sp>
        <p:nvSpPr>
          <p:cNvPr id="3" name="Content Placeholder 2"/>
          <p:cNvSpPr>
            <a:spLocks noGrp="1"/>
          </p:cNvSpPr>
          <p:nvPr>
            <p:ph idx="1"/>
          </p:nvPr>
        </p:nvSpPr>
        <p:spPr>
          <a:xfrm>
            <a:off x="503040" y="915566"/>
            <a:ext cx="8640960" cy="4227934"/>
          </a:xfrm>
        </p:spPr>
        <p:txBody>
          <a:bodyPr/>
          <a:lstStyle/>
          <a:p>
            <a:r>
              <a:rPr lang="id-ID" sz="1800" dirty="0" smtClean="0">
                <a:latin typeface="Times New Roman" pitchFamily="18" charset="0"/>
                <a:cs typeface="Times New Roman" pitchFamily="18" charset="0"/>
              </a:rPr>
              <a:t>Berduka adalah respon emosi yang diekspresikan terhadap kehilangan yang dimanifestasikan adanya perasaan sedih, gelisah, cemas, sesak nafas, susah tidur, dan lain-lain.</a:t>
            </a:r>
          </a:p>
          <a:p>
            <a:r>
              <a:rPr lang="id-ID" sz="1800" b="1" dirty="0" smtClean="0">
                <a:latin typeface="Times New Roman" pitchFamily="18" charset="0"/>
                <a:cs typeface="Times New Roman" pitchFamily="18" charset="0"/>
              </a:rPr>
              <a:t>Ada 2 tipe berduka :</a:t>
            </a:r>
          </a:p>
          <a:p>
            <a:pPr>
              <a:buFont typeface="Wingdings" pitchFamily="2" charset="2"/>
              <a:buChar char="ü"/>
            </a:pPr>
            <a:r>
              <a:rPr lang="id-ID" sz="1800" dirty="0" smtClean="0">
                <a:latin typeface="Times New Roman" pitchFamily="18" charset="0"/>
                <a:cs typeface="Times New Roman" pitchFamily="18" charset="0"/>
              </a:rPr>
              <a:t>Berduka diantisipasi </a:t>
            </a:r>
          </a:p>
          <a:p>
            <a:pPr>
              <a:buNone/>
            </a:pPr>
            <a:r>
              <a:rPr lang="id-ID" sz="1800" dirty="0" smtClean="0">
                <a:latin typeface="Times New Roman" pitchFamily="18" charset="0"/>
                <a:cs typeface="Times New Roman" pitchFamily="18" charset="0"/>
              </a:rPr>
              <a:t>	suatu status yang merupakan pengalaman individu dalam merespon kehilangan yang aktual ataupun yang dirasakan seseorang, hubungan/kedekatan, objek atau ketidakmampuan fungsional sebelum terjadinya kehilangan. Tipe ini masih dalam batas normal.</a:t>
            </a:r>
          </a:p>
          <a:p>
            <a:pPr>
              <a:buFont typeface="Wingdings" pitchFamily="2" charset="2"/>
              <a:buChar char="ü"/>
            </a:pPr>
            <a:r>
              <a:rPr lang="id-ID" sz="1800" dirty="0" smtClean="0">
                <a:latin typeface="Times New Roman" pitchFamily="18" charset="0"/>
                <a:cs typeface="Times New Roman" pitchFamily="18" charset="0"/>
              </a:rPr>
              <a:t>Berduka disfungsional </a:t>
            </a:r>
          </a:p>
          <a:p>
            <a:pPr>
              <a:buNone/>
            </a:pPr>
            <a:r>
              <a:rPr lang="id-ID" sz="1800" dirty="0" smtClean="0">
                <a:latin typeface="Times New Roman" pitchFamily="18" charset="0"/>
                <a:cs typeface="Times New Roman" pitchFamily="18" charset="0"/>
              </a:rPr>
              <a:t>	suatu status yang merupakan pengalaman individu yang responnya dibesar-besarkan saat individu kehilangan secara aktual maupun potensial, hubungan, objek dan ketidakmampuan fungsional. Tipe ini kadang-kadang menjurus ke tipikal, abnormal, atau kesalahan/kekacauan.</a:t>
            </a:r>
          </a:p>
          <a:p>
            <a:pPr>
              <a:buFont typeface="Wingdings" pitchFamily="2" charset="2"/>
              <a:buChar char="ü"/>
            </a:pPr>
            <a:endParaRPr lang="id-ID" sz="18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latin typeface="Times New Roman" pitchFamily="18" charset="0"/>
                <a:cs typeface="Times New Roman" pitchFamily="18" charset="0"/>
              </a:rPr>
              <a:t>Teori dari Proses Berduka</a:t>
            </a:r>
            <a:endParaRPr lang="id-ID" dirty="0"/>
          </a:p>
        </p:txBody>
      </p:sp>
      <p:sp>
        <p:nvSpPr>
          <p:cNvPr id="3" name="Text Placeholder 2"/>
          <p:cNvSpPr>
            <a:spLocks noGrp="1"/>
          </p:cNvSpPr>
          <p:nvPr>
            <p:ph type="body" idx="1"/>
          </p:nvPr>
        </p:nvSpPr>
        <p:spPr>
          <a:xfrm>
            <a:off x="467544" y="1563638"/>
            <a:ext cx="4040188" cy="571575"/>
          </a:xfrm>
        </p:spPr>
        <p:txBody>
          <a:bodyPr/>
          <a:lstStyle/>
          <a:p>
            <a:r>
              <a:rPr lang="id-ID" sz="1600" dirty="0" smtClean="0">
                <a:latin typeface="Times New Roman" pitchFamily="18" charset="0"/>
                <a:cs typeface="Times New Roman" pitchFamily="18" charset="0"/>
              </a:rPr>
              <a:t>Menurut Engel (1964) proses berduka mempunyai beberapa fase yang dapat diaplokasikan pada seseorang yang sedang berduka maupun menjelang ajal</a:t>
            </a:r>
            <a:endParaRPr lang="id-ID" sz="1600" dirty="0"/>
          </a:p>
        </p:txBody>
      </p:sp>
      <p:sp>
        <p:nvSpPr>
          <p:cNvPr id="4" name="Content Placeholder 3"/>
          <p:cNvSpPr>
            <a:spLocks noGrp="1"/>
          </p:cNvSpPr>
          <p:nvPr>
            <p:ph sz="half" idx="2"/>
          </p:nvPr>
        </p:nvSpPr>
        <p:spPr>
          <a:xfrm>
            <a:off x="467544" y="2180034"/>
            <a:ext cx="4040188" cy="2551956"/>
          </a:xfrm>
        </p:spPr>
        <p:txBody>
          <a:bodyPr/>
          <a:lstStyle/>
          <a:p>
            <a:pPr>
              <a:buFont typeface="Wingdings" pitchFamily="2" charset="2"/>
              <a:buChar char="ü"/>
            </a:pPr>
            <a:r>
              <a:rPr lang="id-ID" sz="2000" dirty="0" smtClean="0">
                <a:latin typeface="Times New Roman" pitchFamily="18" charset="0"/>
                <a:cs typeface="Times New Roman" pitchFamily="18" charset="0"/>
              </a:rPr>
              <a:t>Fase I (shock dan tidak percaya)</a:t>
            </a:r>
          </a:p>
          <a:p>
            <a:pPr>
              <a:buFont typeface="Wingdings" pitchFamily="2" charset="2"/>
              <a:buChar char="ü"/>
            </a:pPr>
            <a:r>
              <a:rPr lang="id-ID" sz="2000" dirty="0" smtClean="0">
                <a:latin typeface="Times New Roman" pitchFamily="18" charset="0"/>
                <a:cs typeface="Times New Roman" pitchFamily="18" charset="0"/>
              </a:rPr>
              <a:t>Fase II (berkembangnya kesadaran)</a:t>
            </a:r>
          </a:p>
          <a:p>
            <a:pPr>
              <a:buFont typeface="Wingdings" pitchFamily="2" charset="2"/>
              <a:buChar char="ü"/>
            </a:pPr>
            <a:r>
              <a:rPr lang="id-ID" sz="2000" dirty="0" smtClean="0">
                <a:latin typeface="Times New Roman" pitchFamily="18" charset="0"/>
                <a:cs typeface="Times New Roman" pitchFamily="18" charset="0"/>
              </a:rPr>
              <a:t>Fase III (restitusi)\</a:t>
            </a:r>
          </a:p>
          <a:p>
            <a:pPr>
              <a:buFont typeface="Wingdings" pitchFamily="2" charset="2"/>
              <a:buChar char="ü"/>
            </a:pPr>
            <a:r>
              <a:rPr lang="id-ID" sz="2000" dirty="0" smtClean="0">
                <a:latin typeface="Times New Roman" pitchFamily="18" charset="0"/>
                <a:cs typeface="Times New Roman" pitchFamily="18" charset="0"/>
              </a:rPr>
              <a:t>Fase IV</a:t>
            </a:r>
          </a:p>
          <a:p>
            <a:pPr>
              <a:buFont typeface="Wingdings" pitchFamily="2" charset="2"/>
              <a:buChar char="ü"/>
            </a:pPr>
            <a:r>
              <a:rPr lang="id-ID" sz="2000" dirty="0" smtClean="0">
                <a:latin typeface="Times New Roman" pitchFamily="18" charset="0"/>
                <a:cs typeface="Times New Roman" pitchFamily="18" charset="0"/>
              </a:rPr>
              <a:t> Fase V</a:t>
            </a:r>
          </a:p>
          <a:p>
            <a:endParaRPr lang="id-ID" sz="2000" dirty="0"/>
          </a:p>
        </p:txBody>
      </p:sp>
      <p:sp>
        <p:nvSpPr>
          <p:cNvPr id="5" name="Text Placeholder 4"/>
          <p:cNvSpPr>
            <a:spLocks noGrp="1"/>
          </p:cNvSpPr>
          <p:nvPr>
            <p:ph type="body" sz="quarter" idx="3"/>
          </p:nvPr>
        </p:nvSpPr>
        <p:spPr>
          <a:xfrm>
            <a:off x="4572000" y="1131590"/>
            <a:ext cx="4041775" cy="1008112"/>
          </a:xfrm>
        </p:spPr>
        <p:txBody>
          <a:bodyPr/>
          <a:lstStyle/>
          <a:p>
            <a:r>
              <a:rPr lang="id-ID" sz="1600" dirty="0" smtClean="0"/>
              <a:t>.Teori Kubler-Ross, Kerangka kerja yang ditawarkan oleh Kubler-Ross (1969) adalah berorientasi pada perilaku dan menyangkut 5 tahap,</a:t>
            </a:r>
            <a:endParaRPr lang="id-ID" sz="1600" dirty="0"/>
          </a:p>
        </p:txBody>
      </p:sp>
      <p:sp>
        <p:nvSpPr>
          <p:cNvPr id="6" name="Content Placeholder 5"/>
          <p:cNvSpPr>
            <a:spLocks noGrp="1"/>
          </p:cNvSpPr>
          <p:nvPr>
            <p:ph sz="quarter" idx="4"/>
          </p:nvPr>
        </p:nvSpPr>
        <p:spPr>
          <a:xfrm>
            <a:off x="4716016" y="2211710"/>
            <a:ext cx="4041775" cy="2736304"/>
          </a:xfrm>
        </p:spPr>
        <p:txBody>
          <a:bodyPr/>
          <a:lstStyle/>
          <a:p>
            <a:r>
              <a:rPr lang="id-ID" sz="2000" dirty="0" smtClean="0">
                <a:latin typeface="Times New Roman" pitchFamily="18" charset="0"/>
                <a:cs typeface="Times New Roman" pitchFamily="18" charset="0"/>
              </a:rPr>
              <a:t>Penyangkalan (Denial)</a:t>
            </a:r>
          </a:p>
          <a:p>
            <a:r>
              <a:rPr lang="id-ID" sz="2000" dirty="0" smtClean="0">
                <a:latin typeface="Times New Roman" pitchFamily="18" charset="0"/>
                <a:cs typeface="Times New Roman" pitchFamily="18" charset="0"/>
              </a:rPr>
              <a:t>Kemarahan (Anger)</a:t>
            </a:r>
          </a:p>
          <a:p>
            <a:r>
              <a:rPr lang="id-ID" sz="2000" dirty="0" smtClean="0">
                <a:latin typeface="Times New Roman" pitchFamily="18" charset="0"/>
                <a:cs typeface="Times New Roman" pitchFamily="18" charset="0"/>
              </a:rPr>
              <a:t>Penawaran (Bargaining)</a:t>
            </a:r>
          </a:p>
          <a:p>
            <a:r>
              <a:rPr lang="id-ID" sz="2000" dirty="0" smtClean="0">
                <a:latin typeface="Times New Roman" pitchFamily="18" charset="0"/>
                <a:cs typeface="Times New Roman" pitchFamily="18" charset="0"/>
              </a:rPr>
              <a:t>Depresi (Depression)</a:t>
            </a:r>
          </a:p>
          <a:p>
            <a:r>
              <a:rPr lang="id-ID" sz="2000" dirty="0" smtClean="0">
                <a:latin typeface="Times New Roman" pitchFamily="18" charset="0"/>
                <a:cs typeface="Times New Roman" pitchFamily="18" charset="0"/>
              </a:rPr>
              <a:t>Penerimaan (Acceptance)</a:t>
            </a:r>
            <a:endParaRPr lang="id-ID"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Text Placeholder 2"/>
          <p:cNvSpPr>
            <a:spLocks noGrp="1"/>
          </p:cNvSpPr>
          <p:nvPr>
            <p:ph type="body" idx="1"/>
          </p:nvPr>
        </p:nvSpPr>
        <p:spPr/>
        <p:txBody>
          <a:bodyPr/>
          <a:lstStyle/>
          <a:p>
            <a:r>
              <a:rPr lang="id-ID" dirty="0" smtClean="0">
                <a:latin typeface="Times New Roman" pitchFamily="18" charset="0"/>
                <a:cs typeface="Times New Roman" pitchFamily="18" charset="0"/>
              </a:rPr>
              <a:t>Teori Martocchio</a:t>
            </a:r>
            <a:endParaRPr lang="id-ID" dirty="0"/>
          </a:p>
        </p:txBody>
      </p:sp>
      <p:sp>
        <p:nvSpPr>
          <p:cNvPr id="4" name="Content Placeholder 3"/>
          <p:cNvSpPr>
            <a:spLocks noGrp="1"/>
          </p:cNvSpPr>
          <p:nvPr>
            <p:ph sz="half" idx="2"/>
          </p:nvPr>
        </p:nvSpPr>
        <p:spPr/>
        <p:txBody>
          <a:bodyPr/>
          <a:lstStyle/>
          <a:p>
            <a:pPr>
              <a:buNone/>
            </a:pPr>
            <a:r>
              <a:rPr lang="id-ID" sz="1600" dirty="0" smtClean="0">
                <a:latin typeface="Times New Roman" pitchFamily="18" charset="0"/>
                <a:cs typeface="Times New Roman" pitchFamily="18" charset="0"/>
              </a:rPr>
              <a:t>	Martocchio (1985) menggambarkan 5 fase kesedihan yang mempunyai lingkup yang tumpang tindih dan tidak dapat diharapkan. Durasi kesedihan bervariasi dan bergantung pada faktor yang mempengaruhi respon kesedihan itu sendiri. Reaksi yang terus menerus dari kesedihan biasanya reda dalam 6-12 bulan dan berduka yang mendalam mungkin berlanjut sampai 3-5 tahun.</a:t>
            </a:r>
          </a:p>
          <a:p>
            <a:endParaRPr lang="id-ID" sz="1600" dirty="0" smtClean="0">
              <a:latin typeface="Times New Roman" pitchFamily="18" charset="0"/>
              <a:cs typeface="Times New Roman" pitchFamily="18" charset="0"/>
            </a:endParaRPr>
          </a:p>
          <a:p>
            <a:endParaRPr lang="id-ID" sz="1600" dirty="0"/>
          </a:p>
        </p:txBody>
      </p:sp>
      <p:sp>
        <p:nvSpPr>
          <p:cNvPr id="5" name="Text Placeholder 4"/>
          <p:cNvSpPr>
            <a:spLocks noGrp="1"/>
          </p:cNvSpPr>
          <p:nvPr>
            <p:ph type="body" sz="quarter" idx="3"/>
          </p:nvPr>
        </p:nvSpPr>
        <p:spPr/>
        <p:txBody>
          <a:bodyPr/>
          <a:lstStyle/>
          <a:p>
            <a:r>
              <a:rPr lang="id-ID" dirty="0" smtClean="0"/>
              <a:t>Teori Rando</a:t>
            </a:r>
            <a:endParaRPr lang="id-ID" dirty="0"/>
          </a:p>
        </p:txBody>
      </p:sp>
      <p:sp>
        <p:nvSpPr>
          <p:cNvPr id="6" name="Content Placeholder 5"/>
          <p:cNvSpPr>
            <a:spLocks noGrp="1"/>
          </p:cNvSpPr>
          <p:nvPr>
            <p:ph sz="quarter" idx="4"/>
          </p:nvPr>
        </p:nvSpPr>
        <p:spPr/>
        <p:txBody>
          <a:bodyPr/>
          <a:lstStyle/>
          <a:p>
            <a:pPr>
              <a:buFont typeface="Wingdings" pitchFamily="2" charset="2"/>
              <a:buChar char="ü"/>
            </a:pPr>
            <a:r>
              <a:rPr lang="id-ID" dirty="0" smtClean="0"/>
              <a:t>Penghindaran</a:t>
            </a:r>
          </a:p>
          <a:p>
            <a:pPr>
              <a:buFont typeface="Wingdings" pitchFamily="2" charset="2"/>
              <a:buChar char="ü"/>
            </a:pPr>
            <a:r>
              <a:rPr lang="id-ID" dirty="0" smtClean="0"/>
              <a:t>Konfrontasi</a:t>
            </a:r>
          </a:p>
          <a:p>
            <a:pPr>
              <a:buFont typeface="Wingdings" pitchFamily="2" charset="2"/>
              <a:buChar char="ü"/>
            </a:pPr>
            <a:r>
              <a:rPr lang="id-ID" dirty="0" smtClean="0"/>
              <a:t>Akomodasi</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Kematian</a:t>
            </a:r>
            <a:endParaRPr lang="id-ID" dirty="0"/>
          </a:p>
        </p:txBody>
      </p:sp>
      <p:sp>
        <p:nvSpPr>
          <p:cNvPr id="3" name="Content Placeholder 2"/>
          <p:cNvSpPr>
            <a:spLocks noGrp="1"/>
          </p:cNvSpPr>
          <p:nvPr>
            <p:ph idx="1"/>
          </p:nvPr>
        </p:nvSpPr>
        <p:spPr/>
        <p:txBody>
          <a:bodyPr/>
          <a:lstStyle/>
          <a:p>
            <a:pPr fontAlgn="auto">
              <a:spcAft>
                <a:spcPts val="0"/>
              </a:spcAft>
              <a:buFont typeface="Arial" pitchFamily="34" charset="0"/>
              <a:buChar char="•"/>
              <a:defRPr/>
            </a:pPr>
            <a:r>
              <a:rPr lang="en-US" sz="2800" dirty="0" err="1" smtClean="0">
                <a:latin typeface="Times New Roman" pitchFamily="18" charset="0"/>
                <a:cs typeface="Times New Roman" pitchFamily="18" charset="0"/>
              </a:rPr>
              <a:t>Mati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otak</a:t>
            </a:r>
            <a:r>
              <a:rPr lang="en-US" sz="2800" dirty="0" smtClean="0">
                <a:latin typeface="Times New Roman" pitchFamily="18" charset="0"/>
                <a:cs typeface="Times New Roman" pitchFamily="18" charset="0"/>
              </a:rPr>
              <a:t> ?</a:t>
            </a:r>
          </a:p>
          <a:p>
            <a:pPr lvl="1" fontAlgn="auto">
              <a:spcAft>
                <a:spcPts val="0"/>
              </a:spcAft>
              <a:buFont typeface="Arial" pitchFamily="34" charset="0"/>
              <a:buChar char="–"/>
              <a:defRPr/>
            </a:pPr>
            <a:r>
              <a:rPr lang="en-US" dirty="0" err="1" smtClean="0">
                <a:latin typeface="Times New Roman" pitchFamily="18" charset="0"/>
                <a:cs typeface="Times New Roman" pitchFamily="18" charset="0"/>
                <a:sym typeface="Wingdings" pitchFamily="2" charset="2"/>
              </a:rPr>
              <a:t>definisi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neurologis</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dari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kematian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dimana</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seseorang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dikatakan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mati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otak</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ketika</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seluruh</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aktivitas</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elektris</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otak</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berhenti</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selama</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periode</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waktu</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tertentu</a:t>
            </a:r>
            <a:r>
              <a:rPr lang="en-US" dirty="0" smtClean="0">
                <a:latin typeface="Times New Roman" pitchFamily="18" charset="0"/>
                <a:cs typeface="Times New Roman" pitchFamily="18" charset="0"/>
                <a:sym typeface="Wingdings" pitchFamily="2" charset="2"/>
              </a:rPr>
              <a:t>.</a:t>
            </a:r>
          </a:p>
          <a:p>
            <a:pPr fontAlgn="auto">
              <a:spcAft>
                <a:spcPts val="0"/>
              </a:spcAft>
              <a:buFont typeface="Arial" pitchFamily="34" charset="0"/>
              <a:buChar char="•"/>
              <a:defRPr/>
            </a:pPr>
            <a:r>
              <a:rPr lang="en-US" sz="2800" dirty="0" smtClean="0">
                <a:latin typeface="Times New Roman" pitchFamily="18" charset="0"/>
                <a:cs typeface="Times New Roman" pitchFamily="18" charset="0"/>
                <a:sym typeface="Wingdings" pitchFamily="2" charset="2"/>
              </a:rPr>
              <a:t>Euthanasia?</a:t>
            </a:r>
          </a:p>
          <a:p>
            <a:pPr lvl="1" fontAlgn="auto">
              <a:spcAft>
                <a:spcPts val="0"/>
              </a:spcAft>
              <a:buFont typeface="Arial" pitchFamily="34" charset="0"/>
              <a:buChar char="–"/>
              <a:defRPr/>
            </a:pPr>
            <a:r>
              <a:rPr lang="en-US" dirty="0" err="1" smtClean="0">
                <a:latin typeface="Times New Roman" pitchFamily="18" charset="0"/>
                <a:cs typeface="Times New Roman" pitchFamily="18" charset="0"/>
                <a:sym typeface="Wingdings" pitchFamily="2" charset="2"/>
              </a:rPr>
              <a:t>Tindakan</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yg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tanpa</a:t>
            </a:r>
            <a:r>
              <a:rPr lang="en-US" dirty="0" smtClean="0">
                <a:latin typeface="Times New Roman" pitchFamily="18" charset="0"/>
                <a:cs typeface="Times New Roman" pitchFamily="18" charset="0"/>
                <a:sym typeface="Wingdings" pitchFamily="2" charset="2"/>
              </a:rPr>
              <a:t> rasa </a:t>
            </a:r>
            <a:r>
              <a:rPr lang="en-US" dirty="0" err="1" smtClean="0">
                <a:latin typeface="Times New Roman" pitchFamily="18" charset="0"/>
                <a:cs typeface="Times New Roman" pitchFamily="18" charset="0"/>
                <a:sym typeface="Wingdings" pitchFamily="2" charset="2"/>
              </a:rPr>
              <a:t>sakit</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membunuh</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orang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yg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menderita</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penyakit</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yg</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tdk</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dapat</a:t>
            </a:r>
            <a:r>
              <a:rPr lang="en-US" dirty="0" smtClean="0">
                <a:latin typeface="Times New Roman" pitchFamily="18" charset="0"/>
                <a:cs typeface="Times New Roman" pitchFamily="18" charset="0"/>
                <a:sym typeface="Wingdings" pitchFamily="2" charset="2"/>
              </a:rPr>
              <a:t> </a:t>
            </a:r>
            <a:r>
              <a:rPr lang="en-US" dirty="0" err="1" smtClean="0">
                <a:latin typeface="Times New Roman" pitchFamily="18" charset="0"/>
                <a:cs typeface="Times New Roman" pitchFamily="18" charset="0"/>
                <a:sym typeface="Wingdings" pitchFamily="2" charset="2"/>
              </a:rPr>
              <a:t>disembuhkan</a:t>
            </a:r>
            <a:r>
              <a:rPr lang="en-US" dirty="0" smtClean="0">
                <a:latin typeface="Times New Roman" pitchFamily="18" charset="0"/>
                <a:cs typeface="Times New Roman" pitchFamily="18" charset="0"/>
                <a:sym typeface="Wingdings" pitchFamily="2" charset="2"/>
              </a:rPr>
              <a:t>.</a:t>
            </a:r>
            <a:endParaRPr lang="en-US" dirty="0" smtClean="0">
              <a:latin typeface="Times New Roman" pitchFamily="18" charset="0"/>
              <a:cs typeface="Times New Roman" pitchFamily="18" charset="0"/>
            </a:endParaRPr>
          </a:p>
          <a:p>
            <a:endParaRPr lang="id-ID"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2800" b="1" dirty="0" smtClean="0"/>
              <a:t>KEMATIAN DAN SOSIO-HISTORIS, KONTEKS BUDAYA</a:t>
            </a:r>
            <a:endParaRPr lang="id-ID" sz="2800" dirty="0"/>
          </a:p>
        </p:txBody>
      </p:sp>
      <p:sp>
        <p:nvSpPr>
          <p:cNvPr id="3" name="Content Placeholder 2"/>
          <p:cNvSpPr>
            <a:spLocks noGrp="1"/>
          </p:cNvSpPr>
          <p:nvPr>
            <p:ph idx="1"/>
          </p:nvPr>
        </p:nvSpPr>
        <p:spPr>
          <a:xfrm>
            <a:off x="457200" y="1203598"/>
            <a:ext cx="8229600" cy="3394075"/>
          </a:xfrm>
        </p:spPr>
        <p:txBody>
          <a:bodyPr/>
          <a:lstStyle/>
          <a:p>
            <a:pPr>
              <a:buNone/>
            </a:pPr>
            <a:r>
              <a:rPr lang="id-ID" sz="1200" b="1" dirty="0" smtClean="0">
                <a:latin typeface="Times New Roman" pitchFamily="18" charset="0"/>
                <a:cs typeface="Times New Roman" pitchFamily="18" charset="0"/>
              </a:rPr>
              <a:t>Perubahan Keadaan Historis</a:t>
            </a:r>
            <a:endParaRPr lang="id-ID" sz="1200" dirty="0" smtClean="0">
              <a:latin typeface="Times New Roman" pitchFamily="18" charset="0"/>
              <a:cs typeface="Times New Roman" pitchFamily="18" charset="0"/>
            </a:endParaRPr>
          </a:p>
          <a:p>
            <a:pPr>
              <a:buNone/>
            </a:pPr>
            <a:r>
              <a:rPr lang="id-ID" sz="1200" dirty="0" smtClean="0">
                <a:latin typeface="Times New Roman" pitchFamily="18" charset="0"/>
                <a:cs typeface="Times New Roman" pitchFamily="18" charset="0"/>
              </a:rPr>
              <a:t>	Sejarah lain yang berubah mengenai kematian adalah masalah kelompok umur. Seiring dengan menuanya populasi kita dan kemudahan dalam berpindah tempat, maka semakin banyak dewasa lanjut yang meninggal terpisah dari keluarganya. Keluarga semakin tidak peduli pada perawatan orang lanjut usia yang sekarat. Kematia lansia pun tidak lagi menjadi hal yang dibesar-besarkan atau di tangisi.</a:t>
            </a:r>
          </a:p>
          <a:p>
            <a:pPr>
              <a:buNone/>
            </a:pPr>
            <a:r>
              <a:rPr lang="id-ID" sz="1200" b="1" dirty="0" smtClean="0">
                <a:latin typeface="Times New Roman" pitchFamily="18" charset="0"/>
                <a:cs typeface="Times New Roman" pitchFamily="18" charset="0"/>
              </a:rPr>
              <a:t>Kematian Dalam Berbagai Budaya Yang Berbeda</a:t>
            </a:r>
            <a:endParaRPr lang="id-ID" sz="1200" dirty="0" smtClean="0">
              <a:latin typeface="Times New Roman" pitchFamily="18" charset="0"/>
              <a:cs typeface="Times New Roman" pitchFamily="18" charset="0"/>
            </a:endParaRPr>
          </a:p>
          <a:p>
            <a:r>
              <a:rPr lang="id-ID" sz="1200" dirty="0" smtClean="0"/>
              <a:t>Dalam beberapa hal, masyarakat AS adalah penolak dan penghindar kematian. Penolakan ini dapat berbentuk :</a:t>
            </a:r>
          </a:p>
          <a:p>
            <a:r>
              <a:rPr lang="id-ID" sz="1200" dirty="0" smtClean="0"/>
              <a:t>Kecenderungan industri pemakaman untuk memperindah kematian dengan kualitas gaya kehidupan dalam kematian</a:t>
            </a:r>
          </a:p>
          <a:p>
            <a:r>
              <a:rPr lang="id-ID" sz="1200" dirty="0" smtClean="0"/>
              <a:t>Mengadopsi bahasa yang lebih halis bagi kematian, sebagai contoh, meninggal, pergi, tidak pernah berkata mati, dan hidup yang lebih baik, yang berimplikasi kematian</a:t>
            </a:r>
          </a:p>
          <a:p>
            <a:r>
              <a:rPr lang="id-ID" sz="1200" dirty="0" smtClean="0"/>
              <a:t>Penelitian yang terus-menerus untuk mempertahankan kemudaan</a:t>
            </a:r>
          </a:p>
          <a:p>
            <a:r>
              <a:rPr lang="id-ID" sz="1200" dirty="0" smtClean="0"/>
              <a:t>Penolakan dan isolasi terhadap kaum lanjut usia yang meningkatkan kita pada kematian</a:t>
            </a:r>
          </a:p>
          <a:p>
            <a:r>
              <a:rPr lang="id-ID" sz="1200" dirty="0" smtClean="0"/>
              <a:t>Mengadopsi konsep kesenangan dan ganjaran setelah hidup, menyiratkan bahwa kita abadi</a:t>
            </a:r>
          </a:p>
          <a:p>
            <a:r>
              <a:rPr lang="id-ID" sz="1200" dirty="0" smtClean="0"/>
              <a:t>Komunitas medis menekankan pada perpanjangan kehidupan biologis dari pada pengurangan penderitaan manusia</a:t>
            </a:r>
          </a:p>
          <a:p>
            <a:pPr>
              <a:buNone/>
            </a:pPr>
            <a:endParaRPr lang="id-ID" sz="1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000" b="1" dirty="0" smtClean="0">
                <a:latin typeface="Times New Roman" pitchFamily="18" charset="0"/>
                <a:cs typeface="Times New Roman" pitchFamily="18" charset="0"/>
              </a:rPr>
              <a:t>Sikap terhadap Kematian pada Beberapa Fase yang Berbeda dalam Masa Kehidupan</a:t>
            </a:r>
            <a:endParaRPr lang="id-ID"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id-ID" sz="1200" b="1" dirty="0" smtClean="0">
                <a:latin typeface="Times New Roman" pitchFamily="18" charset="0"/>
                <a:cs typeface="Times New Roman" pitchFamily="18" charset="0"/>
              </a:rPr>
              <a:t>Masa Kanak-Kanak</a:t>
            </a:r>
            <a:endParaRPr lang="id-ID" sz="1200" dirty="0" smtClean="0">
              <a:latin typeface="Times New Roman" pitchFamily="18" charset="0"/>
              <a:cs typeface="Times New Roman" pitchFamily="18" charset="0"/>
            </a:endParaRPr>
          </a:p>
          <a:p>
            <a:pPr>
              <a:buNone/>
            </a:pPr>
            <a:r>
              <a:rPr lang="id-ID" sz="1200" dirty="0" smtClean="0">
                <a:latin typeface="Times New Roman" pitchFamily="18" charset="0"/>
                <a:cs typeface="Times New Roman" pitchFamily="18" charset="0"/>
              </a:rPr>
              <a:t>	Kebanyakan peneliti percaya bahwa bayi tidak memiliki konsep dasar tentang kematian. Namun, karena bayi mengembangkan keterkaitan dengan pengasuhnya, mereka dapat mengalami perasaan kehilangan atau pemisahan serta kecemasan yang menyertainya.</a:t>
            </a:r>
          </a:p>
          <a:p>
            <a:pPr>
              <a:buNone/>
            </a:pPr>
            <a:r>
              <a:rPr lang="id-ID" sz="1200" b="1" dirty="0" smtClean="0"/>
              <a:t>Masa Remaja</a:t>
            </a:r>
            <a:endParaRPr lang="id-ID" sz="1200" dirty="0" smtClean="0"/>
          </a:p>
          <a:p>
            <a:pPr>
              <a:buNone/>
            </a:pPr>
            <a:r>
              <a:rPr lang="id-ID" sz="1200" dirty="0" smtClean="0"/>
              <a:t>	Dimasa remaja, pandangan terhadap kematian, seperti juga pandangan terhadap penuaan dianggap sebagai suatu hal yang begitu jauh dan tidak memiliki banyak relavasi. Subjek kematian barang kali dihindari, ditutupi, diolok-olok di netralisir, dan dikontrol, dengan orientasi sebagai penonton </a:t>
            </a:r>
            <a:r>
              <a:rPr lang="id-ID" sz="1200" i="1" dirty="0" smtClean="0"/>
              <a:t>(spektatorlike orientation).</a:t>
            </a:r>
            <a:r>
              <a:rPr lang="id-ID" sz="1200" dirty="0" smtClean="0"/>
              <a:t> Perspektif ini merupakan tipe pemahaman kesadaran diri pada masa remaja; bagaimanapun, beberapa remaja menunjukkan perhatiaannya kepada kematian, mencoba untuk memahami maksud dari kematian, dan menghadapi saat kematian mereka.</a:t>
            </a:r>
          </a:p>
          <a:p>
            <a:pPr>
              <a:buNone/>
            </a:pPr>
            <a:r>
              <a:rPr lang="id-ID" sz="1200" b="1" dirty="0" smtClean="0"/>
              <a:t>Masa Dewasa</a:t>
            </a:r>
            <a:endParaRPr lang="id-ID" sz="1200" dirty="0" smtClean="0"/>
          </a:p>
          <a:p>
            <a:pPr>
              <a:buNone/>
            </a:pPr>
            <a:r>
              <a:rPr lang="id-ID" sz="1200" dirty="0" smtClean="0"/>
              <a:t>	Tidak ada bukti yang menunjukkan di masa dewasa awal dikembangkan suatu pemahaman  atau orientasi khusus mengenai kematian. Peningkatan kesadaran mengenai kematian muncul sejalan saat mereka beranjak tua, yang biasanya meningkat pada masa dewasa tengah.</a:t>
            </a:r>
          </a:p>
          <a:p>
            <a:pPr>
              <a:buNone/>
            </a:pPr>
            <a:endParaRPr lang="id-ID" sz="1200" dirty="0" smtClean="0"/>
          </a:p>
          <a:p>
            <a:pPr>
              <a:buNone/>
            </a:pPr>
            <a:endParaRPr lang="id-ID" sz="1200" dirty="0" smtClean="0">
              <a:latin typeface="Times New Roman" pitchFamily="18" charset="0"/>
              <a:cs typeface="Times New Roman" pitchFamily="18" charset="0"/>
            </a:endParaRPr>
          </a:p>
          <a:p>
            <a:endParaRPr lang="id-ID" sz="1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dari kematian</a:t>
            </a:r>
            <a:endParaRPr lang="id-ID" dirty="0"/>
          </a:p>
        </p:txBody>
      </p:sp>
      <p:sp>
        <p:nvSpPr>
          <p:cNvPr id="3" name="Content Placeholder 2"/>
          <p:cNvSpPr>
            <a:spLocks noGrp="1"/>
          </p:cNvSpPr>
          <p:nvPr>
            <p:ph idx="1"/>
          </p:nvPr>
        </p:nvSpPr>
        <p:spPr/>
        <p:txBody>
          <a:bodyPr/>
          <a:lstStyle/>
          <a:p>
            <a:pPr algn="just">
              <a:buNone/>
            </a:pPr>
            <a:r>
              <a:rPr lang="id-ID" sz="1200" b="1" dirty="0" smtClean="0">
                <a:latin typeface="Times New Roman" pitchFamily="18" charset="0"/>
                <a:cs typeface="Times New Roman" pitchFamily="18" charset="0"/>
              </a:rPr>
              <a:t>a.</a:t>
            </a:r>
            <a:r>
              <a:rPr lang="id-ID" sz="1200" dirty="0" smtClean="0">
                <a:latin typeface="Times New Roman" pitchFamily="18" charset="0"/>
                <a:cs typeface="Times New Roman" pitchFamily="18" charset="0"/>
              </a:rPr>
              <a:t>      </a:t>
            </a:r>
            <a:r>
              <a:rPr lang="id-ID" sz="1200" b="1" dirty="0" smtClean="0">
                <a:latin typeface="Times New Roman" pitchFamily="18" charset="0"/>
                <a:cs typeface="Times New Roman" pitchFamily="18" charset="0"/>
              </a:rPr>
              <a:t>Mati sebagai berhentinya darah mengalir</a:t>
            </a:r>
            <a:endParaRPr lang="id-ID" sz="1200" dirty="0" smtClean="0">
              <a:latin typeface="Times New Roman" pitchFamily="18" charset="0"/>
              <a:cs typeface="Times New Roman" pitchFamily="18" charset="0"/>
            </a:endParaRPr>
          </a:p>
          <a:p>
            <a:pPr algn="just">
              <a:buNone/>
            </a:pPr>
            <a:r>
              <a:rPr lang="id-ID" sz="1200" dirty="0" smtClean="0">
                <a:latin typeface="Times New Roman" pitchFamily="18" charset="0"/>
                <a:cs typeface="Times New Roman" pitchFamily="18" charset="0"/>
              </a:rPr>
              <a:t> </a:t>
            </a:r>
          </a:p>
          <a:p>
            <a:pPr algn="just">
              <a:buNone/>
            </a:pPr>
            <a:r>
              <a:rPr lang="id-ID" sz="1200" dirty="0" smtClean="0">
                <a:latin typeface="Times New Roman" pitchFamily="18" charset="0"/>
                <a:cs typeface="Times New Roman" pitchFamily="18" charset="0"/>
              </a:rPr>
              <a:t>            Konsep ini bertolak dari criteria mati berupa berhentinya jantung. Dalam PP No. 18 tahun 1981 dinyatakan bahwa mati adalah berhentinya fungsi jantung dan paru-paru. Namun criteria ini sudah ketinggalan zaman. Dalam pengalaman kedokteran, teknologi resusitasi telah memungkinkan jatung dan paru-paru yang semula terhenti dapat dipulihkan kembali. </a:t>
            </a:r>
          </a:p>
          <a:p>
            <a:pPr algn="just">
              <a:buNone/>
            </a:pPr>
            <a:r>
              <a:rPr lang="id-ID" sz="1200" b="1" dirty="0" smtClean="0">
                <a:latin typeface="Times New Roman" pitchFamily="18" charset="0"/>
                <a:cs typeface="Times New Roman" pitchFamily="18" charset="0"/>
              </a:rPr>
              <a:t>b.</a:t>
            </a:r>
            <a:r>
              <a:rPr lang="id-ID" sz="1200" dirty="0" smtClean="0">
                <a:latin typeface="Times New Roman" pitchFamily="18" charset="0"/>
                <a:cs typeface="Times New Roman" pitchFamily="18" charset="0"/>
              </a:rPr>
              <a:t>     </a:t>
            </a:r>
            <a:r>
              <a:rPr lang="id-ID" sz="1200" b="1" dirty="0" smtClean="0">
                <a:latin typeface="Times New Roman" pitchFamily="18" charset="0"/>
                <a:cs typeface="Times New Roman" pitchFamily="18" charset="0"/>
              </a:rPr>
              <a:t>Mati sebagai saat terlepasnya nyawa dari tubuh</a:t>
            </a:r>
            <a:endParaRPr lang="id-ID" sz="1200" dirty="0" smtClean="0">
              <a:latin typeface="Times New Roman" pitchFamily="18" charset="0"/>
              <a:cs typeface="Times New Roman" pitchFamily="18" charset="0"/>
            </a:endParaRPr>
          </a:p>
          <a:p>
            <a:pPr algn="just">
              <a:buNone/>
            </a:pPr>
            <a:r>
              <a:rPr lang="id-ID" sz="1200" dirty="0" smtClean="0">
                <a:latin typeface="Times New Roman" pitchFamily="18" charset="0"/>
                <a:cs typeface="Times New Roman" pitchFamily="18" charset="0"/>
              </a:rPr>
              <a:t> </a:t>
            </a:r>
          </a:p>
          <a:p>
            <a:pPr algn="just">
              <a:buNone/>
            </a:pPr>
            <a:r>
              <a:rPr lang="id-ID" sz="1200" dirty="0" smtClean="0">
                <a:latin typeface="Times New Roman" pitchFamily="18" charset="0"/>
                <a:cs typeface="Times New Roman" pitchFamily="18" charset="0"/>
              </a:rPr>
              <a:t>         Konsep ini menimbulkan keraguan karena, misalnya, pada tindakan resusitasi yang berhasil, keadaan demikian menimbulkan kesan seakan-akan nyawa dapat ditarik kembali.</a:t>
            </a:r>
          </a:p>
          <a:p>
            <a:pPr algn="just">
              <a:buNone/>
            </a:pPr>
            <a:r>
              <a:rPr lang="id-ID" sz="1200" b="1" dirty="0" smtClean="0">
                <a:latin typeface="Times New Roman" pitchFamily="18" charset="0"/>
                <a:cs typeface="Times New Roman" pitchFamily="18" charset="0"/>
              </a:rPr>
              <a:t>c.</a:t>
            </a:r>
            <a:r>
              <a:rPr lang="id-ID" sz="1200" dirty="0" smtClean="0">
                <a:latin typeface="Times New Roman" pitchFamily="18" charset="0"/>
                <a:cs typeface="Times New Roman" pitchFamily="18" charset="0"/>
              </a:rPr>
              <a:t>      </a:t>
            </a:r>
            <a:r>
              <a:rPr lang="id-ID" sz="1200" b="1" dirty="0" smtClean="0">
                <a:latin typeface="Times New Roman" pitchFamily="18" charset="0"/>
                <a:cs typeface="Times New Roman" pitchFamily="18" charset="0"/>
              </a:rPr>
              <a:t>Hilangnya kemampuan tubuh secara permanen</a:t>
            </a:r>
            <a:endParaRPr lang="id-ID" sz="1200" dirty="0" smtClean="0">
              <a:latin typeface="Times New Roman" pitchFamily="18" charset="0"/>
              <a:cs typeface="Times New Roman" pitchFamily="18" charset="0"/>
            </a:endParaRPr>
          </a:p>
          <a:p>
            <a:pPr algn="just">
              <a:buNone/>
            </a:pPr>
            <a:r>
              <a:rPr lang="id-ID" sz="1200" dirty="0" smtClean="0">
                <a:latin typeface="Times New Roman" pitchFamily="18" charset="0"/>
                <a:cs typeface="Times New Roman" pitchFamily="18" charset="0"/>
              </a:rPr>
              <a:t> </a:t>
            </a:r>
          </a:p>
          <a:p>
            <a:pPr algn="just">
              <a:buNone/>
            </a:pPr>
            <a:r>
              <a:rPr lang="id-ID" sz="1200" dirty="0" smtClean="0">
                <a:latin typeface="Times New Roman" pitchFamily="18" charset="0"/>
                <a:cs typeface="Times New Roman" pitchFamily="18" charset="0"/>
              </a:rPr>
              <a:t>           Konsep inipun dipertanyakan karena organ-organ berfungsi sendiri-sendiri tanpa terkendali karena otak telah mati. Untuk kepentingan transplantasi, konsep ini menguntungkan. Namun, secara moral tidak dapat diterima karena kenyataannya organ-organ masih berfungsi meskipun tidak terpadu lagi.</a:t>
            </a:r>
          </a:p>
          <a:p>
            <a:pPr algn="just"/>
            <a:endParaRPr lang="id-ID" sz="1200" dirty="0" smtClean="0">
              <a:latin typeface="Times New Roman" pitchFamily="18" charset="0"/>
              <a:cs typeface="Times New Roman" pitchFamily="18" charset="0"/>
            </a:endParaRPr>
          </a:p>
          <a:p>
            <a:endParaRPr lang="id-ID" sz="1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PRESENTATIO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NAME</Template>
  <TotalTime>197</TotalTime>
  <Words>283</Words>
  <Application>Microsoft Office PowerPoint</Application>
  <PresentationFormat>On-screen Show (16:9)</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PRESENTATION  NAME</vt:lpstr>
      <vt:lpstr>Kematian dan Kedukaan </vt:lpstr>
      <vt:lpstr>Topik Pembahasan</vt:lpstr>
      <vt:lpstr>Kedukaan / berduka </vt:lpstr>
      <vt:lpstr>Teori dari Proses Berduka</vt:lpstr>
      <vt:lpstr>Slide 5</vt:lpstr>
      <vt:lpstr>Kematian</vt:lpstr>
      <vt:lpstr>KEMATIAN DAN SOSIO-HISTORIS, KONTEKS BUDAYA</vt:lpstr>
      <vt:lpstr>Sikap terhadap Kematian pada Beberapa Fase yang Berbeda dalam Masa Kehidupan</vt:lpstr>
      <vt:lpstr>Konsep dari kematian</vt:lpstr>
      <vt:lpstr>PERSPEKTIF PENGASUHAN DAN PENDIDIKAN Mengeksplorasi Pendidikan Kematian  </vt:lpstr>
      <vt:lpstr>PENDIDIKAN KEMATIAN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Buku Besar</dc:title>
  <dc:creator>user</dc:creator>
  <cp:lastModifiedBy>user</cp:lastModifiedBy>
  <cp:revision>17</cp:revision>
  <dcterms:created xsi:type="dcterms:W3CDTF">2012-11-12T12:58:38Z</dcterms:created>
  <dcterms:modified xsi:type="dcterms:W3CDTF">2014-09-30T14:29:26Z</dcterms:modified>
</cp:coreProperties>
</file>