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3"/>
  </p:notesMasterIdLst>
  <p:handoutMasterIdLst>
    <p:handoutMasterId r:id="rId34"/>
  </p:handoutMasterIdLst>
  <p:sldIdLst>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A8"/>
    <a:srgbClr val="0098AE"/>
    <a:srgbClr val="20488A"/>
    <a:srgbClr val="FFFFFF"/>
    <a:srgbClr val="D95121"/>
    <a:srgbClr val="002D58"/>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5" autoAdjust="0"/>
    <p:restoredTop sz="94684" autoAdjust="0"/>
  </p:normalViewPr>
  <p:slideViewPr>
    <p:cSldViewPr snapToGrid="0">
      <p:cViewPr varScale="1">
        <p:scale>
          <a:sx n="46" d="100"/>
          <a:sy n="46" d="100"/>
        </p:scale>
        <p:origin x="-564" y="-96"/>
      </p:cViewPr>
      <p:guideLst>
        <p:guide orient="horz" pos="2160"/>
        <p:guide pos="5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CE0D82D-2257-4BE6-B381-EA47E837E676}" type="slidenum">
              <a:rPr lang="en-GB"/>
              <a:pPr/>
              <a:t>‹#›</a:t>
            </a:fld>
            <a:endParaRPr lang="en-GB"/>
          </a:p>
        </p:txBody>
      </p:sp>
    </p:spTree>
    <p:extLst>
      <p:ext uri="{BB962C8B-B14F-4D97-AF65-F5344CB8AC3E}">
        <p14:creationId xmlns:p14="http://schemas.microsoft.com/office/powerpoint/2010/main" val="59249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EA13D3A-6441-41FC-A309-BE983124BE45}" type="slidenum">
              <a:rPr lang="en-GB"/>
              <a:pPr/>
              <a:t>‹#›</a:t>
            </a:fld>
            <a:endParaRPr lang="en-GB"/>
          </a:p>
        </p:txBody>
      </p:sp>
    </p:spTree>
    <p:extLst>
      <p:ext uri="{BB962C8B-B14F-4D97-AF65-F5344CB8AC3E}">
        <p14:creationId xmlns:p14="http://schemas.microsoft.com/office/powerpoint/2010/main" val="3559513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EBC5D-FF32-41D9-A960-73187F17B034}" type="slidenum">
              <a:rPr lang="en-GB"/>
              <a:pPr/>
              <a:t>1</a:t>
            </a:fld>
            <a:endParaRPr lang="en-GB"/>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73DE0-9E4C-4E53-88DF-897508E47C83}" type="slidenum">
              <a:rPr lang="en-GB"/>
              <a:pPr/>
              <a:t>10</a:t>
            </a:fld>
            <a:endParaRPr lang="en-GB"/>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2AD92-CDAB-4435-8457-B037C5AC39F8}" type="slidenum">
              <a:rPr lang="en-GB"/>
              <a:pPr/>
              <a:t>11</a:t>
            </a:fld>
            <a:endParaRPr lang="en-GB"/>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5DC9D-9386-438B-8D59-624026A97FAB}" type="slidenum">
              <a:rPr lang="en-GB"/>
              <a:pPr/>
              <a:t>12</a:t>
            </a:fld>
            <a:endParaRPr lang="en-GB"/>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4163B-43DB-4AFC-BB07-8467198F5F5F}" type="slidenum">
              <a:rPr lang="en-GB"/>
              <a:pPr/>
              <a:t>13</a:t>
            </a:fld>
            <a:endParaRPr lang="en-GB"/>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E934B-56D0-4961-968C-547F060568AD}" type="slidenum">
              <a:rPr lang="en-GB"/>
              <a:pPr/>
              <a:t>14</a:t>
            </a:fld>
            <a:endParaRPr lang="en-GB"/>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4FE14-9B98-47A6-A4F4-C7699CF1A002}" type="slidenum">
              <a:rPr lang="en-GB"/>
              <a:pPr/>
              <a:t>15</a:t>
            </a:fld>
            <a:endParaRPr lang="en-GB"/>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DB9E2-D0D6-4DFB-9389-DE609E57DE35}" type="slidenum">
              <a:rPr lang="en-GB"/>
              <a:pPr/>
              <a:t>16</a:t>
            </a:fld>
            <a:endParaRPr lang="en-GB"/>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D76EA-5ABD-4A76-81C3-3FB37521C878}" type="slidenum">
              <a:rPr lang="en-GB"/>
              <a:pPr/>
              <a:t>17</a:t>
            </a:fld>
            <a:endParaRPr lang="en-GB"/>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16363-DF14-40E0-8091-34CF5D6FCAEB}" type="slidenum">
              <a:rPr lang="en-GB"/>
              <a:pPr/>
              <a:t>18</a:t>
            </a:fld>
            <a:endParaRPr lang="en-GB"/>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2D1A7-94CD-4EFA-8A07-AE0CA75DDDAE}" type="slidenum">
              <a:rPr lang="en-GB"/>
              <a:pPr/>
              <a:t>19</a:t>
            </a:fld>
            <a:endParaRPr lang="en-GB"/>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14AC5-58D8-4BDB-AE7C-58C159E2FF6C}" type="slidenum">
              <a:rPr lang="en-GB"/>
              <a:pPr/>
              <a:t>2</a:t>
            </a:fld>
            <a:endParaRPr lang="en-GB"/>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2BD3B-B20E-4F74-AAFD-056F538D6D49}" type="slidenum">
              <a:rPr lang="en-GB"/>
              <a:pPr/>
              <a:t>20</a:t>
            </a:fld>
            <a:endParaRPr lang="en-GB"/>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61C7E-BE38-4602-8C09-F5E9FBA4C19C}" type="slidenum">
              <a:rPr lang="en-GB"/>
              <a:pPr/>
              <a:t>21</a:t>
            </a:fld>
            <a:endParaRPr lang="en-GB"/>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4B65D-31F5-457F-B2BF-4BB5D9078244}" type="slidenum">
              <a:rPr lang="en-GB"/>
              <a:pPr/>
              <a:t>22</a:t>
            </a:fld>
            <a:endParaRPr 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60361-DEA7-46D3-AC5D-55419A117770}" type="slidenum">
              <a:rPr lang="en-GB"/>
              <a:pPr/>
              <a:t>23</a:t>
            </a:fld>
            <a:endParaRPr lang="en-GB"/>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F431E-022C-481F-BB3B-F450B4C95948}" type="slidenum">
              <a:rPr lang="en-GB"/>
              <a:pPr/>
              <a:t>24</a:t>
            </a:fld>
            <a:endParaRPr lang="en-GB"/>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E10A0-51EE-48F2-AA8D-621BE4331288}" type="slidenum">
              <a:rPr lang="en-GB"/>
              <a:pPr/>
              <a:t>25</a:t>
            </a:fld>
            <a:endParaRPr 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EA2A5-9F63-41A3-80FA-B44596D0BB72}" type="slidenum">
              <a:rPr lang="en-GB"/>
              <a:pPr/>
              <a:t>26</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C2217-D115-48CB-8C66-10F7D5F2DA65}" type="slidenum">
              <a:rPr lang="en-GB"/>
              <a:pPr/>
              <a:t>27</a:t>
            </a:fld>
            <a:endParaRPr lang="en-GB"/>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0D402-0ADC-4C22-96CF-4763D4A0C0F1}" type="slidenum">
              <a:rPr lang="en-GB"/>
              <a:pPr/>
              <a:t>28</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DC56E-225C-4094-9288-87476CC6D31D}" type="slidenum">
              <a:rPr lang="en-GB"/>
              <a:pPr/>
              <a:t>29</a:t>
            </a:fld>
            <a:endParaRPr lang="en-GB"/>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D1523-4E7C-44D6-B5BE-B931F7E2BFB2}" type="slidenum">
              <a:rPr lang="en-GB"/>
              <a:pPr/>
              <a:t>3</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C108D-262A-4E6B-A796-DDB25B9269C2}" type="slidenum">
              <a:rPr lang="en-GB"/>
              <a:pPr/>
              <a:t>30</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A7A30-8415-4FBF-993D-F114CE8F80E4}" type="slidenum">
              <a:rPr lang="en-GB"/>
              <a:pPr/>
              <a:t>4</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C221D-06B7-43C7-86F3-1E4CEF1C5B41}" type="slidenum">
              <a:rPr lang="en-GB"/>
              <a:pPr/>
              <a:t>5</a:t>
            </a:fld>
            <a:endParaRPr lang="en-GB"/>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0A038-89AA-480B-8605-49087E2AFB4A}" type="slidenum">
              <a:rPr lang="en-GB"/>
              <a:pPr/>
              <a:t>6</a:t>
            </a:fld>
            <a:endParaRPr lang="en-GB"/>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E8AFC-AAF0-4978-9795-44F77AC4A252}" type="slidenum">
              <a:rPr lang="en-GB"/>
              <a:pPr/>
              <a:t>7</a:t>
            </a:fld>
            <a:endParaRPr lang="en-GB"/>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BEDCF-CE0C-4360-B571-D3DA55CB8E36}" type="slidenum">
              <a:rPr lang="en-GB"/>
              <a:pPr/>
              <a:t>8</a:t>
            </a:fld>
            <a:endParaRPr lang="en-GB"/>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ACC8A-C864-4C38-971D-B4CBB930F0AC}" type="slidenum">
              <a:rPr lang="en-GB"/>
              <a:pPr/>
              <a:t>9</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8ACC787-818D-4D2F-89D5-DB3970B5E9A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37B858-9CC3-474F-938D-7F494A70C9C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609600"/>
            <a:ext cx="1828800" cy="5194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334000" cy="5194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CB4E486-4EFD-468D-B318-4F6374FFCB42}"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00250"/>
            <a:ext cx="3581400" cy="380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2000250"/>
            <a:ext cx="3581400" cy="380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5915A78-3B40-4411-8847-2632DFF75033}"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9FCE597-ED2A-4CA9-828F-51D06633DA4C}"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EB055C9-3DCA-4C78-AEC2-BA75010454D8}"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51C673-3AAE-424A-91DB-3D4CF292FF9D}"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71E4DC-0247-40E1-9343-DDDFD5F519CC}"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D477836-0BFF-42D0-9886-1A5D880129EF}"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7DADA2D-2808-4B20-8426-4AECDF97EC9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C0AF444-E1E3-411A-9EC5-AC51B975639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0E020AB-FDA4-4522-B35B-5242D82DDA76}"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C657D14-D18A-4AFA-AA86-7D1CC5180BD6}"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A844149-4C7B-49D9-A52C-262D585AED45}"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CD1DFE5-BF22-41A1-BA69-EE1D1DBCB314}"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B864B6-5CA6-4400-AE94-61DF9C55D906}"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1D0753D-6C7A-484C-AE7D-5B64EFB9F72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00250"/>
            <a:ext cx="3581400"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2000250"/>
            <a:ext cx="3581400"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57783DC-C84C-4761-8C99-FEBB0D6F10A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9A30AF3-30B1-4039-90F5-0DD10E511D2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54DA473-F2BB-49F2-9013-E091D07732A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7A2F8B2-2315-48EE-B98C-92715808024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F5B6DA-8721-451B-8E43-5E2D2FA25CA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8DFD200-4CA6-4AE3-8683-F7A9780B846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2000250"/>
            <a:ext cx="7315200" cy="380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0AB6ED6-6BA3-40F9-9F26-60B87E55C438}" type="slidenum">
              <a:rPr lang="en-GB"/>
              <a:pPr/>
              <a:t>‹#›</a:t>
            </a:fld>
            <a:endParaRPr lang="en-GB"/>
          </a:p>
        </p:txBody>
      </p:sp>
      <p:sp>
        <p:nvSpPr>
          <p:cNvPr id="1031" name="Rectangle 7"/>
          <p:cNvSpPr>
            <a:spLocks noChangeArrowheads="1"/>
          </p:cNvSpPr>
          <p:nvPr userDrawn="1"/>
        </p:nvSpPr>
        <p:spPr bwMode="auto">
          <a:xfrm>
            <a:off x="8686800" y="0"/>
            <a:ext cx="457200" cy="1084263"/>
          </a:xfrm>
          <a:prstGeom prst="rect">
            <a:avLst/>
          </a:prstGeom>
          <a:solidFill>
            <a:srgbClr val="1A3057"/>
          </a:solidFill>
          <a:ln w="3175">
            <a:noFill/>
            <a:miter lim="800000"/>
            <a:headEnd/>
            <a:tailEnd/>
          </a:ln>
        </p:spPr>
        <p:txBody>
          <a:bodyPr wrap="none" anchor="ctr"/>
          <a:lstStyle/>
          <a:p>
            <a:endParaRPr lang="en-US"/>
          </a:p>
        </p:txBody>
      </p:sp>
      <p:sp>
        <p:nvSpPr>
          <p:cNvPr id="1032" name="Rectangle 8"/>
          <p:cNvSpPr>
            <a:spLocks noChangeArrowheads="1"/>
          </p:cNvSpPr>
          <p:nvPr userDrawn="1"/>
        </p:nvSpPr>
        <p:spPr bwMode="auto">
          <a:xfrm>
            <a:off x="0" y="5997575"/>
            <a:ext cx="9144000" cy="860425"/>
          </a:xfrm>
          <a:prstGeom prst="rect">
            <a:avLst/>
          </a:prstGeom>
          <a:solidFill>
            <a:srgbClr val="002D58"/>
          </a:solidFill>
          <a:ln w="3175">
            <a:noFill/>
            <a:miter lim="800000"/>
            <a:headEnd/>
            <a:tailEnd/>
          </a:ln>
        </p:spPr>
        <p:txBody>
          <a:bodyPr wrap="none" anchor="ctr"/>
          <a:lstStyle/>
          <a:p>
            <a:endParaRPr lang="en-US"/>
          </a:p>
        </p:txBody>
      </p:sp>
      <p:sp>
        <p:nvSpPr>
          <p:cNvPr id="1035" name="Rectangle 11"/>
          <p:cNvSpPr>
            <a:spLocks noChangeArrowheads="1"/>
          </p:cNvSpPr>
          <p:nvPr userDrawn="1"/>
        </p:nvSpPr>
        <p:spPr bwMode="auto">
          <a:xfrm>
            <a:off x="8686800" y="4838700"/>
            <a:ext cx="457200" cy="1330325"/>
          </a:xfrm>
          <a:prstGeom prst="rect">
            <a:avLst/>
          </a:prstGeom>
          <a:solidFill>
            <a:srgbClr val="002D58"/>
          </a:solidFill>
          <a:ln w="3175">
            <a:noFill/>
            <a:miter lim="800000"/>
            <a:headEnd/>
            <a:tailEnd/>
          </a:ln>
        </p:spPr>
        <p:txBody>
          <a:bodyPr wrap="none" anchor="ctr"/>
          <a:lstStyle/>
          <a:p>
            <a:endParaRPr lang="en-US"/>
          </a:p>
        </p:txBody>
      </p:sp>
      <p:pic>
        <p:nvPicPr>
          <p:cNvPr id="1036" name="Picture 12" descr="logo on blue"/>
          <p:cNvPicPr>
            <a:picLocks noChangeAspect="1" noChangeArrowheads="1"/>
          </p:cNvPicPr>
          <p:nvPr userDrawn="1"/>
        </p:nvPicPr>
        <p:blipFill>
          <a:blip r:embed="rId14" cstate="print">
            <a:clrChange>
              <a:clrFrom>
                <a:srgbClr val="002D58"/>
              </a:clrFrom>
              <a:clrTo>
                <a:srgbClr val="002D58">
                  <a:alpha val="0"/>
                </a:srgbClr>
              </a:clrTo>
            </a:clrChange>
          </a:blip>
          <a:srcRect/>
          <a:stretch>
            <a:fillRect/>
          </a:stretch>
        </p:blipFill>
        <p:spPr bwMode="auto">
          <a:xfrm>
            <a:off x="549275" y="6122988"/>
            <a:ext cx="1846263" cy="542925"/>
          </a:xfrm>
          <a:prstGeom prst="rect">
            <a:avLst/>
          </a:prstGeom>
          <a:noFill/>
        </p:spPr>
      </p:pic>
      <p:sp>
        <p:nvSpPr>
          <p:cNvPr id="1037" name="Rectangle 13"/>
          <p:cNvSpPr>
            <a:spLocks noChangeArrowheads="1"/>
          </p:cNvSpPr>
          <p:nvPr userDrawn="1"/>
        </p:nvSpPr>
        <p:spPr bwMode="auto">
          <a:xfrm>
            <a:off x="376238" y="6062663"/>
            <a:ext cx="2665412" cy="90487"/>
          </a:xfrm>
          <a:prstGeom prst="rect">
            <a:avLst/>
          </a:prstGeom>
          <a:solidFill>
            <a:srgbClr val="002D58"/>
          </a:solidFill>
          <a:ln w="9525">
            <a:noFill/>
            <a:miter lim="800000"/>
            <a:headEnd/>
            <a:tailEnd/>
          </a:ln>
        </p:spPr>
        <p:txBody>
          <a:bodyPr wrap="none" anchor="ctr"/>
          <a:lstStyle/>
          <a:p>
            <a:endParaRPr lang="en-US"/>
          </a:p>
        </p:txBody>
      </p:sp>
      <p:sp>
        <p:nvSpPr>
          <p:cNvPr id="1038" name="Rectangle 14"/>
          <p:cNvSpPr>
            <a:spLocks noChangeArrowheads="1"/>
          </p:cNvSpPr>
          <p:nvPr userDrawn="1"/>
        </p:nvSpPr>
        <p:spPr bwMode="auto">
          <a:xfrm>
            <a:off x="409575" y="6062663"/>
            <a:ext cx="180975" cy="701675"/>
          </a:xfrm>
          <a:prstGeom prst="rect">
            <a:avLst/>
          </a:prstGeom>
          <a:solidFill>
            <a:srgbClr val="002D58"/>
          </a:solidFill>
          <a:ln w="9525">
            <a:noFill/>
            <a:miter lim="800000"/>
            <a:headEnd/>
            <a:tailEnd/>
          </a:ln>
        </p:spPr>
        <p:txBody>
          <a:bodyPr wrap="none" anchor="ctr"/>
          <a:lstStyle/>
          <a:p>
            <a:endParaRPr lang="en-US"/>
          </a:p>
        </p:txBody>
      </p:sp>
      <p:sp>
        <p:nvSpPr>
          <p:cNvPr id="1039" name="Rectangle 15"/>
          <p:cNvSpPr>
            <a:spLocks noChangeArrowheads="1"/>
          </p:cNvSpPr>
          <p:nvPr userDrawn="1"/>
        </p:nvSpPr>
        <p:spPr bwMode="auto">
          <a:xfrm>
            <a:off x="2365375" y="6048375"/>
            <a:ext cx="180975" cy="701675"/>
          </a:xfrm>
          <a:prstGeom prst="rect">
            <a:avLst/>
          </a:prstGeom>
          <a:solidFill>
            <a:srgbClr val="002D58"/>
          </a:solidFill>
          <a:ln w="9525">
            <a:noFill/>
            <a:miter lim="800000"/>
            <a:headEnd/>
            <a:tailEnd/>
          </a:ln>
        </p:spPr>
        <p:txBody>
          <a:bodyPr wrap="none" anchor="ctr"/>
          <a:lstStyle/>
          <a:p>
            <a:endParaRPr lang="en-US"/>
          </a:p>
        </p:txBody>
      </p:sp>
      <p:sp>
        <p:nvSpPr>
          <p:cNvPr id="1040" name="Rectangle 16"/>
          <p:cNvSpPr>
            <a:spLocks noChangeArrowheads="1"/>
          </p:cNvSpPr>
          <p:nvPr userDrawn="1"/>
        </p:nvSpPr>
        <p:spPr bwMode="auto">
          <a:xfrm>
            <a:off x="561975" y="6613525"/>
            <a:ext cx="1990725" cy="142875"/>
          </a:xfrm>
          <a:prstGeom prst="rect">
            <a:avLst/>
          </a:prstGeom>
          <a:solidFill>
            <a:srgbClr val="002D58"/>
          </a:solidFill>
          <a:ln w="9525">
            <a:noFill/>
            <a:miter lim="800000"/>
            <a:headEnd/>
            <a:tailEnd/>
          </a:ln>
        </p:spPr>
        <p:txBody>
          <a:bodyPr wrap="none" anchor="ctr"/>
          <a:lstStyle/>
          <a:p>
            <a:endParaRPr lang="en-US"/>
          </a:p>
        </p:txBody>
      </p:sp>
      <p:sp>
        <p:nvSpPr>
          <p:cNvPr id="1041" name="Text Box 17"/>
          <p:cNvSpPr txBox="1">
            <a:spLocks noChangeArrowheads="1"/>
          </p:cNvSpPr>
          <p:nvPr userDrawn="1"/>
        </p:nvSpPr>
        <p:spPr bwMode="auto">
          <a:xfrm>
            <a:off x="6172200" y="6210300"/>
            <a:ext cx="2087563" cy="366713"/>
          </a:xfrm>
          <a:prstGeom prst="rect">
            <a:avLst/>
          </a:prstGeom>
          <a:noFill/>
          <a:ln w="9525">
            <a:noFill/>
            <a:miter lim="800000"/>
            <a:headEnd/>
            <a:tailEnd/>
          </a:ln>
        </p:spPr>
        <p:txBody>
          <a:bodyPr>
            <a:spAutoFit/>
          </a:bodyPr>
          <a:lstStyle/>
          <a:p>
            <a:pPr>
              <a:spcBef>
                <a:spcPct val="50000"/>
              </a:spcBef>
            </a:pPr>
            <a:r>
              <a:rPr lang="en-GB" sz="1800">
                <a:solidFill>
                  <a:schemeClr val="bg1"/>
                </a:solidFill>
              </a:rPr>
              <a:t>www.derby.ac.uk</a:t>
            </a:r>
            <a:endParaRPr lang="en-GB" sz="1400">
              <a:solidFill>
                <a:schemeClr val="bg1"/>
              </a:solidFill>
            </a:endParaRPr>
          </a:p>
        </p:txBody>
      </p:sp>
      <p:sp>
        <p:nvSpPr>
          <p:cNvPr id="1044" name="Rectangle 20"/>
          <p:cNvSpPr>
            <a:spLocks noChangeArrowheads="1"/>
          </p:cNvSpPr>
          <p:nvPr userDrawn="1"/>
        </p:nvSpPr>
        <p:spPr bwMode="auto">
          <a:xfrm>
            <a:off x="8686800" y="1098550"/>
            <a:ext cx="457200" cy="3743325"/>
          </a:xfrm>
          <a:prstGeom prst="rect">
            <a:avLst/>
          </a:prstGeom>
          <a:solidFill>
            <a:srgbClr val="D95121"/>
          </a:solidFill>
          <a:ln w="3175">
            <a:noFill/>
            <a:miter lim="800000"/>
            <a:headEnd/>
            <a:tailEnd/>
          </a:ln>
        </p:spPr>
        <p:txBody>
          <a:bodyPr wrap="none" anchor="ctr"/>
          <a:lstStyle/>
          <a:p>
            <a:endParaRPr lang="en-US"/>
          </a:p>
        </p:txBody>
      </p:sp>
      <p:sp>
        <p:nvSpPr>
          <p:cNvPr id="1042" name="Text Box 18"/>
          <p:cNvSpPr txBox="1">
            <a:spLocks noChangeArrowheads="1"/>
          </p:cNvSpPr>
          <p:nvPr userDrawn="1"/>
        </p:nvSpPr>
        <p:spPr bwMode="auto">
          <a:xfrm rot="5400000">
            <a:off x="6978650" y="2860675"/>
            <a:ext cx="3860800" cy="304800"/>
          </a:xfrm>
          <a:prstGeom prst="rect">
            <a:avLst/>
          </a:prstGeom>
          <a:noFill/>
          <a:ln w="9525">
            <a:noFill/>
            <a:miter lim="800000"/>
            <a:headEnd/>
            <a:tailEnd/>
          </a:ln>
        </p:spPr>
        <p:txBody>
          <a:bodyPr>
            <a:spAutoFit/>
          </a:bodyPr>
          <a:lstStyle/>
          <a:p>
            <a:pPr algn="ctr">
              <a:spcBef>
                <a:spcPct val="50000"/>
              </a:spcBef>
            </a:pPr>
            <a:r>
              <a:rPr lang="en-GB" sz="1400">
                <a:solidFill>
                  <a:schemeClr val="bg1"/>
                </a:solidFill>
              </a:rPr>
              <a:t>UNDERGRADUATE</a:t>
            </a:r>
            <a:endParaRPr lang="en-GB" sz="1600">
              <a:solidFill>
                <a:schemeClr val="bg1"/>
              </a:solidFill>
            </a:endParaRPr>
          </a:p>
        </p:txBody>
      </p:sp>
      <p:sp>
        <p:nvSpPr>
          <p:cNvPr id="1046" name="Line 22"/>
          <p:cNvSpPr>
            <a:spLocks noChangeShapeType="1"/>
          </p:cNvSpPr>
          <p:nvPr userDrawn="1"/>
        </p:nvSpPr>
        <p:spPr bwMode="auto">
          <a:xfrm rot="5400000">
            <a:off x="8910638" y="5751512"/>
            <a:ext cx="0" cy="466725"/>
          </a:xfrm>
          <a:prstGeom prst="line">
            <a:avLst/>
          </a:prstGeom>
          <a:noFill/>
          <a:ln w="19050">
            <a:solidFill>
              <a:schemeClr val="bg1"/>
            </a:solidFill>
            <a:round/>
            <a:headEnd/>
            <a:tailEnd/>
          </a:ln>
        </p:spPr>
        <p:txBody>
          <a:bodyPr wrap="none" anchor="ctr"/>
          <a:lstStyle/>
          <a:p>
            <a:endParaRPr lang="en-US"/>
          </a:p>
        </p:txBody>
      </p:sp>
      <p:sp>
        <p:nvSpPr>
          <p:cNvPr id="1047" name="Line 23"/>
          <p:cNvSpPr>
            <a:spLocks noChangeShapeType="1"/>
          </p:cNvSpPr>
          <p:nvPr userDrawn="1"/>
        </p:nvSpPr>
        <p:spPr bwMode="auto">
          <a:xfrm rot="5400000">
            <a:off x="8896350" y="4583113"/>
            <a:ext cx="0" cy="495300"/>
          </a:xfrm>
          <a:prstGeom prst="line">
            <a:avLst/>
          </a:prstGeom>
          <a:noFill/>
          <a:ln w="19050">
            <a:solidFill>
              <a:schemeClr val="bg1"/>
            </a:solidFill>
            <a:round/>
            <a:headEnd/>
            <a:tailEnd/>
          </a:ln>
        </p:spPr>
        <p:txBody>
          <a:bodyPr wrap="none" anchor="ctr"/>
          <a:lstStyle/>
          <a:p>
            <a:endParaRPr lang="en-US"/>
          </a:p>
        </p:txBody>
      </p:sp>
      <p:sp>
        <p:nvSpPr>
          <p:cNvPr id="1048" name="Line 24"/>
          <p:cNvSpPr>
            <a:spLocks noChangeShapeType="1"/>
          </p:cNvSpPr>
          <p:nvPr userDrawn="1"/>
        </p:nvSpPr>
        <p:spPr bwMode="auto">
          <a:xfrm rot="5400000">
            <a:off x="8902700" y="844550"/>
            <a:ext cx="0" cy="482600"/>
          </a:xfrm>
          <a:prstGeom prst="line">
            <a:avLst/>
          </a:prstGeom>
          <a:noFill/>
          <a:ln w="19050">
            <a:solidFill>
              <a:schemeClr val="bg1"/>
            </a:solidFill>
            <a:round/>
            <a:headEnd/>
            <a:tailEnd/>
          </a:ln>
        </p:spPr>
        <p:txBody>
          <a:bodyPr wrap="none" anchor="ctr"/>
          <a:lstStyle/>
          <a:p>
            <a:endParaRPr lang="en-US"/>
          </a:p>
        </p:txBody>
      </p:sp>
      <p:sp>
        <p:nvSpPr>
          <p:cNvPr id="1049" name="Line 25"/>
          <p:cNvSpPr>
            <a:spLocks noChangeShapeType="1"/>
          </p:cNvSpPr>
          <p:nvPr userDrawn="1"/>
        </p:nvSpPr>
        <p:spPr bwMode="auto">
          <a:xfrm>
            <a:off x="8674100" y="5983288"/>
            <a:ext cx="0" cy="874712"/>
          </a:xfrm>
          <a:prstGeom prst="line">
            <a:avLst/>
          </a:prstGeom>
          <a:noFill/>
          <a:ln w="19050">
            <a:solidFill>
              <a:schemeClr val="bg1"/>
            </a:solidFill>
            <a:round/>
            <a:headEnd/>
            <a:tailEnd/>
          </a:ln>
        </p:spPr>
        <p:txBody>
          <a:bodyPr wrap="none" anchor="ctr"/>
          <a:lstStyle/>
          <a:p>
            <a:endParaRPr lang="en-US"/>
          </a:p>
        </p:txBody>
      </p:sp>
      <p:sp>
        <p:nvSpPr>
          <p:cNvPr id="1050" name="Text Box 26"/>
          <p:cNvSpPr txBox="1">
            <a:spLocks noChangeArrowheads="1"/>
          </p:cNvSpPr>
          <p:nvPr userDrawn="1"/>
        </p:nvSpPr>
        <p:spPr bwMode="auto">
          <a:xfrm>
            <a:off x="8680450" y="6034088"/>
            <a:ext cx="463550" cy="695325"/>
          </a:xfrm>
          <a:prstGeom prst="rect">
            <a:avLst/>
          </a:prstGeom>
          <a:noFill/>
          <a:ln w="9525">
            <a:noFill/>
            <a:miter lim="800000"/>
            <a:headEnd/>
            <a:tailEnd/>
          </a:ln>
          <a:effectLst/>
        </p:spPr>
        <p:txBody>
          <a:bodyPr>
            <a:spAutoFit/>
          </a:bodyPr>
          <a:lstStyle/>
          <a:p>
            <a:pPr algn="ctr">
              <a:spcBef>
                <a:spcPct val="50000"/>
              </a:spcBef>
            </a:pPr>
            <a:fld id="{7F2CFABB-94BE-4006-B8A0-92BD0BFB8EC5}" type="slidenum">
              <a:rPr lang="en-GB" sz="1400" b="1" u="sng">
                <a:solidFill>
                  <a:srgbClr val="FFFFFF"/>
                </a:solidFill>
              </a:rPr>
              <a:pPr algn="ctr">
                <a:spcBef>
                  <a:spcPct val="50000"/>
                </a:spcBef>
              </a:pPr>
              <a:t>‹#›</a:t>
            </a:fld>
            <a:r>
              <a:rPr lang="en-GB" sz="2000" u="sng">
                <a:solidFill>
                  <a:srgbClr val="FFFFFF"/>
                </a:solidFill>
              </a:rPr>
              <a:t> </a:t>
            </a:r>
          </a:p>
          <a:p>
            <a:pPr algn="ctr">
              <a:spcBef>
                <a:spcPct val="50000"/>
              </a:spcBef>
            </a:pPr>
            <a:r>
              <a:rPr lang="en-GB" sz="2000" b="1" baseline="30000">
                <a:solidFill>
                  <a:srgbClr val="FFFFFF"/>
                </a:solidFill>
              </a:rPr>
              <a:t>34</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ea typeface="ＭＳ Ｐゴシック" pitchFamily="1" charset="-128"/>
        </a:defRPr>
      </a:lvl2pPr>
      <a:lvl3pPr algn="l" rtl="0" fontAlgn="base">
        <a:spcBef>
          <a:spcPct val="0"/>
        </a:spcBef>
        <a:spcAft>
          <a:spcPct val="0"/>
        </a:spcAft>
        <a:defRPr sz="3200" b="1">
          <a:solidFill>
            <a:schemeClr val="tx2"/>
          </a:solidFill>
          <a:latin typeface="Arial" charset="0"/>
          <a:ea typeface="ＭＳ Ｐゴシック" pitchFamily="1" charset="-128"/>
        </a:defRPr>
      </a:lvl3pPr>
      <a:lvl4pPr algn="l" rtl="0" fontAlgn="base">
        <a:spcBef>
          <a:spcPct val="0"/>
        </a:spcBef>
        <a:spcAft>
          <a:spcPct val="0"/>
        </a:spcAft>
        <a:defRPr sz="3200" b="1">
          <a:solidFill>
            <a:schemeClr val="tx2"/>
          </a:solidFill>
          <a:latin typeface="Arial" charset="0"/>
          <a:ea typeface="ＭＳ Ｐゴシック" pitchFamily="1" charset="-128"/>
        </a:defRPr>
      </a:lvl4pPr>
      <a:lvl5pPr algn="l" rtl="0" fontAlgn="base">
        <a:spcBef>
          <a:spcPct val="0"/>
        </a:spcBef>
        <a:spcAft>
          <a:spcPct val="0"/>
        </a:spcAft>
        <a:defRPr sz="3200" b="1">
          <a:solidFill>
            <a:schemeClr val="tx2"/>
          </a:solidFill>
          <a:latin typeface="Arial" charset="0"/>
          <a:ea typeface="ＭＳ Ｐゴシック" pitchFamily="1" charset="-128"/>
        </a:defRPr>
      </a:lvl5pPr>
      <a:lvl6pPr marL="457200" algn="l" rtl="0" fontAlgn="base">
        <a:spcBef>
          <a:spcPct val="0"/>
        </a:spcBef>
        <a:spcAft>
          <a:spcPct val="0"/>
        </a:spcAft>
        <a:defRPr sz="3200" b="1">
          <a:solidFill>
            <a:schemeClr val="tx2"/>
          </a:solidFill>
          <a:latin typeface="Arial" charset="0"/>
          <a:ea typeface="ＭＳ Ｐゴシック" pitchFamily="1" charset="-128"/>
        </a:defRPr>
      </a:lvl6pPr>
      <a:lvl7pPr marL="914400" algn="l" rtl="0" fontAlgn="base">
        <a:spcBef>
          <a:spcPct val="0"/>
        </a:spcBef>
        <a:spcAft>
          <a:spcPct val="0"/>
        </a:spcAft>
        <a:defRPr sz="3200" b="1">
          <a:solidFill>
            <a:schemeClr val="tx2"/>
          </a:solidFill>
          <a:latin typeface="Arial" charset="0"/>
          <a:ea typeface="ＭＳ Ｐゴシック" pitchFamily="1" charset="-128"/>
        </a:defRPr>
      </a:lvl7pPr>
      <a:lvl8pPr marL="1371600" algn="l" rtl="0" fontAlgn="base">
        <a:spcBef>
          <a:spcPct val="0"/>
        </a:spcBef>
        <a:spcAft>
          <a:spcPct val="0"/>
        </a:spcAft>
        <a:defRPr sz="3200" b="1">
          <a:solidFill>
            <a:schemeClr val="tx2"/>
          </a:solidFill>
          <a:latin typeface="Arial" charset="0"/>
          <a:ea typeface="ＭＳ Ｐゴシック" pitchFamily="1" charset="-128"/>
        </a:defRPr>
      </a:lvl8pPr>
      <a:lvl9pPr marL="1828800" algn="l" rtl="0" fontAlgn="base">
        <a:spcBef>
          <a:spcPct val="0"/>
        </a:spcBef>
        <a:spcAft>
          <a:spcPct val="0"/>
        </a:spcAft>
        <a:defRPr sz="3200" b="1">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400">
          <a:solidFill>
            <a:schemeClr val="tx1"/>
          </a:solidFill>
          <a:latin typeface="+mn-lt"/>
          <a:ea typeface="+mn-ea"/>
        </a:defRPr>
      </a:lvl4pPr>
      <a:lvl5pPr marL="2057400" indent="-228600" algn="l" rtl="0" fontAlgn="base">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9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17CA12-475F-4112-85C6-DAA858F892B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3600"/>
              <a:t>Overview</a:t>
            </a:r>
          </a:p>
        </p:txBody>
      </p:sp>
      <p:sp>
        <p:nvSpPr>
          <p:cNvPr id="192515" name="Rectangle 3"/>
          <p:cNvSpPr>
            <a:spLocks noGrp="1" noChangeArrowheads="1"/>
          </p:cNvSpPr>
          <p:nvPr>
            <p:ph type="body" idx="1"/>
          </p:nvPr>
        </p:nvSpPr>
        <p:spPr>
          <a:xfrm>
            <a:off x="1778000" y="1743075"/>
            <a:ext cx="7010400" cy="4391025"/>
          </a:xfrm>
        </p:spPr>
        <p:txBody>
          <a:bodyPr/>
          <a:lstStyle/>
          <a:p>
            <a:pPr>
              <a:lnSpc>
                <a:spcPct val="95000"/>
              </a:lnSpc>
              <a:spcBef>
                <a:spcPct val="40000"/>
              </a:spcBef>
            </a:pPr>
            <a:r>
              <a:rPr lang="en-GB" sz="2800"/>
              <a:t>The Caregiver-Child Attachment Relationship</a:t>
            </a:r>
          </a:p>
          <a:p>
            <a:pPr lvl="1">
              <a:lnSpc>
                <a:spcPct val="90000"/>
              </a:lnSpc>
              <a:spcBef>
                <a:spcPct val="40000"/>
              </a:spcBef>
            </a:pPr>
            <a:r>
              <a:rPr lang="en-GB"/>
              <a:t>Attachment Theory</a:t>
            </a:r>
          </a:p>
          <a:p>
            <a:pPr lvl="1">
              <a:lnSpc>
                <a:spcPct val="90000"/>
              </a:lnSpc>
              <a:spcBef>
                <a:spcPct val="40000"/>
              </a:spcBef>
            </a:pPr>
            <a:r>
              <a:rPr lang="en-GB"/>
              <a:t>Measurement of Attachment Security</a:t>
            </a:r>
          </a:p>
          <a:p>
            <a:pPr lvl="1">
              <a:lnSpc>
                <a:spcPct val="90000"/>
              </a:lnSpc>
              <a:spcBef>
                <a:spcPct val="40000"/>
              </a:spcBef>
            </a:pPr>
            <a:r>
              <a:rPr lang="en-GB"/>
              <a:t>Factors Associated with the Security of Children’s Attachment</a:t>
            </a:r>
          </a:p>
          <a:p>
            <a:pPr lvl="1">
              <a:lnSpc>
                <a:spcPct val="90000"/>
              </a:lnSpc>
              <a:spcBef>
                <a:spcPct val="40000"/>
              </a:spcBef>
            </a:pPr>
            <a:r>
              <a:rPr lang="en-GB"/>
              <a:t>Does Security of Attachment Have Long-Term Effects?</a:t>
            </a:r>
            <a:endParaRPr lang="en-GB" sz="2800"/>
          </a:p>
          <a:p>
            <a:pPr>
              <a:lnSpc>
                <a:spcPct val="95000"/>
              </a:lnSpc>
              <a:spcBef>
                <a:spcPct val="40000"/>
              </a:spcBef>
            </a:pPr>
            <a:r>
              <a:rPr lang="en-GB" sz="2800"/>
              <a:t>Conceptions of the Self</a:t>
            </a:r>
          </a:p>
          <a:p>
            <a:pPr lvl="1">
              <a:lnSpc>
                <a:spcPct val="90000"/>
              </a:lnSpc>
              <a:spcBef>
                <a:spcPct val="40000"/>
              </a:spcBef>
            </a:pPr>
            <a:r>
              <a:rPr lang="en-GB"/>
              <a:t>The Development of Conceptions of Self</a:t>
            </a:r>
          </a:p>
          <a:p>
            <a:pPr lvl="1">
              <a:lnSpc>
                <a:spcPct val="90000"/>
              </a:lnSpc>
              <a:spcBef>
                <a:spcPct val="40000"/>
              </a:spcBef>
            </a:pPr>
            <a:r>
              <a:rPr lang="en-GB"/>
              <a:t>Erikson’s Views</a:t>
            </a:r>
          </a:p>
        </p:txBody>
      </p:sp>
      <p:sp>
        <p:nvSpPr>
          <p:cNvPr id="192516" name="AutoShape 4"/>
          <p:cNvSpPr>
            <a:spLocks noChangeArrowheads="1"/>
          </p:cNvSpPr>
          <p:nvPr/>
        </p:nvSpPr>
        <p:spPr bwMode="auto">
          <a:xfrm rot="16200000" flipH="1">
            <a:off x="-990600" y="3581400"/>
            <a:ext cx="4267200" cy="914400"/>
          </a:xfrm>
          <a:prstGeom prst="wave">
            <a:avLst>
              <a:gd name="adj1" fmla="val 20644"/>
              <a:gd name="adj2" fmla="val -3551"/>
            </a:avLst>
          </a:prstGeom>
          <a:gradFill rotWithShape="1">
            <a:gsLst>
              <a:gs pos="0">
                <a:srgbClr val="00478B"/>
              </a:gs>
              <a:gs pos="100000">
                <a:srgbClr val="BED0E2"/>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z="3600"/>
              <a:t>Attachment Categories</a:t>
            </a:r>
          </a:p>
        </p:txBody>
      </p:sp>
      <p:sp>
        <p:nvSpPr>
          <p:cNvPr id="210947" name="Rectangle 3"/>
          <p:cNvSpPr>
            <a:spLocks noGrp="1" noChangeArrowheads="1"/>
          </p:cNvSpPr>
          <p:nvPr>
            <p:ph type="body" idx="1"/>
          </p:nvPr>
        </p:nvSpPr>
        <p:spPr>
          <a:xfrm>
            <a:off x="457200" y="1719263"/>
            <a:ext cx="8534400" cy="4973637"/>
          </a:xfrm>
        </p:spPr>
        <p:txBody>
          <a:bodyPr/>
          <a:lstStyle/>
          <a:p>
            <a:pPr>
              <a:buFont typeface="Wingdings" pitchFamily="2" charset="2"/>
              <a:buAutoNum type="arabicPeriod"/>
            </a:pPr>
            <a:r>
              <a:rPr lang="en-GB" b="1">
                <a:solidFill>
                  <a:schemeClr val="hlink"/>
                </a:solidFill>
              </a:rPr>
              <a:t>Secure Attachment</a:t>
            </a:r>
            <a:r>
              <a:rPr lang="en-GB"/>
              <a:t> is a pattern of attachment in which an infant or child has a high-quality, relatively unambivalent relationship with his or her attachment figure</a:t>
            </a:r>
          </a:p>
          <a:p>
            <a:pPr marL="863600" lvl="1" indent="-347663"/>
            <a:r>
              <a:rPr lang="en-GB"/>
              <a:t>In the Strange Situation, a securely attached infant, for example, may be upset when the caregiver leaves but may be happy to see the caregiver return, recovering quickly from any distress</a:t>
            </a:r>
          </a:p>
          <a:p>
            <a:pPr marL="863600" lvl="1" indent="-347663"/>
            <a:r>
              <a:rPr lang="en-GB"/>
              <a:t>When children are securely attached, they can use caregivers as a secure base for exploration</a:t>
            </a:r>
          </a:p>
          <a:p>
            <a:pPr marL="863600" lvl="1" indent="-347663"/>
            <a:r>
              <a:rPr lang="en-GB"/>
              <a:t>About two-thirds of American middle class children are securely attached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z="3600"/>
              <a:t>Attachment Categories</a:t>
            </a:r>
          </a:p>
        </p:txBody>
      </p:sp>
      <p:sp>
        <p:nvSpPr>
          <p:cNvPr id="212995" name="Rectangle 3"/>
          <p:cNvSpPr>
            <a:spLocks noGrp="1" noChangeArrowheads="1"/>
          </p:cNvSpPr>
          <p:nvPr>
            <p:ph type="body" idx="1"/>
          </p:nvPr>
        </p:nvSpPr>
        <p:spPr>
          <a:xfrm>
            <a:off x="457200" y="1719263"/>
            <a:ext cx="8229600" cy="1760537"/>
          </a:xfrm>
        </p:spPr>
        <p:txBody>
          <a:bodyPr/>
          <a:lstStyle/>
          <a:p>
            <a:pPr marL="350838" indent="-350838" defTabSz="808038">
              <a:buFont typeface="Wingdings" pitchFamily="2" charset="2"/>
              <a:buAutoNum type="arabicPeriod" startAt="2"/>
            </a:pPr>
            <a:r>
              <a:rPr lang="en-GB" b="1">
                <a:solidFill>
                  <a:schemeClr val="hlink"/>
                </a:solidFill>
              </a:rPr>
              <a:t>Insecure/resistant (or ambivalent) attachment</a:t>
            </a:r>
            <a:r>
              <a:rPr lang="en-GB"/>
              <a:t> is a pattern in which infants or young children (about 15% of American middle class children) are clingy and stay close to their caregiver rather than explore the environment</a:t>
            </a:r>
          </a:p>
        </p:txBody>
      </p:sp>
      <p:pic>
        <p:nvPicPr>
          <p:cNvPr id="212996" name="Picture 4" descr="Mother feeding baby 1"/>
          <p:cNvPicPr>
            <a:picLocks noChangeAspect="1" noChangeArrowheads="1"/>
          </p:cNvPicPr>
          <p:nvPr/>
        </p:nvPicPr>
        <p:blipFill>
          <a:blip r:embed="rId3"/>
          <a:srcRect/>
          <a:stretch>
            <a:fillRect/>
          </a:stretch>
        </p:blipFill>
        <p:spPr bwMode="auto">
          <a:xfrm>
            <a:off x="384175" y="3654425"/>
            <a:ext cx="3552825" cy="2947988"/>
          </a:xfrm>
          <a:prstGeom prst="rect">
            <a:avLst/>
          </a:prstGeom>
          <a:noFill/>
        </p:spPr>
      </p:pic>
      <p:sp>
        <p:nvSpPr>
          <p:cNvPr id="212997" name="Rectangle 5"/>
          <p:cNvSpPr>
            <a:spLocks noChangeArrowheads="1"/>
          </p:cNvSpPr>
          <p:nvPr/>
        </p:nvSpPr>
        <p:spPr bwMode="auto">
          <a:xfrm>
            <a:off x="3911600" y="3584575"/>
            <a:ext cx="5041900" cy="3140075"/>
          </a:xfrm>
          <a:prstGeom prst="rect">
            <a:avLst/>
          </a:prstGeom>
          <a:noFill/>
          <a:ln w="9525">
            <a:noFill/>
            <a:miter lim="800000"/>
            <a:headEnd/>
            <a:tailEnd/>
          </a:ln>
          <a:effectLst/>
        </p:spPr>
        <p:txBody>
          <a:bodyPr>
            <a:spAutoFit/>
          </a:bodyPr>
          <a:lstStyle/>
          <a:p>
            <a:pPr lvl="1"/>
            <a:r>
              <a:rPr lang="en-GB" sz="2000"/>
              <a:t>In the Strange Situation, insecure/resistant infants tend to become very upset when the caregiver leaves them alone in the room, and are not readily comforted by strangers</a:t>
            </a:r>
          </a:p>
          <a:p>
            <a:pPr lvl="1"/>
            <a:endParaRPr lang="en-GB" sz="2000"/>
          </a:p>
          <a:p>
            <a:pPr lvl="1"/>
            <a:r>
              <a:rPr lang="en-GB" sz="2000"/>
              <a:t>When the caregiver returns, they are not easily comforted and both seek comfort and resist efforts by the caregiver to comfort them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z="3600"/>
              <a:t>Attachment Categories</a:t>
            </a:r>
          </a:p>
        </p:txBody>
      </p:sp>
      <p:sp>
        <p:nvSpPr>
          <p:cNvPr id="215043" name="Rectangle 3"/>
          <p:cNvSpPr>
            <a:spLocks noGrp="1" noChangeArrowheads="1"/>
          </p:cNvSpPr>
          <p:nvPr>
            <p:ph type="body" idx="1"/>
          </p:nvPr>
        </p:nvSpPr>
        <p:spPr>
          <a:xfrm>
            <a:off x="685800" y="1676400"/>
            <a:ext cx="8229600" cy="5181600"/>
          </a:xfrm>
        </p:spPr>
        <p:txBody>
          <a:bodyPr/>
          <a:lstStyle/>
          <a:p>
            <a:pPr marL="350838" indent="-350838">
              <a:buFont typeface="Wingdings" pitchFamily="2" charset="2"/>
              <a:buAutoNum type="arabicPeriod" startAt="3"/>
            </a:pPr>
            <a:r>
              <a:rPr lang="en-GB" sz="2600" b="1">
                <a:solidFill>
                  <a:schemeClr val="hlink"/>
                </a:solidFill>
              </a:rPr>
              <a:t>Insecure/avoidant attachment</a:t>
            </a:r>
            <a:r>
              <a:rPr lang="en-GB" sz="2600"/>
              <a:t> is a type of insecure attachment in which infants or young children (about 20% of infants from middle-class U.S. families) seem somewhat indifferent toward their caregiver and may even avoid the caregiver</a:t>
            </a:r>
          </a:p>
          <a:p>
            <a:pPr marL="912813" lvl="1" indent="-342900"/>
            <a:r>
              <a:rPr lang="en-GB" sz="2600"/>
              <a:t>In the Strange Situation, these children seem indifferent toward their caregiver before the caregiver leaves the room and indifferent or avoidant when the caregiver returns</a:t>
            </a:r>
          </a:p>
          <a:p>
            <a:pPr marL="912813" lvl="1" indent="-342900"/>
            <a:r>
              <a:rPr lang="en-GB" sz="2600"/>
              <a:t>If these children become upset when left alone, they are as easily comforted by a stranger as by the caregiver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z="3600"/>
              <a:t>Attachment Categories</a:t>
            </a:r>
          </a:p>
        </p:txBody>
      </p:sp>
      <p:sp>
        <p:nvSpPr>
          <p:cNvPr id="217091" name="Rectangle 3"/>
          <p:cNvSpPr>
            <a:spLocks noGrp="1" noChangeArrowheads="1"/>
          </p:cNvSpPr>
          <p:nvPr>
            <p:ph type="body" idx="1"/>
          </p:nvPr>
        </p:nvSpPr>
        <p:spPr>
          <a:xfrm>
            <a:off x="457200" y="1719263"/>
            <a:ext cx="8077200" cy="4757737"/>
          </a:xfrm>
        </p:spPr>
        <p:txBody>
          <a:bodyPr/>
          <a:lstStyle/>
          <a:p>
            <a:pPr marL="350838" indent="-350838">
              <a:spcBef>
                <a:spcPct val="35000"/>
              </a:spcBef>
              <a:buFont typeface="Wingdings" pitchFamily="2" charset="2"/>
              <a:buAutoNum type="arabicPeriod" startAt="4"/>
            </a:pPr>
            <a:r>
              <a:rPr lang="en-GB" sz="2800"/>
              <a:t>Because a small percentage of children did not fit into these categories, a fourth category, </a:t>
            </a:r>
            <a:r>
              <a:rPr lang="en-GB" sz="2800" b="1">
                <a:solidFill>
                  <a:schemeClr val="hlink"/>
                </a:solidFill>
              </a:rPr>
              <a:t>disorganised/disoriented attachment</a:t>
            </a:r>
            <a:r>
              <a:rPr lang="en-GB" sz="2800"/>
              <a:t>, was subsequently identified</a:t>
            </a:r>
          </a:p>
          <a:p>
            <a:pPr marL="808038" lvl="1" indent="-342900">
              <a:spcBef>
                <a:spcPct val="35000"/>
              </a:spcBef>
            </a:pPr>
            <a:r>
              <a:rPr lang="en-GB" sz="2800"/>
              <a:t>Infants in this category seem to have no consistent way of coping with the stress of the Strange Situation</a:t>
            </a:r>
          </a:p>
          <a:p>
            <a:pPr marL="808038" lvl="1" indent="-342900">
              <a:spcBef>
                <a:spcPct val="35000"/>
              </a:spcBef>
            </a:pPr>
            <a:r>
              <a:rPr lang="en-GB" sz="2800"/>
              <a:t>Their behaviour is often confused or even contradictory, and they often appear dazed or disoriented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9138" name="Picture 2" descr="un_11"/>
          <p:cNvPicPr>
            <a:picLocks noChangeAspect="1" noChangeArrowheads="1"/>
          </p:cNvPicPr>
          <p:nvPr/>
        </p:nvPicPr>
        <p:blipFill>
          <a:blip r:embed="rId3"/>
          <a:srcRect/>
          <a:stretch>
            <a:fillRect/>
          </a:stretch>
        </p:blipFill>
        <p:spPr bwMode="auto">
          <a:xfrm>
            <a:off x="381000" y="381000"/>
            <a:ext cx="6048375" cy="6248400"/>
          </a:xfrm>
          <a:prstGeom prst="rect">
            <a:avLst/>
          </a:prstGeom>
          <a:noFill/>
        </p:spPr>
      </p:pic>
      <p:sp>
        <p:nvSpPr>
          <p:cNvPr id="219139" name="Text Box 3"/>
          <p:cNvSpPr txBox="1">
            <a:spLocks noChangeArrowheads="1"/>
          </p:cNvSpPr>
          <p:nvPr/>
        </p:nvSpPr>
        <p:spPr bwMode="auto">
          <a:xfrm>
            <a:off x="6705600" y="2219325"/>
            <a:ext cx="2133600" cy="3267075"/>
          </a:xfrm>
          <a:prstGeom prst="rect">
            <a:avLst/>
          </a:prstGeom>
          <a:noFill/>
          <a:ln w="9525">
            <a:noFill/>
            <a:miter lim="800000"/>
            <a:headEnd/>
            <a:tailEnd/>
          </a:ln>
          <a:effectLst/>
        </p:spPr>
        <p:txBody>
          <a:bodyPr>
            <a:spAutoFit/>
          </a:bodyPr>
          <a:lstStyle/>
          <a:p>
            <a:pPr eaLnBrk="1" hangingPunct="1">
              <a:spcBef>
                <a:spcPct val="50000"/>
              </a:spcBef>
            </a:pPr>
            <a:r>
              <a:rPr lang="en-US" sz="2600" b="1">
                <a:solidFill>
                  <a:schemeClr val="tx2"/>
                </a:solidFill>
              </a:rPr>
              <a:t>Parents with secure adult attachments tend to have securely attached children.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3600"/>
              <a:t>Long-Term Effects</a:t>
            </a:r>
          </a:p>
        </p:txBody>
      </p:sp>
      <p:sp>
        <p:nvSpPr>
          <p:cNvPr id="221187" name="Rectangle 3"/>
          <p:cNvSpPr>
            <a:spLocks noGrp="1" noChangeArrowheads="1"/>
          </p:cNvSpPr>
          <p:nvPr>
            <p:ph type="body" idx="1"/>
          </p:nvPr>
        </p:nvSpPr>
        <p:spPr>
          <a:xfrm>
            <a:off x="1524000" y="1828800"/>
            <a:ext cx="7315200" cy="4724400"/>
          </a:xfrm>
        </p:spPr>
        <p:txBody>
          <a:bodyPr/>
          <a:lstStyle/>
          <a:p>
            <a:pPr>
              <a:spcBef>
                <a:spcPct val="35000"/>
              </a:spcBef>
            </a:pPr>
            <a:r>
              <a:rPr lang="en-GB" sz="2600"/>
              <a:t>Children who were securely attached as infants seem to have closer, more harmonious relationships with peers than do insecurely attached children</a:t>
            </a:r>
          </a:p>
          <a:p>
            <a:pPr>
              <a:spcBef>
                <a:spcPct val="35000"/>
              </a:spcBef>
            </a:pPr>
            <a:r>
              <a:rPr lang="en-GB" sz="2600"/>
              <a:t>Secure attachment in infancy also predicts positive peer and romantic relationships and emotional health in adolescence</a:t>
            </a:r>
          </a:p>
          <a:p>
            <a:pPr>
              <a:spcBef>
                <a:spcPct val="35000"/>
              </a:spcBef>
            </a:pPr>
            <a:r>
              <a:rPr lang="en-GB" sz="2600"/>
              <a:t>Securely attached children also earn higher grades and are more involved in school than insecurely attached children</a:t>
            </a:r>
          </a:p>
        </p:txBody>
      </p:sp>
      <p:sp>
        <p:nvSpPr>
          <p:cNvPr id="221188" name="Rectangle 4"/>
          <p:cNvSpPr>
            <a:spLocks noChangeArrowheads="1"/>
          </p:cNvSpPr>
          <p:nvPr/>
        </p:nvSpPr>
        <p:spPr bwMode="auto">
          <a:xfrm>
            <a:off x="609600" y="1828800"/>
            <a:ext cx="457200" cy="4800600"/>
          </a:xfrm>
          <a:prstGeom prst="rect">
            <a:avLst/>
          </a:prstGeom>
          <a:gradFill rotWithShape="1">
            <a:gsLst>
              <a:gs pos="0">
                <a:srgbClr val="00478B"/>
              </a:gs>
              <a:gs pos="100000">
                <a:srgbClr val="C6D6E5"/>
              </a:gs>
            </a:gsLst>
            <a:lin ang="5400000" scaled="1"/>
          </a:gradFill>
          <a:ln w="9525">
            <a:noFill/>
            <a:miter lim="800000"/>
            <a:headEnd/>
            <a:tailEnd/>
          </a:ln>
          <a:effectLst>
            <a:outerShdw dist="107763" dir="2700000" algn="ctr" rotWithShape="0">
              <a:srgbClr val="B2B2B2"/>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z="3600"/>
              <a:t>Long-Term Effects</a:t>
            </a:r>
          </a:p>
        </p:txBody>
      </p:sp>
      <p:sp>
        <p:nvSpPr>
          <p:cNvPr id="223235" name="Rectangle 3"/>
          <p:cNvSpPr>
            <a:spLocks noGrp="1" noChangeArrowheads="1"/>
          </p:cNvSpPr>
          <p:nvPr>
            <p:ph type="body" idx="1"/>
          </p:nvPr>
        </p:nvSpPr>
        <p:spPr>
          <a:xfrm>
            <a:off x="266700" y="1719263"/>
            <a:ext cx="5905500" cy="4960937"/>
          </a:xfrm>
        </p:spPr>
        <p:txBody>
          <a:bodyPr/>
          <a:lstStyle/>
          <a:p>
            <a:r>
              <a:rPr lang="en-GB" sz="2500"/>
              <a:t>It is unclear, however, whether security of attachment in infancy has a direct effect on later development, or whether early security of attachment predicts children’s functioning because “good” parents remain “good” parents</a:t>
            </a:r>
          </a:p>
          <a:p>
            <a:r>
              <a:rPr lang="en-GB" sz="2500"/>
              <a:t>It is likely that children’s development can be better predicted from the combination of both their early attachment status and the quality of subsequent parenting than from either factor alone</a:t>
            </a:r>
          </a:p>
        </p:txBody>
      </p:sp>
      <p:pic>
        <p:nvPicPr>
          <p:cNvPr id="223236" name="Picture 4" descr="Child sitting at desk"/>
          <p:cNvPicPr>
            <a:picLocks noChangeAspect="1" noChangeArrowheads="1"/>
          </p:cNvPicPr>
          <p:nvPr/>
        </p:nvPicPr>
        <p:blipFill>
          <a:blip r:embed="rId3"/>
          <a:srcRect/>
          <a:stretch>
            <a:fillRect/>
          </a:stretch>
        </p:blipFill>
        <p:spPr bwMode="auto">
          <a:xfrm>
            <a:off x="6172200" y="2228850"/>
            <a:ext cx="2443163" cy="3562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sz="3600"/>
              <a:t>The Self</a:t>
            </a:r>
          </a:p>
        </p:txBody>
      </p:sp>
      <p:sp>
        <p:nvSpPr>
          <p:cNvPr id="225283" name="Rectangle 3"/>
          <p:cNvSpPr>
            <a:spLocks noGrp="1" noChangeArrowheads="1"/>
          </p:cNvSpPr>
          <p:nvPr>
            <p:ph type="body" sz="half" idx="1"/>
          </p:nvPr>
        </p:nvSpPr>
        <p:spPr>
          <a:xfrm>
            <a:off x="266700" y="1524000"/>
            <a:ext cx="4229100" cy="5143500"/>
          </a:xfrm>
        </p:spPr>
        <p:txBody>
          <a:bodyPr/>
          <a:lstStyle/>
          <a:p>
            <a:r>
              <a:rPr lang="en-GB" sz="2500"/>
              <a:t>Refers to a conceptual system made up of one’s thoughts and attitudes about oneself</a:t>
            </a:r>
          </a:p>
          <a:p>
            <a:r>
              <a:rPr lang="en-GB" sz="2500"/>
              <a:t>An individual’s conceptions about the self can include thoughts about one’s own physical being, social roles and relationships, and “spiritual” or internal characteristics</a:t>
            </a:r>
          </a:p>
        </p:txBody>
      </p:sp>
      <p:pic>
        <p:nvPicPr>
          <p:cNvPr id="225284" name="Picture 4"/>
          <p:cNvPicPr>
            <a:picLocks noChangeAspect="1" noChangeArrowheads="1"/>
          </p:cNvPicPr>
          <p:nvPr/>
        </p:nvPicPr>
        <p:blipFill>
          <a:blip r:embed="rId3"/>
          <a:srcRect/>
          <a:stretch>
            <a:fillRect/>
          </a:stretch>
        </p:blipFill>
        <p:spPr bwMode="auto">
          <a:xfrm>
            <a:off x="4648200" y="1524000"/>
            <a:ext cx="4038600" cy="3422650"/>
          </a:xfrm>
          <a:prstGeom prst="rect">
            <a:avLst/>
          </a:prstGeom>
          <a:noFill/>
          <a:effectLst>
            <a:outerShdw dist="107763" dir="2700000" algn="ctr" rotWithShape="0">
              <a:srgbClr val="808080">
                <a:alpha val="50000"/>
              </a:srgbClr>
            </a:outerShdw>
          </a:effectLst>
        </p:spPr>
      </p:pic>
      <p:sp>
        <p:nvSpPr>
          <p:cNvPr id="225285" name="Rectangle 5"/>
          <p:cNvSpPr>
            <a:spLocks noChangeArrowheads="1"/>
          </p:cNvSpPr>
          <p:nvPr/>
        </p:nvSpPr>
        <p:spPr bwMode="auto">
          <a:xfrm>
            <a:off x="4495800" y="5305425"/>
            <a:ext cx="4267200" cy="1054100"/>
          </a:xfrm>
          <a:prstGeom prst="rect">
            <a:avLst/>
          </a:prstGeom>
          <a:noFill/>
          <a:ln w="9525">
            <a:noFill/>
            <a:miter lim="800000"/>
            <a:headEnd/>
            <a:tailEnd/>
          </a:ln>
          <a:effectLst/>
        </p:spPr>
        <p:txBody>
          <a:bodyPr>
            <a:spAutoFit/>
          </a:bodyPr>
          <a:lstStyle/>
          <a:p>
            <a:pPr eaLnBrk="1" hangingPunct="1"/>
            <a:r>
              <a:rPr lang="en-GB" sz="2100"/>
              <a:t>The ‘Rouge’ Test: young children recognise themselves by age 18-20 months.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3600"/>
              <a:t>The Developing Sense of Self</a:t>
            </a:r>
          </a:p>
        </p:txBody>
      </p:sp>
      <p:sp>
        <p:nvSpPr>
          <p:cNvPr id="227331" name="Rectangle 3"/>
          <p:cNvSpPr>
            <a:spLocks noGrp="1" noChangeArrowheads="1"/>
          </p:cNvSpPr>
          <p:nvPr>
            <p:ph type="body" idx="1"/>
          </p:nvPr>
        </p:nvSpPr>
        <p:spPr>
          <a:xfrm>
            <a:off x="1676400" y="1905000"/>
            <a:ext cx="7086600" cy="4376738"/>
          </a:xfrm>
        </p:spPr>
        <p:txBody>
          <a:bodyPr/>
          <a:lstStyle/>
          <a:p>
            <a:r>
              <a:rPr lang="en-GB" sz="2800"/>
              <a:t>Children’s sense of self emerges in the early years of life and continues to develop into adulthood, becoming more complex as the individual’s emotional and cognitive development deepens</a:t>
            </a:r>
          </a:p>
          <a:p>
            <a:r>
              <a:rPr lang="en-GB" sz="2800"/>
              <a:t>Adults contribute to the child’s self-image by providing descriptive information about the child</a:t>
            </a:r>
          </a:p>
          <a:p>
            <a:r>
              <a:rPr lang="en-GB" sz="2800"/>
              <a:t>Self-esteem grows in relation to these factors</a:t>
            </a:r>
          </a:p>
        </p:txBody>
      </p:sp>
      <p:sp>
        <p:nvSpPr>
          <p:cNvPr id="227332" name="AutoShape 4"/>
          <p:cNvSpPr>
            <a:spLocks noChangeArrowheads="1"/>
          </p:cNvSpPr>
          <p:nvPr/>
        </p:nvSpPr>
        <p:spPr bwMode="auto">
          <a:xfrm rot="16200000" flipH="1">
            <a:off x="-1219200" y="3581400"/>
            <a:ext cx="4267200" cy="914400"/>
          </a:xfrm>
          <a:prstGeom prst="wave">
            <a:avLst>
              <a:gd name="adj1" fmla="val 20644"/>
              <a:gd name="adj2" fmla="val -3551"/>
            </a:avLst>
          </a:prstGeom>
          <a:gradFill rotWithShape="1">
            <a:gsLst>
              <a:gs pos="0">
                <a:srgbClr val="00478B"/>
              </a:gs>
              <a:gs pos="100000">
                <a:srgbClr val="BED0E2"/>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z="3600"/>
              <a:t>The Developing Sense of Self</a:t>
            </a:r>
          </a:p>
        </p:txBody>
      </p:sp>
      <p:sp>
        <p:nvSpPr>
          <p:cNvPr id="229379" name="Rectangle 3"/>
          <p:cNvSpPr>
            <a:spLocks noGrp="1" noChangeArrowheads="1"/>
          </p:cNvSpPr>
          <p:nvPr>
            <p:ph type="body" sz="half" idx="1"/>
          </p:nvPr>
        </p:nvSpPr>
        <p:spPr>
          <a:xfrm>
            <a:off x="457200" y="1719263"/>
            <a:ext cx="4902200" cy="4910137"/>
          </a:xfrm>
        </p:spPr>
        <p:txBody>
          <a:bodyPr/>
          <a:lstStyle/>
          <a:p>
            <a:pPr>
              <a:spcBef>
                <a:spcPct val="35000"/>
              </a:spcBef>
              <a:buClr>
                <a:schemeClr val="tx1"/>
              </a:buClr>
            </a:pPr>
            <a:r>
              <a:rPr lang="en-GB" sz="2600" b="1">
                <a:solidFill>
                  <a:schemeClr val="hlink"/>
                </a:solidFill>
              </a:rPr>
              <a:t>Infants</a:t>
            </a:r>
            <a:r>
              <a:rPr lang="en-GB"/>
              <a:t> have a rudimentary sense of self in the first months of life, as evidenced by their control of objects outside of themselves</a:t>
            </a:r>
          </a:p>
          <a:p>
            <a:pPr>
              <a:spcBef>
                <a:spcPct val="35000"/>
              </a:spcBef>
            </a:pPr>
            <a:r>
              <a:rPr lang="en-GB"/>
              <a:t>Their sense of self becomes more distinct at about </a:t>
            </a:r>
            <a:r>
              <a:rPr lang="en-GB" sz="2600" b="1">
                <a:solidFill>
                  <a:schemeClr val="hlink"/>
                </a:solidFill>
              </a:rPr>
              <a:t>8 months</a:t>
            </a:r>
            <a:r>
              <a:rPr lang="en-GB" b="1"/>
              <a:t> </a:t>
            </a:r>
            <a:r>
              <a:rPr lang="en-GB"/>
              <a:t>of age, when they respond to separation from primary caregivers with separation distress</a:t>
            </a:r>
          </a:p>
        </p:txBody>
      </p:sp>
      <p:pic>
        <p:nvPicPr>
          <p:cNvPr id="229380" name="Picture 4"/>
          <p:cNvPicPr>
            <a:picLocks noChangeAspect="1" noChangeArrowheads="1"/>
          </p:cNvPicPr>
          <p:nvPr/>
        </p:nvPicPr>
        <p:blipFill>
          <a:blip r:embed="rId3"/>
          <a:srcRect/>
          <a:stretch>
            <a:fillRect/>
          </a:stretch>
        </p:blipFill>
        <p:spPr bwMode="auto">
          <a:xfrm>
            <a:off x="5457825" y="1676400"/>
            <a:ext cx="3152775" cy="4681538"/>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600"/>
              <a:t>Attachment</a:t>
            </a:r>
          </a:p>
        </p:txBody>
      </p:sp>
      <p:sp>
        <p:nvSpPr>
          <p:cNvPr id="194563" name="Rectangle 3"/>
          <p:cNvSpPr>
            <a:spLocks noGrp="1" noChangeArrowheads="1"/>
          </p:cNvSpPr>
          <p:nvPr>
            <p:ph type="body" sz="half" idx="1"/>
          </p:nvPr>
        </p:nvSpPr>
        <p:spPr>
          <a:xfrm>
            <a:off x="279400" y="2000250"/>
            <a:ext cx="4229100" cy="4502150"/>
          </a:xfrm>
        </p:spPr>
        <p:txBody>
          <a:bodyPr/>
          <a:lstStyle/>
          <a:p>
            <a:pPr>
              <a:lnSpc>
                <a:spcPct val="95000"/>
              </a:lnSpc>
              <a:spcBef>
                <a:spcPct val="30000"/>
              </a:spcBef>
            </a:pPr>
            <a:r>
              <a:rPr lang="en-GB"/>
              <a:t>An emotional bond with a specific person that is enduring across space and time</a:t>
            </a:r>
          </a:p>
          <a:p>
            <a:pPr>
              <a:lnSpc>
                <a:spcPct val="95000"/>
              </a:lnSpc>
              <a:spcBef>
                <a:spcPct val="30000"/>
              </a:spcBef>
            </a:pPr>
            <a:r>
              <a:rPr lang="en-GB"/>
              <a:t>The observations of John Bowlby and others involved with institutionalised children led to an understanding of the importance of parent-child interactions in development</a:t>
            </a:r>
          </a:p>
        </p:txBody>
      </p:sp>
      <p:pic>
        <p:nvPicPr>
          <p:cNvPr id="194564" name="Picture 4"/>
          <p:cNvPicPr>
            <a:picLocks noChangeAspect="1" noChangeArrowheads="1"/>
          </p:cNvPicPr>
          <p:nvPr/>
        </p:nvPicPr>
        <p:blipFill>
          <a:blip r:embed="rId3"/>
          <a:srcRect/>
          <a:stretch>
            <a:fillRect/>
          </a:stretch>
        </p:blipFill>
        <p:spPr bwMode="auto">
          <a:xfrm>
            <a:off x="4648200" y="1936750"/>
            <a:ext cx="4038600" cy="424656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z="3600"/>
              <a:t>The Developing Sense of Self</a:t>
            </a:r>
          </a:p>
        </p:txBody>
      </p:sp>
      <p:sp>
        <p:nvSpPr>
          <p:cNvPr id="231427" name="Rectangle 3"/>
          <p:cNvSpPr>
            <a:spLocks noGrp="1" noChangeArrowheads="1"/>
          </p:cNvSpPr>
          <p:nvPr>
            <p:ph type="body" idx="1"/>
          </p:nvPr>
        </p:nvSpPr>
        <p:spPr>
          <a:xfrm>
            <a:off x="1524000" y="2057400"/>
            <a:ext cx="7391400" cy="4533900"/>
          </a:xfrm>
        </p:spPr>
        <p:txBody>
          <a:bodyPr/>
          <a:lstStyle/>
          <a:p>
            <a:pPr>
              <a:spcBef>
                <a:spcPct val="30000"/>
              </a:spcBef>
            </a:pPr>
            <a:r>
              <a:rPr lang="en-GB" sz="2600"/>
              <a:t>By </a:t>
            </a:r>
            <a:r>
              <a:rPr lang="en-GB" sz="2600" b="1">
                <a:solidFill>
                  <a:schemeClr val="hlink"/>
                </a:solidFill>
              </a:rPr>
              <a:t>18 to 20 months</a:t>
            </a:r>
            <a:r>
              <a:rPr lang="en-GB" sz="2600"/>
              <a:t> of age, many children can look into a mirror and realise that the image they see there is themselves</a:t>
            </a:r>
          </a:p>
          <a:p>
            <a:pPr lvl="1">
              <a:spcBef>
                <a:spcPct val="30000"/>
              </a:spcBef>
            </a:pPr>
            <a:r>
              <a:rPr lang="en-GB" sz="2600"/>
              <a:t>By 30 months of age, almost all children recognise their own photograph</a:t>
            </a:r>
          </a:p>
          <a:p>
            <a:pPr>
              <a:spcBef>
                <a:spcPct val="30000"/>
              </a:spcBef>
            </a:pPr>
            <a:r>
              <a:rPr lang="en-GB" sz="2600"/>
              <a:t>By</a:t>
            </a:r>
            <a:r>
              <a:rPr lang="en-GB" sz="2600" b="1">
                <a:solidFill>
                  <a:schemeClr val="hlink"/>
                </a:solidFill>
              </a:rPr>
              <a:t> Two-years-old</a:t>
            </a:r>
            <a:r>
              <a:rPr lang="en-GB" sz="2600"/>
              <a:t> children’s exhibition of embarrassment and shame, their self-assertive behaviour, and their use of language also indicate their self-awareness</a:t>
            </a:r>
          </a:p>
        </p:txBody>
      </p:sp>
      <p:sp>
        <p:nvSpPr>
          <p:cNvPr id="231428" name="AutoShape 4"/>
          <p:cNvSpPr>
            <a:spLocks noChangeArrowheads="1"/>
          </p:cNvSpPr>
          <p:nvPr/>
        </p:nvSpPr>
        <p:spPr bwMode="auto">
          <a:xfrm rot="16200000" flipH="1">
            <a:off x="-1219200" y="3581400"/>
            <a:ext cx="4267200" cy="914400"/>
          </a:xfrm>
          <a:prstGeom prst="wave">
            <a:avLst>
              <a:gd name="adj1" fmla="val 20644"/>
              <a:gd name="adj2" fmla="val -3551"/>
            </a:avLst>
          </a:prstGeom>
          <a:gradFill rotWithShape="1">
            <a:gsLst>
              <a:gs pos="0">
                <a:srgbClr val="00478B"/>
              </a:gs>
              <a:gs pos="100000">
                <a:srgbClr val="BED0E2"/>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z="3600"/>
              <a:t>The Developing Sense of Self</a:t>
            </a:r>
          </a:p>
        </p:txBody>
      </p:sp>
      <p:sp>
        <p:nvSpPr>
          <p:cNvPr id="233475" name="Rectangle 3"/>
          <p:cNvSpPr>
            <a:spLocks noGrp="1" noChangeArrowheads="1"/>
          </p:cNvSpPr>
          <p:nvPr>
            <p:ph type="body" idx="1"/>
          </p:nvPr>
        </p:nvSpPr>
        <p:spPr>
          <a:xfrm>
            <a:off x="457200" y="1600200"/>
            <a:ext cx="8153400" cy="5105400"/>
          </a:xfrm>
        </p:spPr>
        <p:txBody>
          <a:bodyPr/>
          <a:lstStyle/>
          <a:p>
            <a:pPr>
              <a:spcBef>
                <a:spcPct val="40000"/>
              </a:spcBef>
            </a:pPr>
            <a:r>
              <a:rPr lang="en-GB"/>
              <a:t>At </a:t>
            </a:r>
            <a:r>
              <a:rPr lang="en-GB" b="1">
                <a:solidFill>
                  <a:schemeClr val="hlink"/>
                </a:solidFill>
              </a:rPr>
              <a:t>age 3 to 4</a:t>
            </a:r>
            <a:r>
              <a:rPr lang="en-GB"/>
              <a:t>, children understand themselves </a:t>
            </a:r>
            <a:br>
              <a:rPr lang="en-GB"/>
            </a:br>
            <a:r>
              <a:rPr lang="en-GB"/>
              <a:t>in terms of concrete, observable characteristics related to physical attributes, physical activities and abilities, and psychological traits</a:t>
            </a:r>
          </a:p>
          <a:p>
            <a:pPr lvl="1">
              <a:spcBef>
                <a:spcPct val="40000"/>
              </a:spcBef>
            </a:pPr>
            <a:r>
              <a:rPr lang="en-GB"/>
              <a:t>Their self-evaluations during the preschool years are unrealistically positive</a:t>
            </a:r>
          </a:p>
          <a:p>
            <a:pPr>
              <a:spcBef>
                <a:spcPct val="40000"/>
              </a:spcBef>
            </a:pPr>
            <a:r>
              <a:rPr lang="en-GB"/>
              <a:t>Children begin to refine their conceptions of self in </a:t>
            </a:r>
            <a:r>
              <a:rPr lang="en-GB" b="1">
                <a:solidFill>
                  <a:schemeClr val="hlink"/>
                </a:solidFill>
              </a:rPr>
              <a:t>elementary school</a:t>
            </a:r>
            <a:r>
              <a:rPr lang="en-GB"/>
              <a:t>, in part because they increasingly engage in social comparison, the process of comparing aspects of one’s own psychological, behavioural, or physical functioning to that of others in order to evaluate oneself</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3600"/>
              <a:t>The Developing Sense of Self</a:t>
            </a:r>
          </a:p>
        </p:txBody>
      </p:sp>
      <p:sp>
        <p:nvSpPr>
          <p:cNvPr id="235523" name="Rectangle 3"/>
          <p:cNvSpPr>
            <a:spLocks noGrp="1" noChangeArrowheads="1"/>
          </p:cNvSpPr>
          <p:nvPr>
            <p:ph type="body" sz="half" idx="1"/>
          </p:nvPr>
        </p:nvSpPr>
        <p:spPr>
          <a:xfrm>
            <a:off x="254000" y="1600200"/>
            <a:ext cx="3937000" cy="5138738"/>
          </a:xfrm>
        </p:spPr>
        <p:txBody>
          <a:bodyPr/>
          <a:lstStyle/>
          <a:p>
            <a:r>
              <a:rPr lang="en-GB" sz="2000"/>
              <a:t>By </a:t>
            </a:r>
            <a:r>
              <a:rPr lang="en-GB" sz="2000" b="1">
                <a:solidFill>
                  <a:schemeClr val="hlink"/>
                </a:solidFill>
              </a:rPr>
              <a:t>middle to late elementary</a:t>
            </a:r>
            <a:r>
              <a:rPr lang="en-GB" sz="2000"/>
              <a:t> school, children’s conceptions of self begin to become integrated and more broadly encompassing, reflecting cognitive advances in the ability to use higher-order concepts</a:t>
            </a:r>
          </a:p>
          <a:p>
            <a:pPr lvl="1"/>
            <a:endParaRPr lang="en-GB" sz="2000"/>
          </a:p>
          <a:p>
            <a:pPr lvl="1"/>
            <a:r>
              <a:rPr lang="en-GB" sz="2000"/>
              <a:t>In addition, older children can coordinate opposing self-representations and are inclined to compare themselves with others on the basis of objective performance</a:t>
            </a:r>
          </a:p>
        </p:txBody>
      </p:sp>
      <p:sp>
        <p:nvSpPr>
          <p:cNvPr id="235524" name="AutoShape 4"/>
          <p:cNvSpPr>
            <a:spLocks noChangeArrowheads="1"/>
          </p:cNvSpPr>
          <p:nvPr/>
        </p:nvSpPr>
        <p:spPr bwMode="auto">
          <a:xfrm>
            <a:off x="4267200" y="4495800"/>
            <a:ext cx="4465638" cy="2120900"/>
          </a:xfrm>
          <a:prstGeom prst="roundRect">
            <a:avLst>
              <a:gd name="adj" fmla="val 16667"/>
            </a:avLst>
          </a:prstGeom>
          <a:solidFill>
            <a:srgbClr val="DDDDDD"/>
          </a:solidFill>
          <a:ln w="9525">
            <a:noFill/>
            <a:round/>
            <a:headEnd/>
            <a:tailEnd/>
          </a:ln>
          <a:effectLst>
            <a:outerShdw dist="107763" dir="2700000" algn="ctr" rotWithShape="0">
              <a:schemeClr val="bg2">
                <a:alpha val="50000"/>
              </a:schemeClr>
            </a:outerShdw>
          </a:effectLst>
        </p:spPr>
        <p:txBody>
          <a:bodyPr>
            <a:spAutoFit/>
          </a:bodyPr>
          <a:lstStyle/>
          <a:p>
            <a:pPr eaLnBrk="1" hangingPunct="1">
              <a:buClr>
                <a:schemeClr val="tx2"/>
              </a:buClr>
              <a:buSzPct val="70000"/>
              <a:buFont typeface="Wingdings" pitchFamily="2" charset="2"/>
              <a:buNone/>
            </a:pPr>
            <a:r>
              <a:rPr lang="en-GB" sz="2000" i="1"/>
              <a:t>In elementary school, children’s self-concepts are increasingly based on their relationships with others, especially peers, and others’ evaluations of them, making them vulnerable to low </a:t>
            </a:r>
            <a:r>
              <a:rPr lang="en-GB" sz="2000" b="1">
                <a:solidFill>
                  <a:schemeClr val="hlink"/>
                </a:solidFill>
              </a:rPr>
              <a:t>self-esteem</a:t>
            </a:r>
          </a:p>
        </p:txBody>
      </p:sp>
      <p:pic>
        <p:nvPicPr>
          <p:cNvPr id="235525" name="Picture 5"/>
          <p:cNvPicPr>
            <a:picLocks noChangeAspect="1" noChangeArrowheads="1"/>
          </p:cNvPicPr>
          <p:nvPr/>
        </p:nvPicPr>
        <p:blipFill>
          <a:blip r:embed="rId3"/>
          <a:srcRect b="21053"/>
          <a:stretch>
            <a:fillRect/>
          </a:stretch>
        </p:blipFill>
        <p:spPr bwMode="auto">
          <a:xfrm>
            <a:off x="4495800" y="1752600"/>
            <a:ext cx="4038600" cy="2286000"/>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3600"/>
              <a:t>The Developing Sense of Self</a:t>
            </a:r>
          </a:p>
        </p:txBody>
      </p:sp>
      <p:sp>
        <p:nvSpPr>
          <p:cNvPr id="237571" name="Rectangle 3"/>
          <p:cNvSpPr>
            <a:spLocks noGrp="1" noChangeArrowheads="1"/>
          </p:cNvSpPr>
          <p:nvPr>
            <p:ph type="body" sz="half" idx="1"/>
          </p:nvPr>
        </p:nvSpPr>
        <p:spPr>
          <a:xfrm>
            <a:off x="279400" y="1695450"/>
            <a:ext cx="4978400" cy="4794250"/>
          </a:xfrm>
        </p:spPr>
        <p:txBody>
          <a:bodyPr/>
          <a:lstStyle/>
          <a:p>
            <a:pPr>
              <a:spcBef>
                <a:spcPct val="35000"/>
              </a:spcBef>
            </a:pPr>
            <a:r>
              <a:rPr lang="en-GB"/>
              <a:t>The ability to use abstract thinking allows </a:t>
            </a:r>
            <a:r>
              <a:rPr lang="en-GB" b="1">
                <a:solidFill>
                  <a:schemeClr val="hlink"/>
                </a:solidFill>
              </a:rPr>
              <a:t>adolescents</a:t>
            </a:r>
            <a:r>
              <a:rPr lang="en-GB"/>
              <a:t> to think of themselves in terms of abstract characteristics that encompass a variety of concrete characteristics and behaviours</a:t>
            </a:r>
          </a:p>
          <a:p>
            <a:pPr lvl="1">
              <a:spcBef>
                <a:spcPct val="35000"/>
              </a:spcBef>
            </a:pPr>
            <a:r>
              <a:rPr lang="en-GB"/>
              <a:t>Adolescents can also </a:t>
            </a:r>
            <a:br>
              <a:rPr lang="en-GB"/>
            </a:br>
            <a:r>
              <a:rPr lang="en-GB"/>
              <a:t>conceive of themselves in terms of a variety of selves, depending on the context</a:t>
            </a:r>
          </a:p>
        </p:txBody>
      </p:sp>
      <p:pic>
        <p:nvPicPr>
          <p:cNvPr id="237572" name="Picture 4"/>
          <p:cNvPicPr>
            <a:picLocks noChangeAspect="1" noChangeArrowheads="1"/>
          </p:cNvPicPr>
          <p:nvPr/>
        </p:nvPicPr>
        <p:blipFill>
          <a:blip r:embed="rId3"/>
          <a:srcRect/>
          <a:stretch>
            <a:fillRect/>
          </a:stretch>
        </p:blipFill>
        <p:spPr bwMode="auto">
          <a:xfrm>
            <a:off x="5410200" y="1676400"/>
            <a:ext cx="3276600" cy="4681538"/>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z="3600"/>
              <a:t>The Developing Sense of Self</a:t>
            </a:r>
          </a:p>
        </p:txBody>
      </p:sp>
      <p:sp>
        <p:nvSpPr>
          <p:cNvPr id="239619" name="Rectangle 3"/>
          <p:cNvSpPr>
            <a:spLocks noGrp="1" noChangeArrowheads="1"/>
          </p:cNvSpPr>
          <p:nvPr>
            <p:ph type="body" idx="1"/>
          </p:nvPr>
        </p:nvSpPr>
        <p:spPr>
          <a:xfrm>
            <a:off x="457200" y="1752600"/>
            <a:ext cx="8382000" cy="4876800"/>
          </a:xfrm>
        </p:spPr>
        <p:txBody>
          <a:bodyPr/>
          <a:lstStyle/>
          <a:p>
            <a:pPr>
              <a:spcBef>
                <a:spcPct val="40000"/>
              </a:spcBef>
            </a:pPr>
            <a:r>
              <a:rPr lang="en-GB"/>
              <a:t>In </a:t>
            </a:r>
            <a:r>
              <a:rPr lang="en-GB" b="1">
                <a:solidFill>
                  <a:schemeClr val="hlink"/>
                </a:solidFill>
              </a:rPr>
              <a:t>early adolescence</a:t>
            </a:r>
            <a:r>
              <a:rPr lang="en-GB"/>
              <a:t>, thinking about the self is characterised by a form of egocentrism called the </a:t>
            </a:r>
            <a:r>
              <a:rPr lang="en-GB" b="1">
                <a:solidFill>
                  <a:schemeClr val="hlink"/>
                </a:solidFill>
              </a:rPr>
              <a:t>personal fable</a:t>
            </a:r>
            <a:r>
              <a:rPr lang="en-GB"/>
              <a:t>, a story that adolescents tell about themselves that involves beliefs in the uniqueness of their own feelings and their immortality</a:t>
            </a:r>
          </a:p>
          <a:p>
            <a:pPr>
              <a:spcBef>
                <a:spcPct val="40000"/>
              </a:spcBef>
            </a:pPr>
            <a:r>
              <a:rPr lang="en-GB"/>
              <a:t>The kind of egocentrism that forms the basis for adolescents’ personal fables also causes many adolescents to be preoccupied with what others think of them</a:t>
            </a:r>
          </a:p>
          <a:p>
            <a:pPr lvl="1">
              <a:spcBef>
                <a:spcPct val="40000"/>
              </a:spcBef>
            </a:pPr>
            <a:r>
              <a:rPr lang="en-GB"/>
              <a:t>The </a:t>
            </a:r>
            <a:r>
              <a:rPr lang="en-GB" b="1">
                <a:solidFill>
                  <a:schemeClr val="hlink"/>
                </a:solidFill>
              </a:rPr>
              <a:t>imaginary audience</a:t>
            </a:r>
            <a:r>
              <a:rPr lang="en-GB"/>
              <a:t> refers to the belief that everyone is focused on the adolescent’s appearance and behaviour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GB" sz="3600"/>
              <a:t>The Developing Sense of Self</a:t>
            </a:r>
          </a:p>
        </p:txBody>
      </p:sp>
      <p:sp>
        <p:nvSpPr>
          <p:cNvPr id="241667" name="Rectangle 3"/>
          <p:cNvSpPr>
            <a:spLocks noGrp="1" noChangeArrowheads="1"/>
          </p:cNvSpPr>
          <p:nvPr>
            <p:ph type="body" idx="1"/>
          </p:nvPr>
        </p:nvSpPr>
        <p:spPr>
          <a:xfrm>
            <a:off x="1392238" y="2060575"/>
            <a:ext cx="7543800" cy="4556125"/>
          </a:xfrm>
        </p:spPr>
        <p:txBody>
          <a:bodyPr/>
          <a:lstStyle/>
          <a:p>
            <a:r>
              <a:rPr lang="en-GB" sz="2800"/>
              <a:t>In their </a:t>
            </a:r>
            <a:r>
              <a:rPr lang="en-GB" sz="2800" b="1">
                <a:solidFill>
                  <a:schemeClr val="hlink"/>
                </a:solidFill>
              </a:rPr>
              <a:t>middle teens</a:t>
            </a:r>
            <a:r>
              <a:rPr lang="en-GB" sz="2800"/>
              <a:t>, adolescents often begin to agonise over the contradictions in their behaviour and characteristics</a:t>
            </a:r>
          </a:p>
          <a:p>
            <a:pPr lvl="1"/>
            <a:endParaRPr lang="en-GB" sz="2800"/>
          </a:p>
          <a:p>
            <a:pPr lvl="1"/>
            <a:r>
              <a:rPr lang="en-GB" sz="2800"/>
              <a:t>Most, however, still do not have the cognitive skills needed to integrate their recognition of these contradictions into a coherent conception of self</a:t>
            </a:r>
            <a:r>
              <a:rPr lang="en-GB"/>
              <a:t> </a:t>
            </a:r>
          </a:p>
        </p:txBody>
      </p:sp>
      <p:sp>
        <p:nvSpPr>
          <p:cNvPr id="241668" name="AutoShape 4"/>
          <p:cNvSpPr>
            <a:spLocks noChangeArrowheads="1"/>
          </p:cNvSpPr>
          <p:nvPr/>
        </p:nvSpPr>
        <p:spPr bwMode="auto">
          <a:xfrm rot="16200000" flipH="1">
            <a:off x="-1219200" y="3581400"/>
            <a:ext cx="4267200" cy="914400"/>
          </a:xfrm>
          <a:prstGeom prst="wave">
            <a:avLst>
              <a:gd name="adj1" fmla="val 20644"/>
              <a:gd name="adj2" fmla="val -3551"/>
            </a:avLst>
          </a:prstGeom>
          <a:gradFill rotWithShape="1">
            <a:gsLst>
              <a:gs pos="0">
                <a:srgbClr val="00478B"/>
              </a:gs>
              <a:gs pos="100000">
                <a:srgbClr val="FFFFFF"/>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3600"/>
              <a:t>The Developing Sense of Self</a:t>
            </a:r>
          </a:p>
        </p:txBody>
      </p:sp>
      <p:sp>
        <p:nvSpPr>
          <p:cNvPr id="243715" name="Rectangle 3"/>
          <p:cNvSpPr>
            <a:spLocks noGrp="1" noChangeArrowheads="1"/>
          </p:cNvSpPr>
          <p:nvPr>
            <p:ph type="body" idx="1"/>
          </p:nvPr>
        </p:nvSpPr>
        <p:spPr>
          <a:xfrm>
            <a:off x="533400" y="1828800"/>
            <a:ext cx="8229600" cy="4833938"/>
          </a:xfrm>
        </p:spPr>
        <p:txBody>
          <a:bodyPr/>
          <a:lstStyle/>
          <a:p>
            <a:pPr>
              <a:spcBef>
                <a:spcPct val="35000"/>
              </a:spcBef>
            </a:pPr>
            <a:r>
              <a:rPr lang="en-GB" sz="2800"/>
              <a:t>In </a:t>
            </a:r>
            <a:r>
              <a:rPr lang="en-GB" sz="2800" b="1">
                <a:solidFill>
                  <a:schemeClr val="hlink"/>
                </a:solidFill>
              </a:rPr>
              <a:t>late adolescence</a:t>
            </a:r>
            <a:r>
              <a:rPr lang="en-GB" sz="2800"/>
              <a:t> and </a:t>
            </a:r>
            <a:r>
              <a:rPr lang="en-GB" sz="2800" b="1">
                <a:solidFill>
                  <a:schemeClr val="hlink"/>
                </a:solidFill>
              </a:rPr>
              <a:t>early adulthood</a:t>
            </a:r>
            <a:r>
              <a:rPr lang="en-GB" sz="2800"/>
              <a:t>, the individual’s conception of self becomes both more integrated and less determined by what others think</a:t>
            </a:r>
          </a:p>
          <a:p>
            <a:pPr lvl="1">
              <a:spcBef>
                <a:spcPct val="35000"/>
              </a:spcBef>
            </a:pPr>
            <a:r>
              <a:rPr lang="en-GB" sz="2800"/>
              <a:t>Older adolescents’ conceptions of self also frequently reflect internalised personal values, beliefs, and standards</a:t>
            </a:r>
          </a:p>
          <a:p>
            <a:pPr lvl="1">
              <a:spcBef>
                <a:spcPct val="35000"/>
              </a:spcBef>
            </a:pPr>
            <a:r>
              <a:rPr lang="en-GB" sz="2800"/>
              <a:t>Support and tuition from parents, teachers, and others is important in helping adolescents understand the complexity of personalities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z="3600"/>
              <a:t>Identity in Adolescence</a:t>
            </a:r>
          </a:p>
        </p:txBody>
      </p:sp>
      <p:sp>
        <p:nvSpPr>
          <p:cNvPr id="245763" name="Rectangle 3"/>
          <p:cNvSpPr>
            <a:spLocks noGrp="1" noChangeArrowheads="1"/>
          </p:cNvSpPr>
          <p:nvPr>
            <p:ph type="body" idx="1"/>
          </p:nvPr>
        </p:nvSpPr>
        <p:spPr>
          <a:xfrm>
            <a:off x="1638300" y="1828800"/>
            <a:ext cx="7264400" cy="4851400"/>
          </a:xfrm>
        </p:spPr>
        <p:txBody>
          <a:bodyPr/>
          <a:lstStyle/>
          <a:p>
            <a:pPr>
              <a:spcBef>
                <a:spcPct val="40000"/>
              </a:spcBef>
            </a:pPr>
            <a:r>
              <a:rPr lang="en-GB" sz="2800"/>
              <a:t>As they approach adulthood, adolescents must begin to develop a sense of personal identity that incorporates numerous aspects of self</a:t>
            </a:r>
          </a:p>
          <a:p>
            <a:pPr>
              <a:spcBef>
                <a:spcPct val="40000"/>
              </a:spcBef>
            </a:pPr>
            <a:endParaRPr lang="en-GB" sz="2800"/>
          </a:p>
          <a:p>
            <a:pPr>
              <a:spcBef>
                <a:spcPct val="40000"/>
              </a:spcBef>
            </a:pPr>
            <a:r>
              <a:rPr lang="en-GB" sz="2800"/>
              <a:t>Includes their values and goals about the future, their political and religious beliefs, and sometimes their sexual identity</a:t>
            </a:r>
          </a:p>
        </p:txBody>
      </p:sp>
      <p:sp>
        <p:nvSpPr>
          <p:cNvPr id="245764" name="AutoShape 4"/>
          <p:cNvSpPr>
            <a:spLocks noChangeArrowheads="1"/>
          </p:cNvSpPr>
          <p:nvPr/>
        </p:nvSpPr>
        <p:spPr bwMode="auto">
          <a:xfrm rot="16200000" flipH="1">
            <a:off x="-1219200" y="3581400"/>
            <a:ext cx="4267200" cy="914400"/>
          </a:xfrm>
          <a:prstGeom prst="wave">
            <a:avLst>
              <a:gd name="adj1" fmla="val 20644"/>
              <a:gd name="adj2" fmla="val -3551"/>
            </a:avLst>
          </a:prstGeom>
          <a:gradFill rotWithShape="1">
            <a:gsLst>
              <a:gs pos="0">
                <a:srgbClr val="00478B"/>
              </a:gs>
              <a:gs pos="100000">
                <a:srgbClr val="BED0E2"/>
              </a:gs>
            </a:gsLst>
            <a:lin ang="5400000" scaled="1"/>
          </a:gradFill>
          <a:ln w="9525">
            <a:no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600"/>
              <a:t>Erikson’s Views</a:t>
            </a:r>
          </a:p>
        </p:txBody>
      </p:sp>
      <p:sp>
        <p:nvSpPr>
          <p:cNvPr id="247811" name="Rectangle 3"/>
          <p:cNvSpPr>
            <a:spLocks noGrp="1" noChangeArrowheads="1"/>
          </p:cNvSpPr>
          <p:nvPr>
            <p:ph type="body" idx="1"/>
          </p:nvPr>
        </p:nvSpPr>
        <p:spPr>
          <a:xfrm>
            <a:off x="1524000" y="1828800"/>
            <a:ext cx="6629400" cy="4876800"/>
          </a:xfrm>
        </p:spPr>
        <p:txBody>
          <a:bodyPr/>
          <a:lstStyle/>
          <a:p>
            <a:pPr>
              <a:spcBef>
                <a:spcPct val="40000"/>
              </a:spcBef>
              <a:buClr>
                <a:schemeClr val="tx1"/>
              </a:buClr>
            </a:pPr>
            <a:r>
              <a:rPr lang="en-GB" sz="2600" b="1">
                <a:solidFill>
                  <a:schemeClr val="hlink"/>
                </a:solidFill>
              </a:rPr>
              <a:t>Erik Erikson</a:t>
            </a:r>
            <a:r>
              <a:rPr lang="en-GB" sz="2600"/>
              <a:t> argued that the resolution of these many issues, the </a:t>
            </a:r>
            <a:r>
              <a:rPr lang="en-GB" sz="2600" b="1">
                <a:solidFill>
                  <a:schemeClr val="hlink"/>
                </a:solidFill>
              </a:rPr>
              <a:t>crisis of identity versus identity confusion</a:t>
            </a:r>
            <a:r>
              <a:rPr lang="en-GB" sz="2600"/>
              <a:t>, is the chief developmental task in adolescence</a:t>
            </a:r>
          </a:p>
          <a:p>
            <a:pPr>
              <a:spcBef>
                <a:spcPct val="40000"/>
              </a:spcBef>
            </a:pPr>
            <a:endParaRPr lang="en-GB" sz="2600"/>
          </a:p>
          <a:p>
            <a:pPr>
              <a:spcBef>
                <a:spcPct val="40000"/>
              </a:spcBef>
            </a:pPr>
            <a:r>
              <a:rPr lang="en-GB" sz="2600"/>
              <a:t>During this stage, the adolescent or young adult either develops an identity or experiences one of several negative outcomes:</a:t>
            </a:r>
          </a:p>
        </p:txBody>
      </p:sp>
      <p:sp>
        <p:nvSpPr>
          <p:cNvPr id="247812" name="Rectangle 4"/>
          <p:cNvSpPr>
            <a:spLocks noChangeArrowheads="1"/>
          </p:cNvSpPr>
          <p:nvPr/>
        </p:nvSpPr>
        <p:spPr bwMode="auto">
          <a:xfrm>
            <a:off x="609600" y="1828800"/>
            <a:ext cx="457200" cy="4800600"/>
          </a:xfrm>
          <a:prstGeom prst="rect">
            <a:avLst/>
          </a:prstGeom>
          <a:gradFill rotWithShape="1">
            <a:gsLst>
              <a:gs pos="0">
                <a:srgbClr val="00478B"/>
              </a:gs>
              <a:gs pos="100000">
                <a:srgbClr val="C6D6E5"/>
              </a:gs>
            </a:gsLst>
            <a:lin ang="5400000" scaled="1"/>
          </a:gradFill>
          <a:ln w="9525">
            <a:noFill/>
            <a:miter lim="800000"/>
            <a:headEnd/>
            <a:tailEnd/>
          </a:ln>
          <a:effectLst>
            <a:outerShdw dist="107763" dir="2700000" algn="ctr" rotWithShape="0">
              <a:srgbClr val="B2B2B2"/>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z="3600"/>
              <a:t>Erikson’s Views</a:t>
            </a:r>
          </a:p>
        </p:txBody>
      </p:sp>
      <p:sp>
        <p:nvSpPr>
          <p:cNvPr id="249859" name="Rectangle 3"/>
          <p:cNvSpPr>
            <a:spLocks noGrp="1" noChangeArrowheads="1"/>
          </p:cNvSpPr>
          <p:nvPr>
            <p:ph type="body" idx="1"/>
          </p:nvPr>
        </p:nvSpPr>
        <p:spPr>
          <a:xfrm>
            <a:off x="1320800" y="1562100"/>
            <a:ext cx="7137400" cy="5118100"/>
          </a:xfrm>
        </p:spPr>
        <p:txBody>
          <a:bodyPr/>
          <a:lstStyle/>
          <a:p>
            <a:pPr>
              <a:buClr>
                <a:schemeClr val="tx1"/>
              </a:buClr>
            </a:pPr>
            <a:r>
              <a:rPr lang="en-GB" b="1">
                <a:solidFill>
                  <a:schemeClr val="hlink"/>
                </a:solidFill>
              </a:rPr>
              <a:t>Identity confusion:</a:t>
            </a:r>
            <a:r>
              <a:rPr lang="en-GB"/>
              <a:t> An incomplete and sometimes incoherent sense of self, with resulting feelings of isolation and depression</a:t>
            </a:r>
          </a:p>
          <a:p>
            <a:pPr>
              <a:buClr>
                <a:schemeClr val="tx1"/>
              </a:buClr>
            </a:pPr>
            <a:endParaRPr lang="en-GB" b="1">
              <a:solidFill>
                <a:schemeClr val="hlink"/>
              </a:solidFill>
            </a:endParaRPr>
          </a:p>
          <a:p>
            <a:pPr>
              <a:buClr>
                <a:schemeClr val="tx1"/>
              </a:buClr>
            </a:pPr>
            <a:r>
              <a:rPr lang="en-GB" b="1">
                <a:solidFill>
                  <a:schemeClr val="hlink"/>
                </a:solidFill>
              </a:rPr>
              <a:t>Identity foreclosure:</a:t>
            </a:r>
            <a:r>
              <a:rPr lang="en-GB"/>
              <a:t> Can arise if adolescents prematurely commit themselves to an identity without adequately considering their choices</a:t>
            </a:r>
          </a:p>
          <a:p>
            <a:pPr>
              <a:buClr>
                <a:schemeClr val="tx1"/>
              </a:buClr>
            </a:pPr>
            <a:endParaRPr lang="en-GB" b="1">
              <a:solidFill>
                <a:schemeClr val="hlink"/>
              </a:solidFill>
            </a:endParaRPr>
          </a:p>
          <a:p>
            <a:pPr>
              <a:buClr>
                <a:schemeClr val="tx1"/>
              </a:buClr>
            </a:pPr>
            <a:r>
              <a:rPr lang="en-GB" b="1">
                <a:solidFill>
                  <a:schemeClr val="hlink"/>
                </a:solidFill>
              </a:rPr>
              <a:t>Negative identity:</a:t>
            </a:r>
            <a:r>
              <a:rPr lang="en-GB"/>
              <a:t> An identity that represents the opposite of what is valued by people around the adolescent</a:t>
            </a:r>
          </a:p>
        </p:txBody>
      </p:sp>
      <p:sp>
        <p:nvSpPr>
          <p:cNvPr id="249860" name="Rectangle 4"/>
          <p:cNvSpPr>
            <a:spLocks noChangeArrowheads="1"/>
          </p:cNvSpPr>
          <p:nvPr/>
        </p:nvSpPr>
        <p:spPr bwMode="auto">
          <a:xfrm>
            <a:off x="609600" y="1828800"/>
            <a:ext cx="457200" cy="4800600"/>
          </a:xfrm>
          <a:prstGeom prst="rect">
            <a:avLst/>
          </a:prstGeom>
          <a:gradFill rotWithShape="1">
            <a:gsLst>
              <a:gs pos="0">
                <a:srgbClr val="00478B"/>
              </a:gs>
              <a:gs pos="100000">
                <a:srgbClr val="C6D6E5"/>
              </a:gs>
            </a:gsLst>
            <a:lin ang="5400000" scaled="1"/>
          </a:gradFill>
          <a:ln w="9525">
            <a:noFill/>
            <a:miter lim="800000"/>
            <a:headEnd/>
            <a:tailEnd/>
          </a:ln>
          <a:effectLst>
            <a:outerShdw dist="107763" dir="2700000" algn="ctr" rotWithShape="0">
              <a:srgbClr val="B2B2B2"/>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z="3600"/>
              <a:t>Attachment</a:t>
            </a:r>
          </a:p>
        </p:txBody>
      </p:sp>
      <p:sp>
        <p:nvSpPr>
          <p:cNvPr id="196611" name="Rectangle 3"/>
          <p:cNvSpPr>
            <a:spLocks noGrp="1" noChangeArrowheads="1"/>
          </p:cNvSpPr>
          <p:nvPr>
            <p:ph type="body" sz="half" idx="1"/>
          </p:nvPr>
        </p:nvSpPr>
        <p:spPr>
          <a:xfrm>
            <a:off x="279400" y="2000250"/>
            <a:ext cx="4227513" cy="3803650"/>
          </a:xfrm>
        </p:spPr>
        <p:txBody>
          <a:bodyPr/>
          <a:lstStyle/>
          <a:p>
            <a:r>
              <a:rPr lang="en-GB"/>
              <a:t>Many investigators now believe that children’s early relationships with parents influence the nature of their interactions with others from infancy into adulthood, as well as their feelings about their own worth</a:t>
            </a:r>
          </a:p>
        </p:txBody>
      </p:sp>
      <p:pic>
        <p:nvPicPr>
          <p:cNvPr id="196612" name="Picture 4"/>
          <p:cNvPicPr>
            <a:picLocks noChangeAspect="1" noChangeArrowheads="1"/>
          </p:cNvPicPr>
          <p:nvPr/>
        </p:nvPicPr>
        <p:blipFill>
          <a:blip r:embed="rId3"/>
          <a:srcRect/>
          <a:stretch>
            <a:fillRect/>
          </a:stretch>
        </p:blipFill>
        <p:spPr bwMode="auto">
          <a:xfrm>
            <a:off x="4648200" y="1936750"/>
            <a:ext cx="4038600" cy="424656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3600"/>
              <a:t>Erikson’s Views</a:t>
            </a:r>
          </a:p>
        </p:txBody>
      </p:sp>
      <p:sp>
        <p:nvSpPr>
          <p:cNvPr id="251907" name="Rectangle 3"/>
          <p:cNvSpPr>
            <a:spLocks noGrp="1" noChangeArrowheads="1"/>
          </p:cNvSpPr>
          <p:nvPr>
            <p:ph type="body" idx="1"/>
          </p:nvPr>
        </p:nvSpPr>
        <p:spPr>
          <a:xfrm>
            <a:off x="457200" y="1676400"/>
            <a:ext cx="8420100" cy="4902200"/>
          </a:xfrm>
        </p:spPr>
        <p:txBody>
          <a:bodyPr/>
          <a:lstStyle/>
          <a:p>
            <a:pPr>
              <a:spcBef>
                <a:spcPct val="40000"/>
              </a:spcBef>
            </a:pPr>
            <a:r>
              <a:rPr lang="en-GB"/>
              <a:t>Due to the complexity of achieving an identity in modern society, and because of the negative consequences of failing to do so, Erikson argued for the importance of a </a:t>
            </a:r>
            <a:r>
              <a:rPr lang="en-GB" b="1">
                <a:solidFill>
                  <a:schemeClr val="hlink"/>
                </a:solidFill>
              </a:rPr>
              <a:t>psychosocial moratorium</a:t>
            </a:r>
          </a:p>
          <a:p>
            <a:pPr lvl="1">
              <a:spcBef>
                <a:spcPct val="40000"/>
              </a:spcBef>
            </a:pPr>
            <a:endParaRPr lang="en-GB"/>
          </a:p>
          <a:p>
            <a:pPr lvl="1">
              <a:spcBef>
                <a:spcPct val="40000"/>
              </a:spcBef>
            </a:pPr>
            <a:r>
              <a:rPr lang="en-GB"/>
              <a:t>A time-out period during which the adolescent is not expected to take on adult roles and can pursue activities that lead to self-discovery</a:t>
            </a:r>
          </a:p>
          <a:p>
            <a:pPr lvl="1">
              <a:spcBef>
                <a:spcPct val="40000"/>
              </a:spcBef>
            </a:pPr>
            <a:endParaRPr lang="en-GB"/>
          </a:p>
          <a:p>
            <a:pPr lvl="1">
              <a:spcBef>
                <a:spcPct val="40000"/>
              </a:spcBef>
            </a:pPr>
            <a:r>
              <a:rPr lang="en-GB"/>
              <a:t>Only possible in some cultures and only to the more privileged classes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600"/>
              <a:t>Harry Harlow</a:t>
            </a:r>
          </a:p>
        </p:txBody>
      </p:sp>
      <p:sp>
        <p:nvSpPr>
          <p:cNvPr id="198659" name="Rectangle 3"/>
          <p:cNvSpPr>
            <a:spLocks noGrp="1" noChangeArrowheads="1"/>
          </p:cNvSpPr>
          <p:nvPr>
            <p:ph type="body" sz="half" idx="1"/>
          </p:nvPr>
        </p:nvSpPr>
        <p:spPr>
          <a:xfrm>
            <a:off x="282575" y="1795463"/>
            <a:ext cx="4137025" cy="4681537"/>
          </a:xfrm>
        </p:spPr>
        <p:txBody>
          <a:bodyPr/>
          <a:lstStyle/>
          <a:p>
            <a:r>
              <a:rPr lang="en-GB"/>
              <a:t>Experimental work with monkeys who were deprived of all early social interactions strongly supported the view that healthy social and emotional development is rooted in children’s early social interactions with adults</a:t>
            </a:r>
          </a:p>
        </p:txBody>
      </p:sp>
      <p:pic>
        <p:nvPicPr>
          <p:cNvPr id="198660" name="Picture 4"/>
          <p:cNvPicPr>
            <a:picLocks noChangeAspect="1" noChangeArrowheads="1"/>
          </p:cNvPicPr>
          <p:nvPr/>
        </p:nvPicPr>
        <p:blipFill>
          <a:blip r:embed="rId3"/>
          <a:srcRect/>
          <a:stretch>
            <a:fillRect/>
          </a:stretch>
        </p:blipFill>
        <p:spPr bwMode="auto">
          <a:xfrm>
            <a:off x="4648200" y="2479675"/>
            <a:ext cx="4038600" cy="316071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3600"/>
              <a:t>Bowlby and Ainsworth</a:t>
            </a:r>
          </a:p>
        </p:txBody>
      </p:sp>
      <p:sp>
        <p:nvSpPr>
          <p:cNvPr id="200707" name="Rectangle 3"/>
          <p:cNvSpPr>
            <a:spLocks noGrp="1" noChangeArrowheads="1"/>
          </p:cNvSpPr>
          <p:nvPr>
            <p:ph type="body" idx="1"/>
          </p:nvPr>
        </p:nvSpPr>
        <p:spPr>
          <a:xfrm>
            <a:off x="457200" y="1719263"/>
            <a:ext cx="5791200" cy="4986337"/>
          </a:xfrm>
        </p:spPr>
        <p:txBody>
          <a:bodyPr/>
          <a:lstStyle/>
          <a:p>
            <a:r>
              <a:rPr lang="en-GB" sz="2600"/>
              <a:t>John Bowlby proposed </a:t>
            </a:r>
            <a:r>
              <a:rPr lang="en-GB" sz="2600" b="1">
                <a:solidFill>
                  <a:schemeClr val="hlink"/>
                </a:solidFill>
              </a:rPr>
              <a:t>attachment theory</a:t>
            </a:r>
            <a:r>
              <a:rPr lang="en-GB" sz="2600"/>
              <a:t>, which is influenced by ethological theory and posits that children are biologically predisposed to develop attachments with caregivers as a means of increasing the chances of their own survival</a:t>
            </a:r>
          </a:p>
        </p:txBody>
      </p:sp>
      <p:pic>
        <p:nvPicPr>
          <p:cNvPr id="200708" name="Picture 4" descr="Mother and daughter coloring"/>
          <p:cNvPicPr>
            <a:picLocks noChangeAspect="1" noChangeArrowheads="1"/>
          </p:cNvPicPr>
          <p:nvPr/>
        </p:nvPicPr>
        <p:blipFill>
          <a:blip r:embed="rId3"/>
          <a:srcRect/>
          <a:stretch>
            <a:fillRect/>
          </a:stretch>
        </p:blipFill>
        <p:spPr bwMode="auto">
          <a:xfrm>
            <a:off x="6276975" y="2057400"/>
            <a:ext cx="2638425" cy="4552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z="3600"/>
              <a:t>Bowlby and Ainsworth</a:t>
            </a:r>
          </a:p>
        </p:txBody>
      </p:sp>
      <p:sp>
        <p:nvSpPr>
          <p:cNvPr id="202755" name="Rectangle 3"/>
          <p:cNvSpPr>
            <a:spLocks noGrp="1" noChangeArrowheads="1"/>
          </p:cNvSpPr>
          <p:nvPr>
            <p:ph type="body" sz="half" idx="1"/>
          </p:nvPr>
        </p:nvSpPr>
        <p:spPr>
          <a:xfrm>
            <a:off x="220663" y="1665288"/>
            <a:ext cx="5105400" cy="4849812"/>
          </a:xfrm>
        </p:spPr>
        <p:txBody>
          <a:bodyPr/>
          <a:lstStyle/>
          <a:p>
            <a:pPr>
              <a:spcBef>
                <a:spcPct val="40000"/>
              </a:spcBef>
              <a:buClr>
                <a:schemeClr val="tx1"/>
              </a:buClr>
            </a:pPr>
            <a:r>
              <a:rPr lang="en-GB" b="1">
                <a:solidFill>
                  <a:schemeClr val="folHlink"/>
                </a:solidFill>
              </a:rPr>
              <a:t>Secure base</a:t>
            </a:r>
            <a:r>
              <a:rPr lang="en-GB"/>
              <a:t> is Bowlby’s term for an attachment figure’s presence that provides an infant or toddler with a sense of security that makes it possible for the infant to explore the environment</a:t>
            </a:r>
          </a:p>
          <a:p>
            <a:pPr>
              <a:spcBef>
                <a:spcPct val="40000"/>
              </a:spcBef>
            </a:pPr>
            <a:r>
              <a:rPr lang="en-GB"/>
              <a:t>Mary Ainsworth, Bowlby’s student, extended and tested his ideas</a:t>
            </a:r>
          </a:p>
        </p:txBody>
      </p:sp>
      <p:pic>
        <p:nvPicPr>
          <p:cNvPr id="202756" name="Picture 4"/>
          <p:cNvPicPr>
            <a:picLocks noChangeAspect="1" noChangeArrowheads="1"/>
          </p:cNvPicPr>
          <p:nvPr/>
        </p:nvPicPr>
        <p:blipFill>
          <a:blip r:embed="rId3"/>
          <a:srcRect/>
          <a:stretch>
            <a:fillRect/>
          </a:stretch>
        </p:blipFill>
        <p:spPr bwMode="auto">
          <a:xfrm>
            <a:off x="5526088" y="1676400"/>
            <a:ext cx="3084512" cy="4681538"/>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z="3600"/>
              <a:t>Bowlby’s </a:t>
            </a:r>
            <a:br>
              <a:rPr lang="en-US" sz="3600"/>
            </a:br>
            <a:r>
              <a:rPr lang="en-US" sz="3600"/>
              <a:t>Four Phases of Attachment</a:t>
            </a:r>
          </a:p>
        </p:txBody>
      </p:sp>
      <p:sp>
        <p:nvSpPr>
          <p:cNvPr id="204803" name="Rectangle 3"/>
          <p:cNvSpPr>
            <a:spLocks noGrp="1" noChangeArrowheads="1"/>
          </p:cNvSpPr>
          <p:nvPr>
            <p:ph type="body" idx="1"/>
          </p:nvPr>
        </p:nvSpPr>
        <p:spPr>
          <a:xfrm>
            <a:off x="457200" y="1719263"/>
            <a:ext cx="6096000" cy="4910137"/>
          </a:xfrm>
        </p:spPr>
        <p:txBody>
          <a:bodyPr/>
          <a:lstStyle/>
          <a:p>
            <a:pPr marL="457200" indent="-457200">
              <a:buFont typeface="Wingdings" pitchFamily="2" charset="2"/>
              <a:buAutoNum type="arabicPeriod"/>
            </a:pPr>
            <a:r>
              <a:rPr lang="en-GB" sz="2600" b="1">
                <a:solidFill>
                  <a:schemeClr val="hlink"/>
                </a:solidFill>
              </a:rPr>
              <a:t>Preattachment phase</a:t>
            </a:r>
            <a:r>
              <a:rPr lang="en-GB" sz="2600"/>
              <a:t> </a:t>
            </a:r>
            <a:br>
              <a:rPr lang="en-GB" sz="2600"/>
            </a:br>
            <a:r>
              <a:rPr lang="en-GB" sz="2600"/>
              <a:t>(birth to 6 weeks)</a:t>
            </a:r>
            <a:br>
              <a:rPr lang="en-GB" sz="2600"/>
            </a:br>
            <a:r>
              <a:rPr lang="en-GB" sz="2600"/>
              <a:t>The infant produces innate signals that bring others to his or her side and is comforted by the interaction that follows</a:t>
            </a:r>
          </a:p>
          <a:p>
            <a:pPr marL="457200" indent="-457200">
              <a:buFont typeface="Wingdings" pitchFamily="2" charset="2"/>
              <a:buAutoNum type="arabicPeriod"/>
            </a:pPr>
            <a:r>
              <a:rPr lang="en-GB" sz="2600" b="1">
                <a:solidFill>
                  <a:schemeClr val="hlink"/>
                </a:solidFill>
              </a:rPr>
              <a:t>Attachment-in-the-making </a:t>
            </a:r>
            <a:br>
              <a:rPr lang="en-GB" sz="2600" b="1">
                <a:solidFill>
                  <a:schemeClr val="hlink"/>
                </a:solidFill>
              </a:rPr>
            </a:br>
            <a:r>
              <a:rPr lang="en-GB" sz="2600"/>
              <a:t>(6 weeks to 6-8 months)</a:t>
            </a:r>
            <a:br>
              <a:rPr lang="en-GB" sz="2600"/>
            </a:br>
            <a:r>
              <a:rPr lang="en-GB" sz="2600"/>
              <a:t>The phase in which infants begin to respond preferentially to familiar people</a:t>
            </a:r>
          </a:p>
        </p:txBody>
      </p:sp>
      <p:pic>
        <p:nvPicPr>
          <p:cNvPr id="204804" name="Picture 4" descr="Mother and baby 1"/>
          <p:cNvPicPr>
            <a:picLocks noChangeAspect="1" noChangeArrowheads="1"/>
          </p:cNvPicPr>
          <p:nvPr/>
        </p:nvPicPr>
        <p:blipFill>
          <a:blip r:embed="rId3"/>
          <a:srcRect/>
          <a:stretch>
            <a:fillRect/>
          </a:stretch>
        </p:blipFill>
        <p:spPr bwMode="auto">
          <a:xfrm>
            <a:off x="6772275" y="1905000"/>
            <a:ext cx="2028825" cy="4705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3600"/>
              <a:t>Bowlby’s </a:t>
            </a:r>
            <a:br>
              <a:rPr lang="en-US" sz="3600"/>
            </a:br>
            <a:r>
              <a:rPr lang="en-US" sz="3600"/>
              <a:t>Four Phases of Attachment</a:t>
            </a:r>
          </a:p>
        </p:txBody>
      </p:sp>
      <p:sp>
        <p:nvSpPr>
          <p:cNvPr id="206851" name="Rectangle 3"/>
          <p:cNvSpPr>
            <a:spLocks noGrp="1" noChangeArrowheads="1"/>
          </p:cNvSpPr>
          <p:nvPr>
            <p:ph type="body" sz="half" idx="1"/>
          </p:nvPr>
        </p:nvSpPr>
        <p:spPr>
          <a:xfrm>
            <a:off x="266700" y="1719263"/>
            <a:ext cx="8661400" cy="1976437"/>
          </a:xfrm>
        </p:spPr>
        <p:txBody>
          <a:bodyPr/>
          <a:lstStyle/>
          <a:p>
            <a:pPr marL="457200" indent="-457200">
              <a:spcBef>
                <a:spcPct val="40000"/>
              </a:spcBef>
              <a:buFont typeface="Wingdings" pitchFamily="2" charset="2"/>
              <a:buAutoNum type="arabicPeriod" startAt="3"/>
            </a:pPr>
            <a:r>
              <a:rPr lang="en-GB" b="1">
                <a:solidFill>
                  <a:schemeClr val="hlink"/>
                </a:solidFill>
              </a:rPr>
              <a:t>Clear-cut attachment</a:t>
            </a:r>
            <a:r>
              <a:rPr lang="en-GB"/>
              <a:t> </a:t>
            </a:r>
            <a:br>
              <a:rPr lang="en-GB"/>
            </a:br>
            <a:r>
              <a:rPr lang="en-GB"/>
              <a:t>(between 6-8 months and 1½-2 years)</a:t>
            </a:r>
            <a:br>
              <a:rPr lang="en-GB"/>
            </a:br>
            <a:r>
              <a:rPr lang="en-GB"/>
              <a:t>Characterised by the infant’s actively seeking contact with their regular caregivers and typically showing separation protest or distress when the caregiver departs</a:t>
            </a:r>
          </a:p>
        </p:txBody>
      </p:sp>
      <p:pic>
        <p:nvPicPr>
          <p:cNvPr id="206852" name="Picture 4"/>
          <p:cNvPicPr>
            <a:picLocks noChangeAspect="1" noChangeArrowheads="1"/>
          </p:cNvPicPr>
          <p:nvPr/>
        </p:nvPicPr>
        <p:blipFill>
          <a:blip r:embed="rId3"/>
          <a:srcRect/>
          <a:stretch>
            <a:fillRect/>
          </a:stretch>
        </p:blipFill>
        <p:spPr bwMode="auto">
          <a:xfrm>
            <a:off x="4648200" y="3741738"/>
            <a:ext cx="4038600" cy="2735262"/>
          </a:xfrm>
          <a:prstGeom prst="rect">
            <a:avLst/>
          </a:prstGeom>
          <a:noFill/>
          <a:effectLst>
            <a:outerShdw dist="107763" dir="2700000" algn="ctr" rotWithShape="0">
              <a:srgbClr val="808080">
                <a:alpha val="50000"/>
              </a:srgbClr>
            </a:outerShdw>
          </a:effectLst>
        </p:spPr>
      </p:pic>
      <p:sp>
        <p:nvSpPr>
          <p:cNvPr id="206854" name="Rectangle 6"/>
          <p:cNvSpPr>
            <a:spLocks noChangeArrowheads="1"/>
          </p:cNvSpPr>
          <p:nvPr/>
        </p:nvSpPr>
        <p:spPr bwMode="auto">
          <a:xfrm>
            <a:off x="268288" y="3933825"/>
            <a:ext cx="4264025" cy="2647950"/>
          </a:xfrm>
          <a:prstGeom prst="rect">
            <a:avLst/>
          </a:prstGeom>
          <a:noFill/>
          <a:ln w="9525">
            <a:noFill/>
            <a:miter lim="800000"/>
            <a:headEnd/>
            <a:tailEnd/>
          </a:ln>
          <a:effectLst/>
        </p:spPr>
        <p:txBody>
          <a:bodyPr wrap="none">
            <a:spAutoFit/>
          </a:bodyPr>
          <a:lstStyle/>
          <a:p>
            <a:pPr marL="457200" indent="-457200" eaLnBrk="1" hangingPunct="1">
              <a:spcBef>
                <a:spcPct val="40000"/>
              </a:spcBef>
              <a:buFont typeface="Wingdings" pitchFamily="2" charset="2"/>
              <a:buAutoNum type="arabicPeriod" startAt="4"/>
            </a:pPr>
            <a:r>
              <a:rPr lang="en-GB" b="1">
                <a:solidFill>
                  <a:schemeClr val="hlink"/>
                </a:solidFill>
              </a:rPr>
              <a:t>Reciprocal relationships</a:t>
            </a:r>
            <a:r>
              <a:rPr lang="en-GB"/>
              <a:t> </a:t>
            </a:r>
            <a:br>
              <a:rPr lang="en-GB"/>
            </a:br>
            <a:r>
              <a:rPr lang="en-GB"/>
              <a:t>(from 1½ or 2 years on)</a:t>
            </a:r>
            <a:br>
              <a:rPr lang="en-GB"/>
            </a:br>
            <a:r>
              <a:rPr lang="en-GB"/>
              <a:t>Involves children taking </a:t>
            </a:r>
            <a:br>
              <a:rPr lang="en-GB"/>
            </a:br>
            <a:r>
              <a:rPr lang="en-GB"/>
              <a:t>an active role in </a:t>
            </a:r>
            <a:br>
              <a:rPr lang="en-GB"/>
            </a:br>
            <a:r>
              <a:rPr lang="en-GB"/>
              <a:t>developing working </a:t>
            </a:r>
            <a:br>
              <a:rPr lang="en-GB"/>
            </a:br>
            <a:r>
              <a:rPr lang="en-GB"/>
              <a:t>partnerships with their </a:t>
            </a:r>
            <a:br>
              <a:rPr lang="en-GB"/>
            </a:br>
            <a:r>
              <a:rPr lang="en-GB"/>
              <a:t>caregivers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3600"/>
              <a:t>The Strange Situation</a:t>
            </a:r>
          </a:p>
        </p:txBody>
      </p:sp>
      <p:sp>
        <p:nvSpPr>
          <p:cNvPr id="208899" name="Rectangle 3"/>
          <p:cNvSpPr>
            <a:spLocks noGrp="1" noChangeArrowheads="1"/>
          </p:cNvSpPr>
          <p:nvPr>
            <p:ph type="body" idx="1"/>
          </p:nvPr>
        </p:nvSpPr>
        <p:spPr>
          <a:xfrm>
            <a:off x="1447800" y="1828800"/>
            <a:ext cx="6934200" cy="4724400"/>
          </a:xfrm>
        </p:spPr>
        <p:txBody>
          <a:bodyPr/>
          <a:lstStyle/>
          <a:p>
            <a:pPr>
              <a:spcBef>
                <a:spcPct val="40000"/>
              </a:spcBef>
            </a:pPr>
            <a:r>
              <a:rPr lang="en-GB"/>
              <a:t>Ainsworth developed a laboratory procedure called “The Strange Situation” to assess infants’ attachment to their primary caregivers</a:t>
            </a:r>
          </a:p>
          <a:p>
            <a:pPr marL="857250" lvl="1" indent="-347663">
              <a:spcBef>
                <a:spcPct val="40000"/>
              </a:spcBef>
            </a:pPr>
            <a:r>
              <a:rPr lang="en-GB"/>
              <a:t>In this procedure, the child is exposed to seven episodes, including two separations and reunions with the caregiver and interactions with a stranger when alone and when the caregiver is in the room</a:t>
            </a:r>
          </a:p>
          <a:p>
            <a:pPr marL="857250" lvl="1" indent="-347663">
              <a:spcBef>
                <a:spcPct val="40000"/>
              </a:spcBef>
            </a:pPr>
            <a:r>
              <a:rPr lang="en-GB"/>
              <a:t>Using this procedure, Ainsworth identified three attachment categories</a:t>
            </a:r>
          </a:p>
        </p:txBody>
      </p:sp>
      <p:sp>
        <p:nvSpPr>
          <p:cNvPr id="208900" name="Rectangle 4"/>
          <p:cNvSpPr>
            <a:spLocks noChangeArrowheads="1"/>
          </p:cNvSpPr>
          <p:nvPr/>
        </p:nvSpPr>
        <p:spPr bwMode="auto">
          <a:xfrm>
            <a:off x="609600" y="1828800"/>
            <a:ext cx="457200" cy="4800600"/>
          </a:xfrm>
          <a:prstGeom prst="rect">
            <a:avLst/>
          </a:prstGeom>
          <a:gradFill rotWithShape="1">
            <a:gsLst>
              <a:gs pos="0">
                <a:srgbClr val="00478B"/>
              </a:gs>
              <a:gs pos="100000">
                <a:srgbClr val="C6D6E5"/>
              </a:gs>
            </a:gsLst>
            <a:lin ang="5400000" scaled="1"/>
          </a:gradFill>
          <a:ln w="9525">
            <a:noFill/>
            <a:miter lim="800000"/>
            <a:headEnd/>
            <a:tailEnd/>
          </a:ln>
          <a:effectLst>
            <a:outerShdw dist="107763" dir="2700000" algn="ctr" rotWithShape="0">
              <a:srgbClr val="B2B2B2"/>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D95121"/>
      </a:hlink>
      <a:folHlink>
        <a:srgbClr val="D9512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1589</Words>
  <Application>Microsoft Office PowerPoint</Application>
  <PresentationFormat>On-screen Show (4:3)</PresentationFormat>
  <Paragraphs>146</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Blank Presentation</vt:lpstr>
      <vt:lpstr>Custom Design</vt:lpstr>
      <vt:lpstr>Overview</vt:lpstr>
      <vt:lpstr>Attachment</vt:lpstr>
      <vt:lpstr>Attachment</vt:lpstr>
      <vt:lpstr>Harry Harlow</vt:lpstr>
      <vt:lpstr>Bowlby and Ainsworth</vt:lpstr>
      <vt:lpstr>Bowlby and Ainsworth</vt:lpstr>
      <vt:lpstr>Bowlby’s  Four Phases of Attachment</vt:lpstr>
      <vt:lpstr>Bowlby’s  Four Phases of Attachment</vt:lpstr>
      <vt:lpstr>The Strange Situation</vt:lpstr>
      <vt:lpstr>Attachment Categories</vt:lpstr>
      <vt:lpstr>Attachment Categories</vt:lpstr>
      <vt:lpstr>Attachment Categories</vt:lpstr>
      <vt:lpstr>Attachment Categories</vt:lpstr>
      <vt:lpstr>PowerPoint Presentation</vt:lpstr>
      <vt:lpstr>Long-Term Effects</vt:lpstr>
      <vt:lpstr>Long-Term Effects</vt:lpstr>
      <vt:lpstr>The Self</vt:lpstr>
      <vt:lpstr>The Developing Sense of Self</vt:lpstr>
      <vt:lpstr>The Developing Sense of Self</vt:lpstr>
      <vt:lpstr>The Developing Sense of Self</vt:lpstr>
      <vt:lpstr>The Developing Sense of Self</vt:lpstr>
      <vt:lpstr>The Developing Sense of Self</vt:lpstr>
      <vt:lpstr>The Developing Sense of Self</vt:lpstr>
      <vt:lpstr>The Developing Sense of Self</vt:lpstr>
      <vt:lpstr>The Developing Sense of Self</vt:lpstr>
      <vt:lpstr>The Developing Sense of Self</vt:lpstr>
      <vt:lpstr>Identity in Adolescence</vt:lpstr>
      <vt:lpstr>Erikson’s Views</vt:lpstr>
      <vt:lpstr>Erikson’s Views</vt:lpstr>
      <vt:lpstr>Erikson’s Views</vt:lpstr>
    </vt:vector>
  </TitlesOfParts>
  <Company>CEDM Visual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CEDM Visual Media</dc:creator>
  <cp:lastModifiedBy>May</cp:lastModifiedBy>
  <cp:revision>47</cp:revision>
  <dcterms:created xsi:type="dcterms:W3CDTF">2006-10-06T08:16:53Z</dcterms:created>
  <dcterms:modified xsi:type="dcterms:W3CDTF">2015-06-16T08:27:21Z</dcterms:modified>
</cp:coreProperties>
</file>