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76" r:id="rId7"/>
    <p:sldId id="261" r:id="rId8"/>
    <p:sldId id="262" r:id="rId9"/>
    <p:sldId id="263" r:id="rId10"/>
    <p:sldId id="264" r:id="rId11"/>
    <p:sldId id="265" r:id="rId12"/>
    <p:sldId id="271" r:id="rId13"/>
    <p:sldId id="266" r:id="rId14"/>
    <p:sldId id="272" r:id="rId15"/>
    <p:sldId id="273" r:id="rId16"/>
    <p:sldId id="267" r:id="rId17"/>
    <p:sldId id="274" r:id="rId18"/>
    <p:sldId id="268" r:id="rId19"/>
    <p:sldId id="275" r:id="rId20"/>
    <p:sldId id="269" r:id="rId21"/>
    <p:sldId id="270" r:id="rId2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9" autoAdjust="0"/>
    <p:restoredTop sz="94660"/>
  </p:normalViewPr>
  <p:slideViewPr>
    <p:cSldViewPr>
      <p:cViewPr varScale="1">
        <p:scale>
          <a:sx n="52" d="100"/>
          <a:sy n="52" d="100"/>
        </p:scale>
        <p:origin x="-112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B9EC84AD-8D80-454D-9FFA-EC01FF6578FC}" type="datetimeFigureOut">
              <a:rPr lang="id-ID" smtClean="0"/>
              <a:t>30/09/2014</a:t>
            </a:fld>
            <a:endParaRPr lang="id-ID"/>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id-ID"/>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F8F83FF-5403-4ED8-A7D1-C24811CD22C9}"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EC84AD-8D80-454D-9FFA-EC01FF6578FC}" type="datetimeFigureOut">
              <a:rPr lang="id-ID" smtClean="0"/>
              <a:t>30/09/2014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F8F83FF-5403-4ED8-A7D1-C24811CD22C9}"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EC84AD-8D80-454D-9FFA-EC01FF6578FC}" type="datetimeFigureOut">
              <a:rPr lang="id-ID" smtClean="0"/>
              <a:t>30/09/2014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F8F83FF-5403-4ED8-A7D1-C24811CD22C9}"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9EC84AD-8D80-454D-9FFA-EC01FF6578FC}" type="datetimeFigureOut">
              <a:rPr lang="id-ID" smtClean="0"/>
              <a:t>30/09/2014</a:t>
            </a:fld>
            <a:endParaRPr lang="id-ID"/>
          </a:p>
        </p:txBody>
      </p:sp>
      <p:sp>
        <p:nvSpPr>
          <p:cNvPr id="9" name="Slide Number Placeholder 8"/>
          <p:cNvSpPr>
            <a:spLocks noGrp="1"/>
          </p:cNvSpPr>
          <p:nvPr>
            <p:ph type="sldNum" sz="quarter" idx="15"/>
          </p:nvPr>
        </p:nvSpPr>
        <p:spPr/>
        <p:txBody>
          <a:bodyPr rtlCol="0"/>
          <a:lstStyle/>
          <a:p>
            <a:fld id="{8F8F83FF-5403-4ED8-A7D1-C24811CD22C9}" type="slidenum">
              <a:rPr lang="id-ID" smtClean="0"/>
              <a:t>‹#›</a:t>
            </a:fld>
            <a:endParaRPr lang="id-ID"/>
          </a:p>
        </p:txBody>
      </p:sp>
      <p:sp>
        <p:nvSpPr>
          <p:cNvPr id="10" name="Footer Placeholder 9"/>
          <p:cNvSpPr>
            <a:spLocks noGrp="1"/>
          </p:cNvSpPr>
          <p:nvPr>
            <p:ph type="ftr" sz="quarter" idx="16"/>
          </p:nvPr>
        </p:nvSpPr>
        <p:spPr/>
        <p:txBody>
          <a:bodyPr rtlCol="0"/>
          <a:lstStyle/>
          <a:p>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9EC84AD-8D80-454D-9FFA-EC01FF6578FC}" type="datetimeFigureOut">
              <a:rPr lang="id-ID" smtClean="0"/>
              <a:t>30/09/2014</a:t>
            </a:fld>
            <a:endParaRPr lang="id-ID"/>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id-ID"/>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F8F83FF-5403-4ED8-A7D1-C24811CD22C9}"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9EC84AD-8D80-454D-9FFA-EC01FF6578FC}" type="datetimeFigureOut">
              <a:rPr lang="id-ID" smtClean="0"/>
              <a:t>30/09/2014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F8F83FF-5403-4ED8-A7D1-C24811CD22C9}" type="slidenum">
              <a:rPr lang="id-ID" smtClean="0"/>
              <a:t>‹#›</a:t>
            </a:fld>
            <a:endParaRPr lang="id-ID"/>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9EC84AD-8D80-454D-9FFA-EC01FF6578FC}" type="datetimeFigureOut">
              <a:rPr lang="id-ID" smtClean="0"/>
              <a:t>30/09/2014</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8F8F83FF-5403-4ED8-A7D1-C24811CD22C9}" type="slidenum">
              <a:rPr lang="id-ID" smtClean="0"/>
              <a:t>‹#›</a:t>
            </a:fld>
            <a:endParaRPr lang="id-ID"/>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9EC84AD-8D80-454D-9FFA-EC01FF6578FC}" type="datetimeFigureOut">
              <a:rPr lang="id-ID" smtClean="0"/>
              <a:t>30/09/2014</a:t>
            </a:fld>
            <a:endParaRPr lang="id-ID"/>
          </a:p>
        </p:txBody>
      </p:sp>
      <p:sp>
        <p:nvSpPr>
          <p:cNvPr id="7" name="Slide Number Placeholder 6"/>
          <p:cNvSpPr>
            <a:spLocks noGrp="1"/>
          </p:cNvSpPr>
          <p:nvPr>
            <p:ph type="sldNum" sz="quarter" idx="11"/>
          </p:nvPr>
        </p:nvSpPr>
        <p:spPr/>
        <p:txBody>
          <a:bodyPr rtlCol="0"/>
          <a:lstStyle/>
          <a:p>
            <a:fld id="{8F8F83FF-5403-4ED8-A7D1-C24811CD22C9}" type="slidenum">
              <a:rPr lang="id-ID" smtClean="0"/>
              <a:t>‹#›</a:t>
            </a:fld>
            <a:endParaRPr lang="id-ID"/>
          </a:p>
        </p:txBody>
      </p:sp>
      <p:sp>
        <p:nvSpPr>
          <p:cNvPr id="8" name="Footer Placeholder 7"/>
          <p:cNvSpPr>
            <a:spLocks noGrp="1"/>
          </p:cNvSpPr>
          <p:nvPr>
            <p:ph type="ftr" sz="quarter" idx="12"/>
          </p:nvPr>
        </p:nvSpPr>
        <p:spPr/>
        <p:txBody>
          <a:bodyPr rtlCol="0"/>
          <a:lstStyle/>
          <a:p>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EC84AD-8D80-454D-9FFA-EC01FF6578FC}" type="datetimeFigureOut">
              <a:rPr lang="id-ID" smtClean="0"/>
              <a:t>30/09/2014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8F8F83FF-5403-4ED8-A7D1-C24811CD22C9}"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9EC84AD-8D80-454D-9FFA-EC01FF6578FC}" type="datetimeFigureOut">
              <a:rPr lang="id-ID" smtClean="0"/>
              <a:t>30/09/2014</a:t>
            </a:fld>
            <a:endParaRPr lang="id-ID"/>
          </a:p>
        </p:txBody>
      </p:sp>
      <p:sp>
        <p:nvSpPr>
          <p:cNvPr id="22" name="Slide Number Placeholder 21"/>
          <p:cNvSpPr>
            <a:spLocks noGrp="1"/>
          </p:cNvSpPr>
          <p:nvPr>
            <p:ph type="sldNum" sz="quarter" idx="15"/>
          </p:nvPr>
        </p:nvSpPr>
        <p:spPr/>
        <p:txBody>
          <a:bodyPr rtlCol="0"/>
          <a:lstStyle/>
          <a:p>
            <a:fld id="{8F8F83FF-5403-4ED8-A7D1-C24811CD22C9}" type="slidenum">
              <a:rPr lang="id-ID" smtClean="0"/>
              <a:t>‹#›</a:t>
            </a:fld>
            <a:endParaRPr lang="id-ID"/>
          </a:p>
        </p:txBody>
      </p:sp>
      <p:sp>
        <p:nvSpPr>
          <p:cNvPr id="23" name="Footer Placeholder 22"/>
          <p:cNvSpPr>
            <a:spLocks noGrp="1"/>
          </p:cNvSpPr>
          <p:nvPr>
            <p:ph type="ftr" sz="quarter" idx="16"/>
          </p:nvPr>
        </p:nvSpPr>
        <p:spPr/>
        <p:txBody>
          <a:bodyPr rtlCol="0"/>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9EC84AD-8D80-454D-9FFA-EC01FF6578FC}" type="datetimeFigureOut">
              <a:rPr lang="id-ID" smtClean="0"/>
              <a:t>30/09/2014</a:t>
            </a:fld>
            <a:endParaRPr lang="id-ID"/>
          </a:p>
        </p:txBody>
      </p:sp>
      <p:sp>
        <p:nvSpPr>
          <p:cNvPr id="18" name="Slide Number Placeholder 17"/>
          <p:cNvSpPr>
            <a:spLocks noGrp="1"/>
          </p:cNvSpPr>
          <p:nvPr>
            <p:ph type="sldNum" sz="quarter" idx="11"/>
          </p:nvPr>
        </p:nvSpPr>
        <p:spPr/>
        <p:txBody>
          <a:bodyPr rtlCol="0"/>
          <a:lstStyle/>
          <a:p>
            <a:fld id="{8F8F83FF-5403-4ED8-A7D1-C24811CD22C9}" type="slidenum">
              <a:rPr lang="id-ID" smtClean="0"/>
              <a:t>‹#›</a:t>
            </a:fld>
            <a:endParaRPr lang="id-ID"/>
          </a:p>
        </p:txBody>
      </p:sp>
      <p:sp>
        <p:nvSpPr>
          <p:cNvPr id="21" name="Footer Placeholder 20"/>
          <p:cNvSpPr>
            <a:spLocks noGrp="1"/>
          </p:cNvSpPr>
          <p:nvPr>
            <p:ph type="ftr" sz="quarter" idx="12"/>
          </p:nvPr>
        </p:nvSpPr>
        <p:spPr/>
        <p:txBody>
          <a:bodyPr rtlCol="0"/>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9EC84AD-8D80-454D-9FFA-EC01FF6578FC}" type="datetimeFigureOut">
              <a:rPr lang="id-ID" smtClean="0"/>
              <a:t>30/09/2014</a:t>
            </a:fld>
            <a:endParaRPr lang="id-ID"/>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d-ID"/>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F8F83FF-5403-4ED8-A7D1-C24811CD22C9}"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4"/>
            <a:ext cx="7772400" cy="1470025"/>
          </a:xfrm>
        </p:spPr>
        <p:style>
          <a:lnRef idx="1">
            <a:schemeClr val="accent4"/>
          </a:lnRef>
          <a:fillRef idx="2">
            <a:schemeClr val="accent4"/>
          </a:fillRef>
          <a:effectRef idx="1">
            <a:schemeClr val="accent4"/>
          </a:effectRef>
          <a:fontRef idx="minor">
            <a:schemeClr val="dk1"/>
          </a:fontRef>
        </p:style>
        <p:txBody>
          <a:bodyPr/>
          <a:lstStyle/>
          <a:p>
            <a:r>
              <a:rPr lang="id-ID" dirty="0" smtClean="0">
                <a:latin typeface="Times New Roman" pitchFamily="18" charset="0"/>
                <a:cs typeface="Times New Roman" pitchFamily="18" charset="0"/>
              </a:rPr>
              <a:t>PERKEMBANGAN FISIK DAN KOGNISI PADA REMAJA</a:t>
            </a:r>
            <a:endParaRPr lang="id-ID" dirty="0">
              <a:latin typeface="Times New Roman" pitchFamily="18" charset="0"/>
              <a:cs typeface="Times New Roman" pitchFamily="18" charset="0"/>
            </a:endParaRPr>
          </a:p>
        </p:txBody>
      </p:sp>
      <p:sp>
        <p:nvSpPr>
          <p:cNvPr id="3" name="Subtitle 2"/>
          <p:cNvSpPr>
            <a:spLocks noGrp="1"/>
          </p:cNvSpPr>
          <p:nvPr>
            <p:ph type="subTitle" idx="1"/>
          </p:nvPr>
        </p:nvSpPr>
        <p:spPr>
          <a:xfrm>
            <a:off x="1331640" y="2132856"/>
            <a:ext cx="6480720" cy="4032448"/>
          </a:xfrm>
        </p:spPr>
        <p:style>
          <a:lnRef idx="1">
            <a:schemeClr val="accent5"/>
          </a:lnRef>
          <a:fillRef idx="2">
            <a:schemeClr val="accent5"/>
          </a:fillRef>
          <a:effectRef idx="1">
            <a:schemeClr val="accent5"/>
          </a:effectRef>
          <a:fontRef idx="minor">
            <a:schemeClr val="dk1"/>
          </a:fontRef>
        </p:style>
        <p:txBody>
          <a:bodyPr>
            <a:normAutofit/>
          </a:bodyPr>
          <a:lstStyle/>
          <a:p>
            <a:r>
              <a:rPr lang="id-ID" dirty="0" smtClean="0">
                <a:solidFill>
                  <a:schemeClr val="tx1"/>
                </a:solidFill>
              </a:rPr>
              <a:t>KELOMPOK 1</a:t>
            </a:r>
          </a:p>
          <a:p>
            <a:r>
              <a:rPr lang="id-ID" dirty="0" smtClean="0">
                <a:solidFill>
                  <a:schemeClr val="tx1"/>
                </a:solidFill>
              </a:rPr>
              <a:t>ANGGOTA :</a:t>
            </a:r>
          </a:p>
          <a:p>
            <a:pPr algn="just"/>
            <a:r>
              <a:rPr lang="id-ID" dirty="0" smtClean="0">
                <a:solidFill>
                  <a:schemeClr val="tx1"/>
                </a:solidFill>
              </a:rPr>
              <a:t>REGGY INDRI K 		2013 71 003</a:t>
            </a:r>
          </a:p>
          <a:p>
            <a:pPr algn="just"/>
            <a:r>
              <a:rPr lang="id-ID" dirty="0" smtClean="0">
                <a:solidFill>
                  <a:schemeClr val="tx1"/>
                </a:solidFill>
              </a:rPr>
              <a:t>ROSY FITRIYANI		2013 71 056</a:t>
            </a:r>
          </a:p>
          <a:p>
            <a:pPr algn="just"/>
            <a:r>
              <a:rPr lang="id-ID" dirty="0" smtClean="0">
                <a:solidFill>
                  <a:schemeClr val="tx1"/>
                </a:solidFill>
              </a:rPr>
              <a:t>GHEA NINDITA		2013 71 062</a:t>
            </a:r>
          </a:p>
          <a:p>
            <a:pPr algn="just"/>
            <a:r>
              <a:rPr lang="id-ID" dirty="0" smtClean="0">
                <a:solidFill>
                  <a:schemeClr val="tx1"/>
                </a:solidFill>
              </a:rPr>
              <a:t>JUWITA SARI			2013 71 072</a:t>
            </a:r>
          </a:p>
          <a:p>
            <a:pPr algn="just"/>
            <a:r>
              <a:rPr lang="id-ID" dirty="0" smtClean="0">
                <a:solidFill>
                  <a:schemeClr val="tx1"/>
                </a:solidFill>
              </a:rPr>
              <a:t>MARCO WIDIA			2013 71 097</a:t>
            </a:r>
          </a:p>
          <a:p>
            <a:pPr algn="just"/>
            <a:r>
              <a:rPr lang="id-ID" dirty="0" smtClean="0">
                <a:solidFill>
                  <a:schemeClr val="tx1"/>
                </a:solidFill>
              </a:rPr>
              <a:t>HENRY HARMAWAN		2013 71 138</a:t>
            </a:r>
          </a:p>
          <a:p>
            <a:pPr algn="just"/>
            <a:r>
              <a:rPr lang="id-ID" smtClean="0">
                <a:solidFill>
                  <a:schemeClr val="tx1"/>
                </a:solidFill>
              </a:rPr>
              <a:t>HARJUN			2013 71 096</a:t>
            </a:r>
            <a:endParaRPr lang="id-ID" dirty="0">
              <a:solidFill>
                <a:schemeClr val="tx1"/>
              </a:solidFill>
            </a:endParaRPr>
          </a:p>
        </p:txBody>
      </p:sp>
    </p:spTree>
    <p:extLst>
      <p:ext uri="{BB962C8B-B14F-4D97-AF65-F5344CB8AC3E}">
        <p14:creationId xmlns:p14="http://schemas.microsoft.com/office/powerpoint/2010/main" val="41758494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pPr algn="ctr"/>
            <a:r>
              <a:rPr lang="id-ID" dirty="0" smtClean="0"/>
              <a:t>Contoh Kasus</a:t>
            </a:r>
            <a:br>
              <a:rPr lang="id-ID" dirty="0" smtClean="0"/>
            </a:br>
            <a:endParaRPr lang="id-ID" dirty="0"/>
          </a:p>
        </p:txBody>
      </p:sp>
      <p:sp>
        <p:nvSpPr>
          <p:cNvPr id="3" name="Content Placeholder 2"/>
          <p:cNvSpPr>
            <a:spLocks noGrp="1"/>
          </p:cNvSpPr>
          <p:nvPr>
            <p:ph sz="quarter" idx="1"/>
          </p:nvPr>
        </p:nvSpPr>
        <p:spPr/>
        <p:style>
          <a:lnRef idx="1">
            <a:schemeClr val="accent5"/>
          </a:lnRef>
          <a:fillRef idx="2">
            <a:schemeClr val="accent5"/>
          </a:fillRef>
          <a:effectRef idx="1">
            <a:schemeClr val="accent5"/>
          </a:effectRef>
          <a:fontRef idx="minor">
            <a:schemeClr val="dk1"/>
          </a:fontRef>
        </p:style>
        <p:txBody>
          <a:bodyPr>
            <a:normAutofit/>
          </a:bodyPr>
          <a:lstStyle/>
          <a:p>
            <a:pPr marL="0" indent="0" algn="just">
              <a:buNone/>
            </a:pPr>
            <a:r>
              <a:rPr lang="id-ID" dirty="0">
                <a:latin typeface="Times New Roman" pitchFamily="18" charset="0"/>
                <a:cs typeface="Times New Roman" pitchFamily="18" charset="0"/>
              </a:rPr>
              <a:t>S</a:t>
            </a:r>
            <a:r>
              <a:rPr lang="id-ID" dirty="0" smtClean="0">
                <a:latin typeface="Times New Roman" pitchFamily="18" charset="0"/>
                <a:cs typeface="Times New Roman" pitchFamily="18" charset="0"/>
              </a:rPr>
              <a:t>aat ini remaja, remaja mengalami perubahan fisik (dalam tinggi dan berat badan) lebih awal dan cepat berakhir dari orang tuanya. Kecenderungan ini disebut trend seculer. Sebagai contoh, seratus tahun yang lalu, remaja USA dan Eropa Barat mulai menstrruasi sekitar usia 15-17 tahun, sekarang sekitar 12 – 14 tahun, di tahun 1880, laki – laki mencapai tinggi maksimum pada usia 18-20 tahun dan perempuan pada usia 13-14 tahun. Trend secular terjadi sebagai akibat dari meningkatnya faktor kesehatan dan gizi, serta kondisi hidup yang lebih baik. Sebagai contoh, meningkatnya tingkat kecukupan gizi dan perawatan kesehatan, serta menurunnya angka kesakitan (mobilitas) di usia bayi dan kanak-kanak.</a:t>
            </a:r>
            <a:endParaRPr lang="id-ID" dirty="0">
              <a:latin typeface="Times New Roman" pitchFamily="18" charset="0"/>
              <a:cs typeface="Times New Roman" pitchFamily="18" charset="0"/>
            </a:endParaRPr>
          </a:p>
        </p:txBody>
      </p:sp>
    </p:spTree>
    <p:extLst>
      <p:ext uri="{BB962C8B-B14F-4D97-AF65-F5344CB8AC3E}">
        <p14:creationId xmlns:p14="http://schemas.microsoft.com/office/powerpoint/2010/main" val="171710520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pPr algn="ctr"/>
            <a:r>
              <a:rPr lang="id-ID" dirty="0" smtClean="0"/>
              <a:t>Pengertian Kognitif</a:t>
            </a:r>
            <a:endParaRPr lang="id-ID" dirty="0"/>
          </a:p>
        </p:txBody>
      </p:sp>
      <p:sp>
        <p:nvSpPr>
          <p:cNvPr id="3" name="Content Placeholder 2"/>
          <p:cNvSpPr>
            <a:spLocks noGrp="1"/>
          </p:cNvSpPr>
          <p:nvPr>
            <p:ph sz="quarter" idx="1"/>
          </p:nvPr>
        </p:nvSpPr>
        <p:spPr/>
        <p:style>
          <a:lnRef idx="1">
            <a:schemeClr val="accent5"/>
          </a:lnRef>
          <a:fillRef idx="2">
            <a:schemeClr val="accent5"/>
          </a:fillRef>
          <a:effectRef idx="1">
            <a:schemeClr val="accent5"/>
          </a:effectRef>
          <a:fontRef idx="minor">
            <a:schemeClr val="dk1"/>
          </a:fontRef>
        </p:style>
        <p:txBody>
          <a:bodyPr>
            <a:normAutofit/>
          </a:bodyPr>
          <a:lstStyle/>
          <a:p>
            <a:pPr marL="0" indent="0">
              <a:buNone/>
            </a:pPr>
            <a:r>
              <a:rPr lang="id-ID" dirty="0" smtClean="0"/>
              <a:t>	Kognitif </a:t>
            </a:r>
            <a:r>
              <a:rPr lang="id-ID" dirty="0"/>
              <a:t>adalah perubahan kemampuan mental </a:t>
            </a:r>
            <a:r>
              <a:rPr lang="id-ID" dirty="0" smtClean="0"/>
              <a:t>seperti belajar</a:t>
            </a:r>
            <a:r>
              <a:rPr lang="id-ID" dirty="0"/>
              <a:t>, memori, menalar, berpikir, dan bahasa. </a:t>
            </a:r>
            <a:r>
              <a:rPr lang="id-ID" b="1" dirty="0"/>
              <a:t>Piaget (dalam Papalia &amp; Olds, </a:t>
            </a:r>
            <a:r>
              <a:rPr lang="id-ID" b="1" dirty="0" smtClean="0"/>
              <a:t>2001)</a:t>
            </a:r>
            <a:r>
              <a:rPr lang="id-ID" dirty="0" smtClean="0"/>
              <a:t> mengemukakan </a:t>
            </a:r>
            <a:r>
              <a:rPr lang="id-ID" dirty="0"/>
              <a:t>bahwa pada masa remaja terjadi kematangan kognitif, yaitu interaksi </a:t>
            </a:r>
            <a:r>
              <a:rPr lang="id-ID" dirty="0" smtClean="0"/>
              <a:t>dari struktur </a:t>
            </a:r>
            <a:r>
              <a:rPr lang="id-ID" dirty="0"/>
              <a:t>otak yang telah sempurna dan lingkungan sosial yang semakin luas </a:t>
            </a:r>
            <a:r>
              <a:rPr lang="id-ID" dirty="0" smtClean="0"/>
              <a:t>untuk eksperimentasi </a:t>
            </a:r>
            <a:r>
              <a:rPr lang="id-ID" dirty="0"/>
              <a:t>memungkinkan remaja untuk berpikir abstrak. </a:t>
            </a:r>
          </a:p>
        </p:txBody>
      </p:sp>
    </p:spTree>
    <p:extLst>
      <p:ext uri="{BB962C8B-B14F-4D97-AF65-F5344CB8AC3E}">
        <p14:creationId xmlns:p14="http://schemas.microsoft.com/office/powerpoint/2010/main" val="2095238313"/>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908720"/>
            <a:ext cx="8229600" cy="4525963"/>
          </a:xfrm>
        </p:spPr>
        <p:style>
          <a:lnRef idx="1">
            <a:schemeClr val="accent5"/>
          </a:lnRef>
          <a:fillRef idx="2">
            <a:schemeClr val="accent5"/>
          </a:fillRef>
          <a:effectRef idx="1">
            <a:schemeClr val="accent5"/>
          </a:effectRef>
          <a:fontRef idx="minor">
            <a:schemeClr val="dk1"/>
          </a:fontRef>
        </p:style>
        <p:txBody>
          <a:bodyPr>
            <a:normAutofit/>
          </a:bodyPr>
          <a:lstStyle/>
          <a:p>
            <a:pPr marL="0" indent="0">
              <a:buNone/>
            </a:pPr>
            <a:r>
              <a:rPr lang="id-ID" dirty="0"/>
              <a:t>	</a:t>
            </a:r>
            <a:r>
              <a:rPr lang="id-ID" dirty="0" smtClean="0"/>
              <a:t>Pada </a:t>
            </a:r>
            <a:r>
              <a:rPr lang="id-ID" dirty="0"/>
              <a:t>tahap ini, remaja juga sudah mulai mampu berspekulasi tentang </a:t>
            </a:r>
            <a:r>
              <a:rPr lang="id-ID" dirty="0" smtClean="0"/>
              <a:t>sesuatu, dimana </a:t>
            </a:r>
            <a:r>
              <a:rPr lang="id-ID" dirty="0"/>
              <a:t>mereka sudah mulai membayangkan sesuatu yang diinginkan di masa </a:t>
            </a:r>
            <a:r>
              <a:rPr lang="id-ID" dirty="0" smtClean="0"/>
              <a:t>depan. Perkembangan kognitif yang </a:t>
            </a:r>
            <a:r>
              <a:rPr lang="id-ID" dirty="0"/>
              <a:t>terjadi pada remaja juga dapat dilihat dari </a:t>
            </a:r>
            <a:r>
              <a:rPr lang="id-ID" dirty="0" smtClean="0"/>
              <a:t>kemampuan seorang </a:t>
            </a:r>
            <a:r>
              <a:rPr lang="id-ID" dirty="0"/>
              <a:t>remaja untuk berpikir lebih logis. Remaja sudah mulai mempunyai pola </a:t>
            </a:r>
            <a:r>
              <a:rPr lang="id-ID" dirty="0" smtClean="0"/>
              <a:t>berpikir sebagai </a:t>
            </a:r>
            <a:r>
              <a:rPr lang="id-ID" dirty="0"/>
              <a:t>peneliti, dimana mereka mampu membuat suatu perencanaan untuk </a:t>
            </a:r>
            <a:r>
              <a:rPr lang="id-ID" dirty="0" smtClean="0"/>
              <a:t>mencapai suatu </a:t>
            </a:r>
            <a:r>
              <a:rPr lang="id-ID" dirty="0"/>
              <a:t>tujuan di masa depan </a:t>
            </a:r>
            <a:r>
              <a:rPr lang="id-ID" b="1" dirty="0"/>
              <a:t>(Santrock, 2001)</a:t>
            </a:r>
            <a:r>
              <a:rPr lang="id-ID" dirty="0"/>
              <a:t>.</a:t>
            </a:r>
          </a:p>
        </p:txBody>
      </p:sp>
    </p:spTree>
    <p:extLst>
      <p:ext uri="{BB962C8B-B14F-4D97-AF65-F5344CB8AC3E}">
        <p14:creationId xmlns:p14="http://schemas.microsoft.com/office/powerpoint/2010/main" val="3570059634"/>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980728"/>
            <a:ext cx="8229600" cy="4525963"/>
          </a:xfrm>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pPr marL="0" indent="0">
              <a:buNone/>
            </a:pPr>
            <a:r>
              <a:rPr lang="id-ID" dirty="0" smtClean="0"/>
              <a:t>	Tingkatan </a:t>
            </a:r>
            <a:r>
              <a:rPr lang="id-ID" dirty="0"/>
              <a:t>intelegensi </a:t>
            </a:r>
            <a:r>
              <a:rPr lang="id-ID" dirty="0" smtClean="0"/>
              <a:t>:</a:t>
            </a:r>
          </a:p>
          <a:p>
            <a:pPr marL="0" indent="0">
              <a:buNone/>
            </a:pPr>
            <a:endParaRPr lang="id-ID" dirty="0"/>
          </a:p>
          <a:p>
            <a:pPr marL="0" indent="0">
              <a:buNone/>
            </a:pPr>
            <a:r>
              <a:rPr lang="id-ID" dirty="0" smtClean="0"/>
              <a:t>1. Idiot </a:t>
            </a:r>
            <a:r>
              <a:rPr lang="id-ID" dirty="0"/>
              <a:t>(IQ 0 – 29</a:t>
            </a:r>
            <a:r>
              <a:rPr lang="id-ID" dirty="0" smtClean="0"/>
              <a:t>).</a:t>
            </a:r>
          </a:p>
          <a:p>
            <a:pPr marL="0" indent="0">
              <a:buNone/>
            </a:pPr>
            <a:r>
              <a:rPr lang="id-ID" dirty="0" smtClean="0"/>
              <a:t>2. </a:t>
            </a:r>
            <a:r>
              <a:rPr lang="id-ID" i="1" dirty="0" smtClean="0"/>
              <a:t>Imbecile </a:t>
            </a:r>
            <a:r>
              <a:rPr lang="id-ID" dirty="0" smtClean="0"/>
              <a:t>(IQ 30 – 40).</a:t>
            </a:r>
          </a:p>
          <a:p>
            <a:pPr marL="0" indent="0">
              <a:buNone/>
            </a:pPr>
            <a:r>
              <a:rPr lang="id-ID" dirty="0" smtClean="0"/>
              <a:t>3</a:t>
            </a:r>
            <a:r>
              <a:rPr lang="id-ID" dirty="0"/>
              <a:t>. </a:t>
            </a:r>
            <a:r>
              <a:rPr lang="id-ID" i="1" dirty="0"/>
              <a:t>Moron </a:t>
            </a:r>
            <a:r>
              <a:rPr lang="id-ID" dirty="0"/>
              <a:t>atau </a:t>
            </a:r>
            <a:r>
              <a:rPr lang="id-ID" i="1" dirty="0"/>
              <a:t>debil </a:t>
            </a:r>
            <a:r>
              <a:rPr lang="id-ID" dirty="0"/>
              <a:t>(IQ 50 – 59).</a:t>
            </a:r>
          </a:p>
          <a:p>
            <a:pPr marL="0" indent="0">
              <a:buNone/>
            </a:pPr>
            <a:r>
              <a:rPr lang="id-ID" dirty="0"/>
              <a:t>4. Bodoh (IQ 70 – 79).</a:t>
            </a:r>
          </a:p>
          <a:p>
            <a:pPr marL="0" indent="0">
              <a:buNone/>
            </a:pPr>
            <a:r>
              <a:rPr lang="id-ID" dirty="0"/>
              <a:t>5. Normal rendah (IQ 90 – 109).</a:t>
            </a:r>
          </a:p>
          <a:p>
            <a:pPr marL="0" indent="0">
              <a:buNone/>
            </a:pPr>
            <a:r>
              <a:rPr lang="id-ID" dirty="0"/>
              <a:t>6. Normal tinggi (IQ 110 – 119).</a:t>
            </a:r>
          </a:p>
          <a:p>
            <a:pPr marL="0" indent="0">
              <a:buNone/>
            </a:pPr>
            <a:r>
              <a:rPr lang="id-ID" dirty="0"/>
              <a:t>7. Cerdas/</a:t>
            </a:r>
            <a:r>
              <a:rPr lang="id-ID" i="1" dirty="0"/>
              <a:t>superior </a:t>
            </a:r>
            <a:r>
              <a:rPr lang="id-ID" dirty="0"/>
              <a:t>(IQ 120 – 129).</a:t>
            </a:r>
          </a:p>
          <a:p>
            <a:pPr marL="0" indent="0">
              <a:buNone/>
            </a:pPr>
            <a:r>
              <a:rPr lang="id-ID" dirty="0"/>
              <a:t>8. Sangat cerdas/</a:t>
            </a:r>
            <a:r>
              <a:rPr lang="id-ID" i="1" dirty="0"/>
              <a:t>gifted </a:t>
            </a:r>
            <a:r>
              <a:rPr lang="id-ID" dirty="0"/>
              <a:t>(IQ 130 – 139).</a:t>
            </a:r>
          </a:p>
          <a:p>
            <a:pPr marL="0" indent="0">
              <a:buNone/>
            </a:pPr>
            <a:r>
              <a:rPr lang="id-ID" dirty="0"/>
              <a:t>9. Genius (IQ &gt; 140).</a:t>
            </a:r>
          </a:p>
          <a:p>
            <a:pPr marL="0" indent="0">
              <a:buNone/>
            </a:pPr>
            <a:endParaRPr lang="id-ID" dirty="0"/>
          </a:p>
        </p:txBody>
      </p:sp>
    </p:spTree>
    <p:extLst>
      <p:ext uri="{BB962C8B-B14F-4D97-AF65-F5344CB8AC3E}">
        <p14:creationId xmlns:p14="http://schemas.microsoft.com/office/powerpoint/2010/main" val="19019316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pPr algn="ctr"/>
            <a:r>
              <a:rPr lang="id-ID" dirty="0"/>
              <a:t>Perkembangan </a:t>
            </a:r>
            <a:r>
              <a:rPr lang="id-ID" dirty="0" smtClean="0"/>
              <a:t>Kognitif Remaja</a:t>
            </a:r>
            <a:endParaRPr lang="id-ID" dirty="0"/>
          </a:p>
        </p:txBody>
      </p:sp>
      <p:sp>
        <p:nvSpPr>
          <p:cNvPr id="3" name="Content Placeholder 2"/>
          <p:cNvSpPr>
            <a:spLocks noGrp="1"/>
          </p:cNvSpPr>
          <p:nvPr>
            <p:ph sz="quarter" idx="1"/>
          </p:nvPr>
        </p:nvSpPr>
        <p:spPr>
          <a:xfrm>
            <a:off x="457200" y="1600200"/>
            <a:ext cx="8075240" cy="4997152"/>
          </a:xfrm>
        </p:spPr>
        <p:style>
          <a:lnRef idx="1">
            <a:schemeClr val="accent5"/>
          </a:lnRef>
          <a:fillRef idx="2">
            <a:schemeClr val="accent5"/>
          </a:fillRef>
          <a:effectRef idx="1">
            <a:schemeClr val="accent5"/>
          </a:effectRef>
          <a:fontRef idx="minor">
            <a:schemeClr val="dk1"/>
          </a:fontRef>
        </p:style>
        <p:txBody>
          <a:bodyPr>
            <a:noAutofit/>
          </a:bodyPr>
          <a:lstStyle/>
          <a:p>
            <a:pPr marL="0" indent="0">
              <a:buNone/>
            </a:pPr>
            <a:r>
              <a:rPr lang="id-ID" sz="2000" dirty="0"/>
              <a:t>	</a:t>
            </a:r>
            <a:r>
              <a:rPr lang="id-ID" sz="2000" dirty="0" smtClean="0"/>
              <a:t>Pertumbuhan otak mencapai kesempurnaan pada usia 12–20 thn secara fungsional, perkembangan kognitif (kemampuan berfikir) remaja dapat digambarkan sebagai berikut</a:t>
            </a:r>
          </a:p>
          <a:p>
            <a:endParaRPr lang="id-ID" sz="2000" dirty="0"/>
          </a:p>
          <a:p>
            <a:pPr marL="0" indent="0">
              <a:buNone/>
            </a:pPr>
            <a:r>
              <a:rPr lang="id-ID" sz="2000" dirty="0" smtClean="0"/>
              <a:t>a</a:t>
            </a:r>
            <a:r>
              <a:rPr lang="id-ID" sz="2000" dirty="0"/>
              <a:t>. Secara intelektual remaja mulai dapat berfikir logis tentang 	</a:t>
            </a:r>
            <a:r>
              <a:rPr lang="id-ID" sz="2000" dirty="0" smtClean="0"/>
              <a:t>gagasan abstrak</a:t>
            </a:r>
            <a:endParaRPr lang="id-ID" sz="2000" dirty="0"/>
          </a:p>
          <a:p>
            <a:pPr marL="0" indent="0">
              <a:buNone/>
            </a:pPr>
            <a:r>
              <a:rPr lang="id-ID" sz="2000" dirty="0"/>
              <a:t>b. Berfungsinya kegiatan kognitif tingkat tinggi yaitu membuat </a:t>
            </a:r>
            <a:r>
              <a:rPr lang="id-ID" sz="2000" dirty="0" smtClean="0"/>
              <a:t>	rencana</a:t>
            </a:r>
            <a:r>
              <a:rPr lang="id-ID" sz="2000" dirty="0"/>
              <a:t>, strategi, membuat keputusan-keputusan, serta </a:t>
            </a:r>
            <a:r>
              <a:rPr lang="id-ID" sz="2000" dirty="0" smtClean="0"/>
              <a:t>	memecahkan masalah</a:t>
            </a:r>
            <a:endParaRPr lang="id-ID" sz="2000" dirty="0"/>
          </a:p>
          <a:p>
            <a:pPr marL="0" indent="0">
              <a:buNone/>
            </a:pPr>
            <a:r>
              <a:rPr lang="id-ID" sz="2000" dirty="0"/>
              <a:t>c. Sudah mampu menggunakan abstraksi-abstraksi, membedakan </a:t>
            </a:r>
            <a:r>
              <a:rPr lang="id-ID" sz="2000" dirty="0" smtClean="0"/>
              <a:t>	yang </a:t>
            </a:r>
            <a:r>
              <a:rPr lang="id-ID" sz="2000" dirty="0"/>
              <a:t>konkrit dengan yang </a:t>
            </a:r>
            <a:r>
              <a:rPr lang="id-ID" sz="2000" dirty="0" smtClean="0"/>
              <a:t>abstrak</a:t>
            </a:r>
            <a:endParaRPr lang="id-ID" sz="2000" dirty="0"/>
          </a:p>
          <a:p>
            <a:pPr marL="0" indent="0">
              <a:buNone/>
            </a:pPr>
            <a:r>
              <a:rPr lang="id-ID" sz="2000" dirty="0"/>
              <a:t>d. Munculnya kemampuan nalar secara ilmiah, belajar menguji </a:t>
            </a:r>
            <a:r>
              <a:rPr lang="id-ID" sz="2000" dirty="0" smtClean="0"/>
              <a:t>	hipotesis</a:t>
            </a:r>
            <a:endParaRPr lang="id-ID" sz="2000" dirty="0"/>
          </a:p>
          <a:p>
            <a:endParaRPr lang="id-ID" sz="2000" dirty="0"/>
          </a:p>
          <a:p>
            <a:endParaRPr lang="id-ID" sz="2000" dirty="0"/>
          </a:p>
        </p:txBody>
      </p:sp>
    </p:spTree>
    <p:extLst>
      <p:ext uri="{BB962C8B-B14F-4D97-AF65-F5344CB8AC3E}">
        <p14:creationId xmlns:p14="http://schemas.microsoft.com/office/powerpoint/2010/main" val="32860195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22114"/>
          </a:xfrm>
        </p:spPr>
        <p:style>
          <a:lnRef idx="1">
            <a:schemeClr val="accent4"/>
          </a:lnRef>
          <a:fillRef idx="2">
            <a:schemeClr val="accent4"/>
          </a:fillRef>
          <a:effectRef idx="1">
            <a:schemeClr val="accent4"/>
          </a:effectRef>
          <a:fontRef idx="minor">
            <a:schemeClr val="dk1"/>
          </a:fontRef>
        </p:style>
        <p:txBody>
          <a:bodyPr/>
          <a:lstStyle/>
          <a:p>
            <a:pPr algn="ctr"/>
            <a:r>
              <a:rPr lang="id-ID" dirty="0" smtClean="0"/>
              <a:t>Lanjutan </a:t>
            </a:r>
            <a:endParaRPr lang="id-ID" dirty="0"/>
          </a:p>
        </p:txBody>
      </p:sp>
      <p:sp>
        <p:nvSpPr>
          <p:cNvPr id="3" name="Content Placeholder 2"/>
          <p:cNvSpPr>
            <a:spLocks noGrp="1"/>
          </p:cNvSpPr>
          <p:nvPr>
            <p:ph sz="quarter" idx="1"/>
          </p:nvPr>
        </p:nvSpPr>
        <p:spPr/>
        <p:style>
          <a:lnRef idx="1">
            <a:schemeClr val="accent5"/>
          </a:lnRef>
          <a:fillRef idx="2">
            <a:schemeClr val="accent5"/>
          </a:fillRef>
          <a:effectRef idx="1">
            <a:schemeClr val="accent5"/>
          </a:effectRef>
          <a:fontRef idx="minor">
            <a:schemeClr val="dk1"/>
          </a:fontRef>
        </p:style>
        <p:txBody>
          <a:bodyPr>
            <a:normAutofit/>
          </a:bodyPr>
          <a:lstStyle/>
          <a:p>
            <a:pPr marL="0" indent="0">
              <a:buNone/>
            </a:pPr>
            <a:r>
              <a:rPr lang="id-ID" dirty="0" smtClean="0"/>
              <a:t>e</a:t>
            </a:r>
            <a:r>
              <a:rPr lang="id-ID" dirty="0"/>
              <a:t>. Memikirkan masa depan, perencanaan, dan </a:t>
            </a:r>
            <a:r>
              <a:rPr lang="id-ID" dirty="0" smtClean="0"/>
              <a:t>	mengeksplorasi </a:t>
            </a:r>
            <a:r>
              <a:rPr lang="id-ID" dirty="0"/>
              <a:t>alternatif untuk 	</a:t>
            </a:r>
            <a:r>
              <a:rPr lang="id-ID" dirty="0" smtClean="0"/>
              <a:t>mencapainya </a:t>
            </a:r>
            <a:r>
              <a:rPr lang="id-ID" dirty="0"/>
              <a:t>psikologi remaja</a:t>
            </a:r>
          </a:p>
          <a:p>
            <a:endParaRPr lang="id-ID" dirty="0"/>
          </a:p>
          <a:p>
            <a:pPr marL="0" indent="0">
              <a:buNone/>
            </a:pPr>
            <a:r>
              <a:rPr lang="id-ID" dirty="0" smtClean="0"/>
              <a:t>f</a:t>
            </a:r>
            <a:r>
              <a:rPr lang="id-ID" dirty="0"/>
              <a:t>. Mulai menyadari proses berfikir efisien dan </a:t>
            </a:r>
            <a:r>
              <a:rPr lang="id-ID" dirty="0" smtClean="0"/>
              <a:t>	belajar </a:t>
            </a:r>
            <a:r>
              <a:rPr lang="id-ID" dirty="0"/>
              <a:t>berinstropeksi</a:t>
            </a:r>
          </a:p>
          <a:p>
            <a:endParaRPr lang="id-ID" dirty="0"/>
          </a:p>
          <a:p>
            <a:pPr marL="0" indent="0">
              <a:buNone/>
            </a:pPr>
            <a:r>
              <a:rPr lang="id-ID" dirty="0"/>
              <a:t>g. Wawasan berfikirnya semakin meluas, bisa </a:t>
            </a:r>
            <a:r>
              <a:rPr lang="id-ID" dirty="0" smtClean="0"/>
              <a:t>	meliputi </a:t>
            </a:r>
            <a:r>
              <a:rPr lang="id-ID" dirty="0"/>
              <a:t>agama, keadilan, moralitas, dan </a:t>
            </a:r>
            <a:r>
              <a:rPr lang="id-ID" dirty="0" smtClean="0"/>
              <a:t>	identitas </a:t>
            </a:r>
            <a:r>
              <a:rPr lang="id-ID" dirty="0"/>
              <a:t>(jati diri)</a:t>
            </a:r>
          </a:p>
          <a:p>
            <a:endParaRPr lang="id-ID" dirty="0"/>
          </a:p>
          <a:p>
            <a:pPr marL="0" indent="0">
              <a:buNone/>
            </a:pPr>
            <a:endParaRPr lang="id-ID" dirty="0"/>
          </a:p>
        </p:txBody>
      </p:sp>
    </p:spTree>
    <p:extLst>
      <p:ext uri="{BB962C8B-B14F-4D97-AF65-F5344CB8AC3E}">
        <p14:creationId xmlns:p14="http://schemas.microsoft.com/office/powerpoint/2010/main" val="368553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pPr algn="ctr"/>
            <a:r>
              <a:rPr lang="id-ID" dirty="0" smtClean="0"/>
              <a:t>Contoh Kasus </a:t>
            </a:r>
            <a:endParaRPr lang="id-ID" dirty="0"/>
          </a:p>
        </p:txBody>
      </p:sp>
      <p:sp>
        <p:nvSpPr>
          <p:cNvPr id="3" name="Content Placeholder 2"/>
          <p:cNvSpPr>
            <a:spLocks noGrp="1"/>
          </p:cNvSpPr>
          <p:nvPr>
            <p:ph sz="quarter" idx="1"/>
          </p:nvPr>
        </p:nvSpPr>
        <p:spPr/>
        <p:style>
          <a:lnRef idx="1">
            <a:schemeClr val="accent5"/>
          </a:lnRef>
          <a:fillRef idx="2">
            <a:schemeClr val="accent5"/>
          </a:fillRef>
          <a:effectRef idx="1">
            <a:schemeClr val="accent5"/>
          </a:effectRef>
          <a:fontRef idx="minor">
            <a:schemeClr val="dk1"/>
          </a:fontRef>
        </p:style>
        <p:txBody>
          <a:bodyPr>
            <a:normAutofit/>
          </a:bodyPr>
          <a:lstStyle/>
          <a:p>
            <a:pPr marL="0" indent="0">
              <a:buNone/>
            </a:pPr>
            <a:r>
              <a:rPr lang="id-ID" dirty="0" smtClean="0"/>
              <a:t>	Rina </a:t>
            </a:r>
            <a:r>
              <a:rPr lang="id-ID" dirty="0"/>
              <a:t>putus sekolah sejak setahun lalu karena orangtuanya tidak mampu membiayai pendidikannya. Dia beberapa kali memprotes dan mengamuk karena tidak disekolahkan ke sekolah menengah seperti tiga kakaknya yang kini duduk di bangku SMP dan SMA.</a:t>
            </a:r>
          </a:p>
          <a:p>
            <a:pPr marL="0" indent="0">
              <a:buNone/>
            </a:pPr>
            <a:r>
              <a:rPr lang="id-ID" dirty="0"/>
              <a:t>	</a:t>
            </a:r>
            <a:r>
              <a:rPr lang="id-ID" dirty="0" smtClean="0"/>
              <a:t>Orangtua </a:t>
            </a:r>
            <a:r>
              <a:rPr lang="id-ID" dirty="0"/>
              <a:t>Rina, Hande dan Nasir, merasa tak bisa berbuat banyak untuk memenuhi permintaan Rina. Warga Tondrolima, Kecamatan Matakali, itu hanya berusaha sebisa mungkin menenangkan Rina ketika putri mereka itu mengamuk.</a:t>
            </a:r>
          </a:p>
          <a:p>
            <a:pPr marL="0" indent="0">
              <a:buNone/>
            </a:pPr>
            <a:endParaRPr lang="id-ID" dirty="0"/>
          </a:p>
          <a:p>
            <a:pPr marL="0" indent="0">
              <a:buNone/>
            </a:pPr>
            <a:endParaRPr lang="id-ID" dirty="0"/>
          </a:p>
        </p:txBody>
      </p:sp>
    </p:spTree>
    <p:extLst>
      <p:ext uri="{BB962C8B-B14F-4D97-AF65-F5344CB8AC3E}">
        <p14:creationId xmlns:p14="http://schemas.microsoft.com/office/powerpoint/2010/main" val="167664559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476672"/>
            <a:ext cx="7457256" cy="5997280"/>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marL="0" indent="0">
              <a:buNone/>
            </a:pPr>
            <a:r>
              <a:rPr lang="id-ID" dirty="0" smtClean="0"/>
              <a:t>	Pada </a:t>
            </a:r>
            <a:r>
              <a:rPr lang="id-ID" dirty="0"/>
              <a:t>Selasa (9/4/2013), Rina kembali mengamuk dan memprotes orangtuanya yang menurut dia tidak adil karena tidak menyekolahkan dia. Seperti sebelum-sebelumnya, Rina mengancam minum racun serangga. Kedua orangtua Rina tidak menghiraukan ancaman itu. Hande malah pergi ke kebun dan meninggalkan Rina yang masih mengamuk.</a:t>
            </a:r>
          </a:p>
          <a:p>
            <a:pPr marL="0" indent="0">
              <a:buNone/>
            </a:pPr>
            <a:r>
              <a:rPr lang="id-ID" dirty="0" smtClean="0"/>
              <a:t>	Kali </a:t>
            </a:r>
            <a:r>
              <a:rPr lang="id-ID" dirty="0"/>
              <a:t>ini Rina membuktikan ancamannya minum racun serangga jika orangtuanya tidak mendaftarkan dia ke sekolah seperti teman-teman SD-nya. Rina ditemukan dalam keadaan lemas oleh keluarganya. Mereka langsung melarikannya ke rumah sakit. Namun, setelah 12 jam dirawat, dia mengembuskan napas terakhirnya pada dini hari tadi.</a:t>
            </a:r>
          </a:p>
        </p:txBody>
      </p:sp>
    </p:spTree>
    <p:extLst>
      <p:ext uri="{BB962C8B-B14F-4D97-AF65-F5344CB8AC3E}">
        <p14:creationId xmlns:p14="http://schemas.microsoft.com/office/powerpoint/2010/main" val="345764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1124744"/>
            <a:ext cx="8229600" cy="4525963"/>
          </a:xfrm>
        </p:spPr>
        <p:style>
          <a:lnRef idx="1">
            <a:schemeClr val="accent5"/>
          </a:lnRef>
          <a:fillRef idx="2">
            <a:schemeClr val="accent5"/>
          </a:fillRef>
          <a:effectRef idx="1">
            <a:schemeClr val="accent5"/>
          </a:effectRef>
          <a:fontRef idx="minor">
            <a:schemeClr val="dk1"/>
          </a:fontRef>
        </p:style>
        <p:txBody>
          <a:bodyPr>
            <a:normAutofit/>
          </a:bodyPr>
          <a:lstStyle/>
          <a:p>
            <a:pPr marL="0" indent="0">
              <a:buNone/>
            </a:pPr>
            <a:r>
              <a:rPr lang="id-ID" dirty="0" smtClean="0"/>
              <a:t>	Menurut </a:t>
            </a:r>
            <a:r>
              <a:rPr lang="id-ID" dirty="0"/>
              <a:t>keluarganya, Rina mengaku sering merasa malu dan minder karena semua temannya bisa mengenyam pendidikan di sekolah umum. Dia pernah didaftarkan di SMP terbuka. Namun, Rina merasa malu karena SMP terbuka itu tidak seperti sekolah umum</a:t>
            </a:r>
            <a:r>
              <a:rPr lang="id-ID" dirty="0" smtClean="0"/>
              <a:t>.</a:t>
            </a:r>
          </a:p>
          <a:p>
            <a:pPr marL="0" indent="0">
              <a:buNone/>
            </a:pPr>
            <a:r>
              <a:rPr lang="id-ID" dirty="0"/>
              <a:t>	</a:t>
            </a:r>
            <a:r>
              <a:rPr lang="id-ID" dirty="0" smtClean="0"/>
              <a:t>Hande </a:t>
            </a:r>
            <a:r>
              <a:rPr lang="id-ID" dirty="0"/>
              <a:t>dan Nasir, yang menjadi petani kelapa sawit, mengaku tidak mampu membiayai pendidikan semua anaknya. Mereka memutuskan Rina tidak melanjutkan pendidikan agar kakak-kakaknya bisa menamatkan pendidikan.</a:t>
            </a:r>
          </a:p>
          <a:p>
            <a:pPr marL="0" indent="0">
              <a:buNone/>
            </a:pPr>
            <a:endParaRPr lang="id-ID" dirty="0"/>
          </a:p>
        </p:txBody>
      </p:sp>
    </p:spTree>
    <p:extLst>
      <p:ext uri="{BB962C8B-B14F-4D97-AF65-F5344CB8AC3E}">
        <p14:creationId xmlns:p14="http://schemas.microsoft.com/office/powerpoint/2010/main" val="406943971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76672"/>
            <a:ext cx="8003232" cy="6048672"/>
          </a:xfrm>
        </p:spPr>
        <p:style>
          <a:lnRef idx="1">
            <a:schemeClr val="accent5"/>
          </a:lnRef>
          <a:fillRef idx="2">
            <a:schemeClr val="accent5"/>
          </a:fillRef>
          <a:effectRef idx="1">
            <a:schemeClr val="accent5"/>
          </a:effectRef>
          <a:fontRef idx="minor">
            <a:schemeClr val="dk1"/>
          </a:fontRef>
        </p:style>
        <p:txBody>
          <a:bodyPr/>
          <a:lstStyle/>
          <a:p>
            <a:pPr marL="0" indent="0">
              <a:buNone/>
            </a:pPr>
            <a:r>
              <a:rPr lang="id-ID" dirty="0" smtClean="0"/>
              <a:t>	Hande </a:t>
            </a:r>
            <a:r>
              <a:rPr lang="id-ID" dirty="0"/>
              <a:t>tidak menyangka putri keempat dari tujuh bersaudara itu nekat mengakhiri hidup. “Saya bingung dan tidak bisa berbuat banyak. Sebagai orangtua, tentu kami ingin semua anak kami bisa sukses dan berpendidikan. Tapi, karena kondisi ekonomi yang tidak memungkinkan, ya jadinya seperti ini,” ujar Hande, yang mengaku merasa sangat bersalah.</a:t>
            </a:r>
          </a:p>
          <a:p>
            <a:pPr marL="0" indent="0">
              <a:buNone/>
            </a:pPr>
            <a:r>
              <a:rPr lang="id-ID" dirty="0" smtClean="0"/>
              <a:t>	Jenazah </a:t>
            </a:r>
            <a:r>
              <a:rPr lang="id-ID" dirty="0"/>
              <a:t>Rina kini sudah dibawa pulang ke rumah keluarga di Dusun Tondrolima, Kecamatan Matakali, Polewali Mandar. Rencananya dia akan dimakamkan siang ini.</a:t>
            </a:r>
          </a:p>
          <a:p>
            <a:pPr marL="0" indent="0">
              <a:buNone/>
            </a:pPr>
            <a:r>
              <a:rPr lang="id-ID" dirty="0"/>
              <a:t>Remaja 15 tahun itu </a:t>
            </a:r>
            <a:r>
              <a:rPr lang="it-IT" dirty="0"/>
              <a:t>meninggal pada Rabu (10/4/2013) dini hari</a:t>
            </a:r>
            <a:r>
              <a:rPr lang="id-ID" dirty="0"/>
              <a:t>.</a:t>
            </a:r>
          </a:p>
          <a:p>
            <a:pPr marL="0" indent="0">
              <a:buNone/>
            </a:pPr>
            <a:endParaRPr lang="id-ID" dirty="0"/>
          </a:p>
        </p:txBody>
      </p:sp>
    </p:spTree>
    <p:extLst>
      <p:ext uri="{BB962C8B-B14F-4D97-AF65-F5344CB8AC3E}">
        <p14:creationId xmlns:p14="http://schemas.microsoft.com/office/powerpoint/2010/main" val="2651843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pPr algn="ctr"/>
            <a:r>
              <a:rPr lang="id-ID" b="1" dirty="0" smtClean="0">
                <a:latin typeface="Times New Roman" pitchFamily="18" charset="0"/>
                <a:cs typeface="Times New Roman" pitchFamily="18" charset="0"/>
              </a:rPr>
              <a:t>Pengertian Remaja</a:t>
            </a:r>
            <a:endParaRPr lang="id-ID" b="1" dirty="0">
              <a:latin typeface="Times New Roman" pitchFamily="18" charset="0"/>
              <a:cs typeface="Times New Roman" pitchFamily="18" charset="0"/>
            </a:endParaRPr>
          </a:p>
        </p:txBody>
      </p:sp>
      <p:sp>
        <p:nvSpPr>
          <p:cNvPr id="3" name="Content Placeholder 2"/>
          <p:cNvSpPr>
            <a:spLocks noGrp="1"/>
          </p:cNvSpPr>
          <p:nvPr>
            <p:ph sz="quarter" idx="1"/>
          </p:nvPr>
        </p:nvSpPr>
        <p:spPr/>
        <p:style>
          <a:lnRef idx="1">
            <a:schemeClr val="accent5"/>
          </a:lnRef>
          <a:fillRef idx="2">
            <a:schemeClr val="accent5"/>
          </a:fillRef>
          <a:effectRef idx="1">
            <a:schemeClr val="accent5"/>
          </a:effectRef>
          <a:fontRef idx="minor">
            <a:schemeClr val="dk1"/>
          </a:fontRef>
        </p:style>
        <p:txBody>
          <a:bodyPr>
            <a:noAutofit/>
          </a:bodyPr>
          <a:lstStyle/>
          <a:p>
            <a:pPr marL="0" indent="0">
              <a:buNone/>
            </a:pPr>
            <a:r>
              <a:rPr lang="id-ID" sz="3200" dirty="0" smtClean="0"/>
              <a:t>	Masa remaja atau adolescence adalah periode perkembangan transisi dari masa anak-anak hingga masa awal dewasa. Periode ini bukan hanya ditandai dengan perubahan fisik dan fungsi organ seks yang meningkat tapi juga pencapaian kemandirian dan identitas yang menonjol. Pemikiran mereka menjadi semakin logis, abstrak, dan idealistis. </a:t>
            </a:r>
            <a:endParaRPr lang="id-ID" sz="3200" dirty="0"/>
          </a:p>
        </p:txBody>
      </p:sp>
    </p:spTree>
    <p:extLst>
      <p:ext uri="{BB962C8B-B14F-4D97-AF65-F5344CB8AC3E}">
        <p14:creationId xmlns:p14="http://schemas.microsoft.com/office/powerpoint/2010/main" val="691451919"/>
      </p:ext>
    </p:extLst>
  </p:cSld>
  <p:clrMapOvr>
    <a:masterClrMapping/>
  </p:clrMapOvr>
  <p:transition spd="slow">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20688"/>
            <a:ext cx="8363272" cy="5505475"/>
          </a:xfrm>
        </p:spPr>
        <p:style>
          <a:lnRef idx="1">
            <a:schemeClr val="accent5"/>
          </a:lnRef>
          <a:fillRef idx="2">
            <a:schemeClr val="accent5"/>
          </a:fillRef>
          <a:effectRef idx="1">
            <a:schemeClr val="accent5"/>
          </a:effectRef>
          <a:fontRef idx="minor">
            <a:schemeClr val="dk1"/>
          </a:fontRef>
        </p:style>
        <p:txBody>
          <a:bodyPr>
            <a:normAutofit/>
          </a:bodyPr>
          <a:lstStyle/>
          <a:p>
            <a:pPr marL="0" indent="0">
              <a:buNone/>
            </a:pPr>
            <a:r>
              <a:rPr lang="id-ID" b="1" dirty="0" smtClean="0"/>
              <a:t>Pembahasan</a:t>
            </a:r>
            <a:r>
              <a:rPr lang="id-ID" b="1" dirty="0"/>
              <a:t>:</a:t>
            </a:r>
            <a:endParaRPr lang="id-ID" dirty="0"/>
          </a:p>
          <a:p>
            <a:pPr marL="0" indent="0">
              <a:buNone/>
            </a:pPr>
            <a:r>
              <a:rPr lang="id-ID" dirty="0" smtClean="0"/>
              <a:t>	</a:t>
            </a:r>
            <a:r>
              <a:rPr lang="id-ID" dirty="0"/>
              <a:t>pada kasus ini, remaja tidak dapat memilih alternatif penyelesaian masalah sekolah dan keluarganya secara tepat. Remaja seharusnya menyelesaikan masalah dengan memikirkan dulu secara teoritis, menganalisa masalahnya dengan mengembangkan penyelesaian memulai berbagai hipotesis yang mungkin ada. Namun dalam keadaan ini, remaja tidak menggunakan kemampuan kognitifnya tersebut dalam menyelesaikan masalah.</a:t>
            </a:r>
          </a:p>
        </p:txBody>
      </p:sp>
    </p:spTree>
    <p:extLst>
      <p:ext uri="{BB962C8B-B14F-4D97-AF65-F5344CB8AC3E}">
        <p14:creationId xmlns:p14="http://schemas.microsoft.com/office/powerpoint/2010/main" val="70649640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691680" y="2204864"/>
            <a:ext cx="5770984" cy="1584176"/>
          </a:xfrm>
        </p:spPr>
        <p:style>
          <a:lnRef idx="1">
            <a:schemeClr val="accent5"/>
          </a:lnRef>
          <a:fillRef idx="2">
            <a:schemeClr val="accent5"/>
          </a:fillRef>
          <a:effectRef idx="1">
            <a:schemeClr val="accent5"/>
          </a:effectRef>
          <a:fontRef idx="minor">
            <a:schemeClr val="dk1"/>
          </a:fontRef>
        </p:style>
        <p:txBody>
          <a:bodyPr>
            <a:normAutofit fontScale="92500"/>
          </a:bodyPr>
          <a:lstStyle/>
          <a:p>
            <a:pPr marL="0" indent="0">
              <a:buNone/>
            </a:pPr>
            <a:r>
              <a:rPr lang="id-ID" sz="7200" dirty="0" smtClean="0"/>
              <a:t> Terimakasih </a:t>
            </a:r>
            <a:endParaRPr lang="id-ID" sz="7200" dirty="0"/>
          </a:p>
        </p:txBody>
      </p:sp>
    </p:spTree>
    <p:extLst>
      <p:ext uri="{BB962C8B-B14F-4D97-AF65-F5344CB8AC3E}">
        <p14:creationId xmlns:p14="http://schemas.microsoft.com/office/powerpoint/2010/main" val="59384714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pPr algn="ctr"/>
            <a:r>
              <a:rPr lang="id-ID" dirty="0" smtClean="0"/>
              <a:t>Pembagian Masa Remaja</a:t>
            </a:r>
            <a:endParaRPr lang="id-ID" dirty="0"/>
          </a:p>
        </p:txBody>
      </p:sp>
      <p:sp>
        <p:nvSpPr>
          <p:cNvPr id="3" name="Content Placeholder 2"/>
          <p:cNvSpPr>
            <a:spLocks noGrp="1"/>
          </p:cNvSpPr>
          <p:nvPr>
            <p:ph sz="quarter" idx="1"/>
          </p:nvPr>
        </p:nvSpPr>
        <p:spPr/>
        <p:style>
          <a:lnRef idx="1">
            <a:schemeClr val="accent5"/>
          </a:lnRef>
          <a:fillRef idx="2">
            <a:schemeClr val="accent5"/>
          </a:fillRef>
          <a:effectRef idx="1">
            <a:schemeClr val="accent5"/>
          </a:effectRef>
          <a:fontRef idx="minor">
            <a:schemeClr val="dk1"/>
          </a:fontRef>
        </p:style>
        <p:txBody>
          <a:bodyPr/>
          <a:lstStyle/>
          <a:p>
            <a:pPr marL="0" indent="0" algn="ctr">
              <a:buNone/>
            </a:pPr>
            <a:endParaRPr lang="id-ID" dirty="0" smtClean="0"/>
          </a:p>
          <a:p>
            <a:endParaRPr lang="id-ID" dirty="0"/>
          </a:p>
          <a:p>
            <a:pPr algn="ctr"/>
            <a:r>
              <a:rPr lang="id-ID" dirty="0" smtClean="0"/>
              <a:t>Remaja awal antara usia 12-15 tahun</a:t>
            </a:r>
          </a:p>
          <a:p>
            <a:pPr algn="ctr"/>
            <a:r>
              <a:rPr lang="id-ID" dirty="0" smtClean="0"/>
              <a:t>Remaja pertengahan usia 15-18 tahun</a:t>
            </a:r>
          </a:p>
          <a:p>
            <a:pPr algn="ctr"/>
            <a:r>
              <a:rPr lang="id-ID" dirty="0" smtClean="0"/>
              <a:t>Remaja akhir usia 19-22 tahun</a:t>
            </a:r>
            <a:endParaRPr lang="id-ID" dirty="0"/>
          </a:p>
        </p:txBody>
      </p:sp>
    </p:spTree>
    <p:extLst>
      <p:ext uri="{BB962C8B-B14F-4D97-AF65-F5344CB8AC3E}">
        <p14:creationId xmlns:p14="http://schemas.microsoft.com/office/powerpoint/2010/main" val="2792551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pPr algn="ctr"/>
            <a:r>
              <a:rPr lang="id-ID" dirty="0"/>
              <a:t>P</a:t>
            </a:r>
            <a:r>
              <a:rPr lang="id-ID" dirty="0" smtClean="0"/>
              <a:t>engertian Fisik</a:t>
            </a:r>
            <a:br>
              <a:rPr lang="id-ID" dirty="0" smtClean="0"/>
            </a:br>
            <a:endParaRPr lang="id-ID" dirty="0"/>
          </a:p>
        </p:txBody>
      </p:sp>
      <p:sp>
        <p:nvSpPr>
          <p:cNvPr id="3" name="Content Placeholder 2"/>
          <p:cNvSpPr>
            <a:spLocks noGrp="1"/>
          </p:cNvSpPr>
          <p:nvPr>
            <p:ph sz="quarter" idx="1"/>
          </p:nvPr>
        </p:nvSpPr>
        <p:spPr>
          <a:xfrm>
            <a:off x="467544" y="1844824"/>
            <a:ext cx="8229600" cy="4525963"/>
          </a:xfrm>
        </p:spPr>
        <p:style>
          <a:lnRef idx="1">
            <a:schemeClr val="accent5"/>
          </a:lnRef>
          <a:fillRef idx="2">
            <a:schemeClr val="accent5"/>
          </a:fillRef>
          <a:effectRef idx="1">
            <a:schemeClr val="accent5"/>
          </a:effectRef>
          <a:fontRef idx="minor">
            <a:schemeClr val="dk1"/>
          </a:fontRef>
        </p:style>
        <p:txBody>
          <a:bodyPr>
            <a:normAutofit/>
          </a:bodyPr>
          <a:lstStyle/>
          <a:p>
            <a:pPr marL="0" indent="0">
              <a:buNone/>
            </a:pPr>
            <a:r>
              <a:rPr lang="id-ID" dirty="0" smtClean="0"/>
              <a:t>	perkembangan fisik adalah perubahan – perubahan pada tubuh, otak, kapasitas sensorik dan keterampilan motorik (Papalia &amp; Olds, 2001).</a:t>
            </a:r>
          </a:p>
          <a:p>
            <a:pPr marL="0" indent="0">
              <a:buNone/>
            </a:pPr>
            <a:r>
              <a:rPr lang="id-ID" dirty="0" smtClean="0"/>
              <a:t>	Perubahan pada tubuh/fisik ditandai dengan pertambahan tinggi dan berat tubuh, pertumbuhan tulang dan otot, dan kematangan organ seksual dan fungsi reproduksi. Tubuh remaja mulai beralih dari tubuh kanak-kanak yang cirinya adalah pertumbuhan menjadi tubuh orang dewasa yang cirinya adalah kematangan.</a:t>
            </a:r>
          </a:p>
          <a:p>
            <a:endParaRPr lang="id-ID" dirty="0"/>
          </a:p>
        </p:txBody>
      </p:sp>
    </p:spTree>
    <p:extLst>
      <p:ext uri="{BB962C8B-B14F-4D97-AF65-F5344CB8AC3E}">
        <p14:creationId xmlns:p14="http://schemas.microsoft.com/office/powerpoint/2010/main" val="272589888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pPr algn="ctr"/>
            <a:r>
              <a:rPr lang="id-ID" dirty="0" smtClean="0"/>
              <a:t>Perkembangan Fisik </a:t>
            </a:r>
            <a:r>
              <a:rPr lang="id-ID" dirty="0"/>
              <a:t>R</a:t>
            </a:r>
            <a:r>
              <a:rPr lang="id-ID" dirty="0" smtClean="0"/>
              <a:t>emaja</a:t>
            </a:r>
            <a:endParaRPr lang="id-ID" dirty="0"/>
          </a:p>
        </p:txBody>
      </p:sp>
      <p:sp>
        <p:nvSpPr>
          <p:cNvPr id="3" name="Content Placeholder 2"/>
          <p:cNvSpPr>
            <a:spLocks noGrp="1"/>
          </p:cNvSpPr>
          <p:nvPr>
            <p:ph sz="quarter" idx="1"/>
          </p:nvPr>
        </p:nvSpPr>
        <p:spPr>
          <a:xfrm>
            <a:off x="457200" y="1600200"/>
            <a:ext cx="8003232" cy="4925144"/>
          </a:xfrm>
        </p:spPr>
        <p:style>
          <a:lnRef idx="1">
            <a:schemeClr val="accent5"/>
          </a:lnRef>
          <a:fillRef idx="2">
            <a:schemeClr val="accent5"/>
          </a:fillRef>
          <a:effectRef idx="1">
            <a:schemeClr val="accent5"/>
          </a:effectRef>
          <a:fontRef idx="minor">
            <a:schemeClr val="dk1"/>
          </a:fontRef>
        </p:style>
        <p:txBody>
          <a:bodyPr>
            <a:noAutofit/>
          </a:bodyPr>
          <a:lstStyle/>
          <a:p>
            <a:pPr marL="0" indent="0">
              <a:buNone/>
            </a:pPr>
            <a:r>
              <a:rPr lang="id-ID" sz="2800" dirty="0" smtClean="0">
                <a:latin typeface="Times New Roman" pitchFamily="18" charset="0"/>
                <a:cs typeface="Times New Roman" pitchFamily="18" charset="0"/>
              </a:rPr>
              <a:t>1. Fase pra remaja yaitu:</a:t>
            </a:r>
          </a:p>
          <a:p>
            <a:pPr marL="0" indent="0">
              <a:buNone/>
            </a:pPr>
            <a:r>
              <a:rPr lang="id-ID" sz="2800" dirty="0" smtClean="0">
                <a:latin typeface="Times New Roman" pitchFamily="18" charset="0"/>
                <a:cs typeface="Times New Roman" pitchFamily="18" charset="0"/>
              </a:rPr>
              <a:t>	pertumbuhan badan sangat cepat. Wanita nampak lebih cepat daripada laki-laki. Pertumbuhan anggota badan dan otot-otot sering berjalan tak seimbang. Seks primer dan sekunder mulai berfungsi dari produktif ditandai mimpi pertama bagi laki-laki dan m,enstruasi bagi perempuan.</a:t>
            </a:r>
          </a:p>
        </p:txBody>
      </p:sp>
    </p:spTree>
    <p:extLst>
      <p:ext uri="{BB962C8B-B14F-4D97-AF65-F5344CB8AC3E}">
        <p14:creationId xmlns:p14="http://schemas.microsoft.com/office/powerpoint/2010/main" val="306917430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20688"/>
            <a:ext cx="7467600" cy="5853264"/>
          </a:xfrm>
        </p:spPr>
        <p:style>
          <a:lnRef idx="1">
            <a:schemeClr val="accent5"/>
          </a:lnRef>
          <a:fillRef idx="2">
            <a:schemeClr val="accent5"/>
          </a:fillRef>
          <a:effectRef idx="1">
            <a:schemeClr val="accent5"/>
          </a:effectRef>
          <a:fontRef idx="minor">
            <a:schemeClr val="dk1"/>
          </a:fontRef>
        </p:style>
        <p:txBody>
          <a:bodyPr/>
          <a:lstStyle/>
          <a:p>
            <a:pPr marL="0" indent="0">
              <a:buNone/>
            </a:pPr>
            <a:r>
              <a:rPr lang="id-ID" dirty="0">
                <a:latin typeface="Times New Roman" pitchFamily="18" charset="0"/>
                <a:cs typeface="Times New Roman" pitchFamily="18" charset="0"/>
              </a:rPr>
              <a:t>2. Fase remaja yaitu:</a:t>
            </a:r>
          </a:p>
          <a:p>
            <a:pPr marL="0" indent="0">
              <a:buNone/>
            </a:pPr>
            <a:r>
              <a:rPr lang="id-ID" dirty="0">
                <a:latin typeface="Times New Roman" pitchFamily="18" charset="0"/>
                <a:cs typeface="Times New Roman" pitchFamily="18" charset="0"/>
              </a:rPr>
              <a:t>	Bentuk badan lebih banyak memanjang daripada melebar terutama bagian kaki dan tangan. Akibat produksi kelenjar hormon menimbulkan jerawat dan timbulnya dorongan seksual terhadap lawan jenis, akibat matangnya kelenjar seks.</a:t>
            </a:r>
          </a:p>
          <a:p>
            <a:pPr marL="0" indent="0">
              <a:buNone/>
            </a:pPr>
            <a:r>
              <a:rPr lang="id-ID" dirty="0">
                <a:latin typeface="Times New Roman" pitchFamily="18" charset="0"/>
                <a:cs typeface="Times New Roman" pitchFamily="18" charset="0"/>
              </a:rPr>
              <a:t>3. Fase adolescence (akhir masa remaja) yaitu:</a:t>
            </a:r>
          </a:p>
          <a:p>
            <a:pPr marL="0" indent="0">
              <a:buNone/>
            </a:pPr>
            <a:r>
              <a:rPr lang="id-ID" dirty="0">
                <a:latin typeface="Times New Roman" pitchFamily="18" charset="0"/>
                <a:cs typeface="Times New Roman" pitchFamily="18" charset="0"/>
              </a:rPr>
              <a:t>	 pertumbuhan badan merupakan batas optimal kecuali bertambah berat badan. keadaaan badan dan anggotanya menjadi berimbang, muka berubah menjadi semetris sebagaimana layaknya orang dewasa.</a:t>
            </a:r>
          </a:p>
          <a:p>
            <a:pPr marL="0" indent="0">
              <a:buNone/>
            </a:pPr>
            <a:endParaRPr lang="id-ID" dirty="0"/>
          </a:p>
        </p:txBody>
      </p:sp>
    </p:spTree>
    <p:extLst>
      <p:ext uri="{BB962C8B-B14F-4D97-AF65-F5344CB8AC3E}">
        <p14:creationId xmlns:p14="http://schemas.microsoft.com/office/powerpoint/2010/main" val="302781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pPr algn="ctr"/>
            <a:r>
              <a:rPr lang="id-ID" dirty="0" smtClean="0"/>
              <a:t>Ciri-Ciri </a:t>
            </a:r>
            <a:r>
              <a:rPr lang="id-ID" dirty="0"/>
              <a:t>R</a:t>
            </a:r>
            <a:r>
              <a:rPr lang="id-ID" dirty="0" smtClean="0"/>
              <a:t>emaja</a:t>
            </a:r>
            <a:br>
              <a:rPr lang="id-ID" dirty="0" smtClean="0"/>
            </a:br>
            <a:endParaRPr lang="id-ID" dirty="0"/>
          </a:p>
        </p:txBody>
      </p:sp>
      <p:sp>
        <p:nvSpPr>
          <p:cNvPr id="3" name="Content Placeholder 2"/>
          <p:cNvSpPr>
            <a:spLocks noGrp="1"/>
          </p:cNvSpPr>
          <p:nvPr>
            <p:ph sz="quarter" idx="1"/>
          </p:nvPr>
        </p:nvSpPr>
        <p:spPr/>
        <p:style>
          <a:lnRef idx="1">
            <a:schemeClr val="accent5"/>
          </a:lnRef>
          <a:fillRef idx="2">
            <a:schemeClr val="accent5"/>
          </a:fillRef>
          <a:effectRef idx="1">
            <a:schemeClr val="accent5"/>
          </a:effectRef>
          <a:fontRef idx="minor">
            <a:schemeClr val="dk1"/>
          </a:fontRef>
        </p:style>
        <p:txBody>
          <a:bodyPr>
            <a:normAutofit/>
          </a:bodyPr>
          <a:lstStyle/>
          <a:p>
            <a:r>
              <a:rPr lang="id-ID" dirty="0" smtClean="0"/>
              <a:t>Pada wanita:</a:t>
            </a:r>
          </a:p>
          <a:p>
            <a:r>
              <a:rPr lang="id-ID" dirty="0" smtClean="0"/>
              <a:t>Pertumbuhan tulang pada tubuh</a:t>
            </a:r>
          </a:p>
          <a:p>
            <a:r>
              <a:rPr lang="id-ID" dirty="0" smtClean="0"/>
              <a:t>Pertumbuhan payudara</a:t>
            </a:r>
          </a:p>
          <a:p>
            <a:r>
              <a:rPr lang="id-ID" dirty="0" smtClean="0"/>
              <a:t>Tumbuh bulu yang halus berwarna gelap di kemaluan.</a:t>
            </a:r>
          </a:p>
          <a:p>
            <a:r>
              <a:rPr lang="id-ID" dirty="0" smtClean="0"/>
              <a:t>Mencapainya pertumbuhan badan yang maksimal setiap tahunnya.</a:t>
            </a:r>
          </a:p>
          <a:p>
            <a:r>
              <a:rPr lang="id-ID" dirty="0" smtClean="0"/>
              <a:t>Bulu kemaluan menjadi keriting.</a:t>
            </a:r>
          </a:p>
          <a:p>
            <a:r>
              <a:rPr lang="id-ID" dirty="0" smtClean="0"/>
              <a:t>Haid (menstruasi).</a:t>
            </a:r>
          </a:p>
          <a:p>
            <a:r>
              <a:rPr lang="id-ID" dirty="0" smtClean="0"/>
              <a:t>Tumbuh bulu-bulu ketiak.</a:t>
            </a:r>
            <a:endParaRPr lang="id-ID" dirty="0"/>
          </a:p>
        </p:txBody>
      </p:sp>
    </p:spTree>
    <p:extLst>
      <p:ext uri="{BB962C8B-B14F-4D97-AF65-F5344CB8AC3E}">
        <p14:creationId xmlns:p14="http://schemas.microsoft.com/office/powerpoint/2010/main" val="1550782147"/>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pPr algn="ctr"/>
            <a:r>
              <a:rPr lang="id-ID" dirty="0" smtClean="0"/>
              <a:t>lanjutan</a:t>
            </a:r>
            <a:endParaRPr lang="id-ID" dirty="0"/>
          </a:p>
        </p:txBody>
      </p:sp>
      <p:sp>
        <p:nvSpPr>
          <p:cNvPr id="3" name="Content Placeholder 2"/>
          <p:cNvSpPr>
            <a:spLocks noGrp="1"/>
          </p:cNvSpPr>
          <p:nvPr>
            <p:ph sz="quarter" idx="1"/>
          </p:nvPr>
        </p:nvSpPr>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r>
              <a:rPr lang="id-ID" dirty="0" smtClean="0"/>
              <a:t>Pada pria:</a:t>
            </a:r>
          </a:p>
          <a:p>
            <a:r>
              <a:rPr lang="id-ID" dirty="0" smtClean="0"/>
              <a:t>Pertumbuhan tulang-tulang anggota tubuh.</a:t>
            </a:r>
          </a:p>
          <a:p>
            <a:r>
              <a:rPr lang="id-ID" dirty="0" smtClean="0"/>
              <a:t>Testis membesar.</a:t>
            </a:r>
          </a:p>
          <a:p>
            <a:r>
              <a:rPr lang="id-ID" dirty="0" smtClean="0"/>
              <a:t>Tumbuh bulu kemaluan yang halus, lurus dan berwarna gelap.</a:t>
            </a:r>
          </a:p>
          <a:p>
            <a:r>
              <a:rPr lang="id-ID" dirty="0" smtClean="0"/>
              <a:t>Awal perubahan suara</a:t>
            </a:r>
          </a:p>
          <a:p>
            <a:r>
              <a:rPr lang="id-ID" dirty="0" smtClean="0"/>
              <a:t>Ejakulasi (keluar mani)</a:t>
            </a:r>
          </a:p>
          <a:p>
            <a:r>
              <a:rPr lang="id-ID" dirty="0" smtClean="0"/>
              <a:t>Bulu kemaluan menjadi keriting.</a:t>
            </a:r>
          </a:p>
          <a:p>
            <a:r>
              <a:rPr lang="id-ID" dirty="0" smtClean="0"/>
              <a:t>Pertumbuhan tinggi badan mencapai tingkat maksimal setiap tahunnya.</a:t>
            </a:r>
          </a:p>
          <a:p>
            <a:r>
              <a:rPr lang="id-ID" dirty="0" smtClean="0"/>
              <a:t>Tumbuh bulu-bulu halus di wajah.</a:t>
            </a:r>
          </a:p>
          <a:p>
            <a:r>
              <a:rPr lang="id-ID" dirty="0" smtClean="0"/>
              <a:t>Tumbuh bulu ketiak</a:t>
            </a:r>
          </a:p>
          <a:p>
            <a:r>
              <a:rPr lang="id-ID" dirty="0" smtClean="0"/>
              <a:t>Akhiran perubahan suara.</a:t>
            </a:r>
          </a:p>
          <a:p>
            <a:r>
              <a:rPr lang="id-ID" dirty="0" smtClean="0"/>
              <a:t>Tumbuh bulu di dada.</a:t>
            </a:r>
            <a:endParaRPr lang="id-ID" dirty="0"/>
          </a:p>
        </p:txBody>
      </p:sp>
    </p:spTree>
    <p:extLst>
      <p:ext uri="{BB962C8B-B14F-4D97-AF65-F5344CB8AC3E}">
        <p14:creationId xmlns:p14="http://schemas.microsoft.com/office/powerpoint/2010/main" val="171308603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pPr algn="ctr"/>
            <a:r>
              <a:rPr lang="id-ID" dirty="0" smtClean="0"/>
              <a:t>Faktor Yang </a:t>
            </a:r>
            <a:r>
              <a:rPr lang="id-ID" dirty="0"/>
              <a:t>M</a:t>
            </a:r>
            <a:r>
              <a:rPr lang="id-ID" dirty="0" smtClean="0"/>
              <a:t>empengaruhi </a:t>
            </a:r>
            <a:r>
              <a:rPr lang="id-ID" dirty="0"/>
              <a:t>P</a:t>
            </a:r>
            <a:r>
              <a:rPr lang="id-ID" dirty="0" smtClean="0"/>
              <a:t>ertumbuhan </a:t>
            </a:r>
            <a:r>
              <a:rPr lang="id-ID" dirty="0"/>
              <a:t>F</a:t>
            </a:r>
            <a:r>
              <a:rPr lang="id-ID" dirty="0" smtClean="0"/>
              <a:t>isik</a:t>
            </a:r>
            <a:endParaRPr lang="id-ID" dirty="0"/>
          </a:p>
        </p:txBody>
      </p:sp>
      <p:sp>
        <p:nvSpPr>
          <p:cNvPr id="3" name="Content Placeholder 2"/>
          <p:cNvSpPr>
            <a:spLocks noGrp="1"/>
          </p:cNvSpPr>
          <p:nvPr>
            <p:ph sz="quarter" idx="1"/>
          </p:nvPr>
        </p:nvSpPr>
        <p:spPr/>
        <p:style>
          <a:lnRef idx="1">
            <a:schemeClr val="accent5"/>
          </a:lnRef>
          <a:fillRef idx="2">
            <a:schemeClr val="accent5"/>
          </a:fillRef>
          <a:effectRef idx="1">
            <a:schemeClr val="accent5"/>
          </a:effectRef>
          <a:fontRef idx="minor">
            <a:schemeClr val="dk1"/>
          </a:fontRef>
        </p:style>
        <p:txBody>
          <a:bodyPr>
            <a:normAutofit/>
          </a:bodyPr>
          <a:lstStyle/>
          <a:p>
            <a:r>
              <a:rPr lang="id-ID" dirty="0" smtClean="0"/>
              <a:t>Faktor keluarga yaitu meliputi faktor keturunan dan lingkungan keluarga.</a:t>
            </a:r>
          </a:p>
          <a:p>
            <a:r>
              <a:rPr lang="id-ID" dirty="0" smtClean="0"/>
              <a:t>Faktor gizi yang erat hubungannya dengan sosial ekonomi.</a:t>
            </a:r>
          </a:p>
          <a:p>
            <a:r>
              <a:rPr lang="id-ID" dirty="0" smtClean="0"/>
              <a:t>Faktor emosional yang bertalian dengan gangguan emosional yang dialami selama perkembangannya.</a:t>
            </a:r>
          </a:p>
          <a:p>
            <a:r>
              <a:rPr lang="id-ID" dirty="0" smtClean="0"/>
              <a:t>Faktor jenis kelamin dimana lelaki cenderung memiliki ukuran tubuh yang lebih tinggi dan lebih berat dibandingkan wanita.</a:t>
            </a:r>
          </a:p>
          <a:p>
            <a:r>
              <a:rPr lang="id-ID" dirty="0" smtClean="0"/>
              <a:t>Faktor kesehatan.</a:t>
            </a:r>
            <a:endParaRPr lang="id-ID" dirty="0"/>
          </a:p>
        </p:txBody>
      </p:sp>
    </p:spTree>
    <p:extLst>
      <p:ext uri="{BB962C8B-B14F-4D97-AF65-F5344CB8AC3E}">
        <p14:creationId xmlns:p14="http://schemas.microsoft.com/office/powerpoint/2010/main" val="2091792183"/>
      </p:ext>
    </p:extLst>
  </p:cSld>
  <p:clrMapOvr>
    <a:masterClrMapping/>
  </p:clrMapOvr>
  <p:transition spd="slow">
    <p:wheel spokes="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278</TotalTime>
  <Words>357</Words>
  <Application>Microsoft Office PowerPoint</Application>
  <PresentationFormat>On-screen Show (4:3)</PresentationFormat>
  <Paragraphs>98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Oriel</vt:lpstr>
      <vt:lpstr>PERKEMBANGAN FISIK DAN KOGNISI PADA REMAJA</vt:lpstr>
      <vt:lpstr>Pengertian Remaja</vt:lpstr>
      <vt:lpstr>Pembagian Masa Remaja</vt:lpstr>
      <vt:lpstr>Pengertian Fisik </vt:lpstr>
      <vt:lpstr>Perkembangan Fisik Remaja</vt:lpstr>
      <vt:lpstr>PowerPoint Presentation</vt:lpstr>
      <vt:lpstr>Ciri-Ciri Remaja </vt:lpstr>
      <vt:lpstr>lanjutan</vt:lpstr>
      <vt:lpstr>Faktor Yang Mempengaruhi Pertumbuhan Fisik</vt:lpstr>
      <vt:lpstr>Contoh Kasus </vt:lpstr>
      <vt:lpstr>Pengertian Kognitif</vt:lpstr>
      <vt:lpstr>PowerPoint Presentation</vt:lpstr>
      <vt:lpstr>PowerPoint Presentation</vt:lpstr>
      <vt:lpstr>Perkembangan Kognitif Remaja</vt:lpstr>
      <vt:lpstr>Lanjutan </vt:lpstr>
      <vt:lpstr>Contoh Kasus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INTEL</dc:creator>
  <cp:lastModifiedBy>INTEL</cp:lastModifiedBy>
  <cp:revision>22</cp:revision>
  <dcterms:created xsi:type="dcterms:W3CDTF">2014-09-27T04:40:00Z</dcterms:created>
  <dcterms:modified xsi:type="dcterms:W3CDTF">2014-09-30T14:14:24Z</dcterms:modified>
</cp:coreProperties>
</file>