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  <p:sldId id="272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5" r:id="rId20"/>
    <p:sldId id="274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7D6FE794-609E-4132-8A75-E1AD8F4D0A47}" type="datetimeFigureOut">
              <a:rPr lang="en-US" smtClean="0"/>
              <a:t>28-Sep-14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934F-6E24-4B84-A346-33D9A0C5536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hutriesiesponebob.blogspot.com/2013/06/makalah-psikologi-dewasa-awal.html" TargetMode="External"/><Relationship Id="rId2" Type="http://schemas.openxmlformats.org/officeDocument/2006/relationships/hyperlink" Target="http://www.slideshare.net/yohanapurwa_c/perkembangan-fisikkognitif-dewasa-awal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yosephineyohana.blogspot.com/2013/09/perkembangan-dewasa-awal-pi-gw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686925">
            <a:off x="849871" y="2042675"/>
            <a:ext cx="4114800" cy="12192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Perkembangan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fisik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dan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kognitif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masa </a:t>
            </a:r>
            <a:r>
              <a:rPr lang="en-US" sz="32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awal</a:t>
            </a:r>
            <a:endParaRPr lang="en-US" sz="3200" dirty="0">
              <a:solidFill>
                <a:schemeClr val="bg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680476">
            <a:off x="28984" y="3376732"/>
            <a:ext cx="6629400" cy="307430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Kelompok</a:t>
            </a: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3 :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Anisa</a:t>
            </a: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Dewi</a:t>
            </a: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Z (2013.71.001)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Aulia</a:t>
            </a: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Rabiaturisky</a:t>
            </a: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(2013.71.036)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Ayu</a:t>
            </a: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Kumala</a:t>
            </a: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Sari (2013.71.055)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Dara </a:t>
            </a:r>
            <a:r>
              <a:rPr lang="en-US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Arfina</a:t>
            </a: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Bella (2013.71.029)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Febi</a:t>
            </a: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Mantovanni</a:t>
            </a: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(2013.71.054)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Tina </a:t>
            </a:r>
            <a:r>
              <a:rPr lang="en-US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Hidayat</a:t>
            </a: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(2013.71.008)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Yogi Tiara F (2013.71.087)</a:t>
            </a:r>
            <a:endParaRPr lang="en-US" sz="1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3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Perkembangan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Fisik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Masa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Awal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Menurut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Santrock</a:t>
            </a:r>
            <a:endParaRPr lang="en-US" sz="36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 smtClean="0">
                <a:latin typeface="Comic Sans MS" panose="030F0702030302020204" pitchFamily="66" charset="0"/>
              </a:rPr>
              <a:t>Menurut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Santrock</a:t>
            </a:r>
            <a:r>
              <a:rPr lang="en-US" sz="2000" dirty="0">
                <a:latin typeface="Comic Sans MS" panose="030F0702030302020204" pitchFamily="66" charset="0"/>
              </a:rPr>
              <a:t> (</a:t>
            </a:r>
            <a:r>
              <a:rPr lang="en-US" sz="2000" dirty="0" err="1">
                <a:latin typeface="Comic Sans MS" panose="030F0702030302020204" pitchFamily="66" charset="0"/>
              </a:rPr>
              <a:t>dalam</a:t>
            </a:r>
            <a:r>
              <a:rPr lang="en-US" sz="2000" dirty="0">
                <a:latin typeface="Comic Sans MS" panose="030F0702030302020204" pitchFamily="66" charset="0"/>
              </a:rPr>
              <a:t> Lim, 2011) </a:t>
            </a:r>
            <a:r>
              <a:rPr lang="en-US" sz="2000" dirty="0" err="1">
                <a:latin typeface="Comic Sans MS" panose="030F0702030302020204" pitchFamily="66" charset="0"/>
              </a:rPr>
              <a:t>aspek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aspek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perkembangan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fisik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meliputi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beberapa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hal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yaitu</a:t>
            </a:r>
            <a:r>
              <a:rPr lang="en-US" sz="2000" dirty="0">
                <a:latin typeface="Comic Sans MS" panose="030F0702030302020204" pitchFamily="66" charset="0"/>
              </a:rPr>
              <a:t>: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1)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Kekuatan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dan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energi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2)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Ketekunan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3)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Motivasi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1847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Perkembangan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Kognitif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Masa </a:t>
            </a:r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Awal</a:t>
            </a:r>
            <a:endParaRPr lang="en-US" sz="40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1394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761706" y="2755419"/>
            <a:ext cx="5064953" cy="1960273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Perkembangan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Kognitif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Masa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Awal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Menurut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Piaget</a:t>
            </a:r>
            <a:endParaRPr lang="en-US" sz="36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>
                <a:latin typeface="Comic Sans MS" panose="030F0702030302020204" pitchFamily="66" charset="0"/>
              </a:rPr>
              <a:t>Pada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perkembangan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kognitif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meskipun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Piaget </a:t>
            </a:r>
            <a:r>
              <a:rPr lang="en-US" sz="2000" dirty="0" err="1" smtClean="0">
                <a:latin typeface="Comic Sans MS" panose="030F0702030302020204" pitchFamily="66" charset="0"/>
              </a:rPr>
              <a:t>menyatakan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bahwa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dewasa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muda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berada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pada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tahap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berpikir</a:t>
            </a:r>
            <a:r>
              <a:rPr lang="en-US" sz="2000" dirty="0">
                <a:latin typeface="Comic Sans MS" panose="030F0702030302020204" pitchFamily="66" charset="0"/>
              </a:rPr>
              <a:t> formal operational </a:t>
            </a:r>
            <a:r>
              <a:rPr lang="en-US" sz="2000" dirty="0" err="1">
                <a:latin typeface="Comic Sans MS" panose="030F0702030302020204" pitchFamily="66" charset="0"/>
              </a:rPr>
              <a:t>sebagai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tahapan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terakhir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namun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beberapa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ilmuwan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menyatakan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bahwa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perkembangan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kognitif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terus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berlanjut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diluar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tahapan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tersebut</a:t>
            </a:r>
            <a:r>
              <a:rPr lang="en-US" sz="20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083334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97811" y="517740"/>
            <a:ext cx="4658735" cy="5821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err="1">
                <a:latin typeface="Comic Sans MS" panose="030F0702030302020204" pitchFamily="66" charset="0"/>
              </a:rPr>
              <a:t>Beberapa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teori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menyempurnakan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pandangan</a:t>
            </a:r>
            <a:r>
              <a:rPr lang="en-US" sz="2000" dirty="0">
                <a:latin typeface="Comic Sans MS" panose="030F0702030302020204" pitchFamily="66" charset="0"/>
              </a:rPr>
              <a:t> Piaget </a:t>
            </a:r>
            <a:r>
              <a:rPr lang="en-US" sz="2000" dirty="0" err="1">
                <a:latin typeface="Comic Sans MS" panose="030F0702030302020204" pitchFamily="66" charset="0"/>
              </a:rPr>
              <a:t>adalah</a:t>
            </a:r>
            <a:r>
              <a:rPr lang="en-US" sz="2000" dirty="0">
                <a:latin typeface="Comic Sans MS" panose="030F0702030302020204" pitchFamily="66" charset="0"/>
              </a:rPr>
              <a:t>: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1) 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Reflective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thinking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Merupakan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jenis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berfikir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logis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sering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terjadi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pada</a:t>
            </a:r>
            <a:r>
              <a:rPr lang="en-US" sz="2000" dirty="0">
                <a:latin typeface="Comic Sans MS" panose="030F0702030302020204" pitchFamily="66" charset="0"/>
              </a:rPr>
              <a:t> masa </a:t>
            </a:r>
            <a:r>
              <a:rPr lang="en-US" sz="2000" dirty="0" err="1">
                <a:latin typeface="Comic Sans MS" panose="030F0702030302020204" pitchFamily="66" charset="0"/>
              </a:rPr>
              <a:t>dewasa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dimana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terjadi</a:t>
            </a:r>
            <a:r>
              <a:rPr lang="en-US" sz="2000" dirty="0">
                <a:latin typeface="Comic Sans MS" panose="030F0702030302020204" pitchFamily="66" charset="0"/>
              </a:rPr>
              <a:t> proses </a:t>
            </a:r>
            <a:r>
              <a:rPr lang="en-US" sz="2000" dirty="0" err="1">
                <a:latin typeface="Comic Sans MS" panose="030F0702030302020204" pitchFamily="66" charset="0"/>
              </a:rPr>
              <a:t>informasi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keyakinan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berkelanjutan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evaluasi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aktif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berdasarkan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bukti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implikasi</a:t>
            </a:r>
            <a:r>
              <a:rPr lang="en-US" sz="2000" dirty="0">
                <a:latin typeface="Comic Sans MS" panose="030F0702030302020204" pitchFamily="66" charset="0"/>
              </a:rPr>
              <a:t>. Hal </a:t>
            </a:r>
            <a:r>
              <a:rPr lang="en-US" sz="2000" dirty="0" err="1">
                <a:latin typeface="Comic Sans MS" panose="030F0702030302020204" pitchFamily="66" charset="0"/>
              </a:rPr>
              <a:t>ini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pertama</a:t>
            </a:r>
            <a:r>
              <a:rPr lang="en-US" sz="2000" dirty="0">
                <a:latin typeface="Comic Sans MS" panose="030F0702030302020204" pitchFamily="66" charset="0"/>
              </a:rPr>
              <a:t> kali </a:t>
            </a:r>
            <a:r>
              <a:rPr lang="en-US" sz="2000" dirty="0" err="1">
                <a:latin typeface="Comic Sans MS" panose="030F0702030302020204" pitchFamily="66" charset="0"/>
              </a:rPr>
              <a:t>dikemukakan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oleh</a:t>
            </a:r>
            <a:r>
              <a:rPr lang="en-US" sz="2000" dirty="0">
                <a:latin typeface="Comic Sans MS" panose="030F0702030302020204" pitchFamily="66" charset="0"/>
              </a:rPr>
              <a:t> John Dewey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4386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2)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Postformal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thought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Merupakan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tahap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kognisi</a:t>
            </a:r>
            <a:r>
              <a:rPr lang="en-US" sz="2000" dirty="0">
                <a:latin typeface="Comic Sans MS" panose="030F0702030302020204" pitchFamily="66" charset="0"/>
              </a:rPr>
              <a:t> orang </a:t>
            </a:r>
            <a:r>
              <a:rPr lang="en-US" sz="2000" dirty="0" err="1">
                <a:latin typeface="Comic Sans MS" panose="030F0702030302020204" pitchFamily="66" charset="0"/>
              </a:rPr>
              <a:t>dewasa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tertinggi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ditandai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dengan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kemampuan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untuk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menghadapi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ketidakpastian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tidak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konsistensi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kontradiksi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ketidaksempurnaan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kompromi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r>
              <a:rPr lang="en-US" sz="2000" dirty="0" err="1">
                <a:latin typeface="Comic Sans MS" panose="030F0702030302020204" pitchFamily="66" charset="0"/>
              </a:rPr>
              <a:t>Beberapa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kriteria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postformal</a:t>
            </a:r>
            <a:r>
              <a:rPr lang="en-US" sz="2000" dirty="0">
                <a:latin typeface="Comic Sans MS" panose="030F0702030302020204" pitchFamily="66" charset="0"/>
              </a:rPr>
              <a:t> thought </a:t>
            </a:r>
            <a:r>
              <a:rPr lang="en-US" sz="2000" dirty="0" err="1">
                <a:latin typeface="Comic Sans MS" panose="030F0702030302020204" pitchFamily="66" charset="0"/>
              </a:rPr>
              <a:t>adalah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: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a. Shifting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gears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Mampu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mengalihkan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antara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penalaran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abstrak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praktis</a:t>
            </a:r>
            <a:r>
              <a:rPr lang="en-US" sz="2000" dirty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b. Problem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definition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Mampu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mendefinisikan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masalah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582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c. Process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product shift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Mampu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menyelesaikan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masalah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baik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melalui</a:t>
            </a:r>
            <a:r>
              <a:rPr lang="en-US" sz="2000" dirty="0">
                <a:latin typeface="Comic Sans MS" panose="030F0702030302020204" pitchFamily="66" charset="0"/>
              </a:rPr>
              <a:t> proses </a:t>
            </a:r>
            <a:r>
              <a:rPr lang="en-US" sz="2000" dirty="0" err="1">
                <a:latin typeface="Comic Sans MS" panose="030F0702030302020204" pitchFamily="66" charset="0"/>
              </a:rPr>
              <a:t>umum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lewat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permaslahannya</a:t>
            </a:r>
            <a:r>
              <a:rPr lang="en-US" sz="2000" dirty="0">
                <a:latin typeface="Comic Sans MS" panose="030F0702030302020204" pitchFamily="66" charset="0"/>
              </a:rPr>
              <a:t> yang hamper </a:t>
            </a:r>
            <a:r>
              <a:rPr lang="en-US" sz="2000" dirty="0" err="1">
                <a:latin typeface="Comic Sans MS" panose="030F0702030302020204" pitchFamily="66" charset="0"/>
              </a:rPr>
              <a:t>sama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maupun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melalui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solusi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kongkrit</a:t>
            </a:r>
            <a:r>
              <a:rPr lang="en-US" sz="2000" dirty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d. Pragmatism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Mampu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memilih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terbaik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dari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antar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solusi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logis</a:t>
            </a:r>
            <a:r>
              <a:rPr lang="en-US" sz="2000" dirty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e. Multiple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solutions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Kesadaran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bahwa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masalah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memiliki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lebih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dari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satu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penyebab</a:t>
            </a:r>
            <a:r>
              <a:rPr lang="en-US" sz="2000" dirty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9102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f. Awareness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of paradox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Mengenali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bahwa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masalah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atau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solusi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merupakan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konflik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tidak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tuntas</a:t>
            </a:r>
            <a:r>
              <a:rPr lang="en-US" sz="2000" dirty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g. Self </a:t>
            </a:r>
            <a:r>
              <a:rPr lang="en-US" sz="2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refrential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thought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Kesadaran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untuk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melakukan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penilaian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terhadap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solusi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mana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logis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r>
              <a:rPr lang="en-US" sz="2000" dirty="0" err="1">
                <a:latin typeface="Comic Sans MS" panose="030F0702030302020204" pitchFamily="66" charset="0"/>
              </a:rPr>
              <a:t>Dapat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dikatakan</a:t>
            </a:r>
            <a:r>
              <a:rPr lang="en-US" sz="2000" dirty="0">
                <a:latin typeface="Comic Sans MS" panose="030F0702030302020204" pitchFamily="66" charset="0"/>
              </a:rPr>
              <a:t> orang </a:t>
            </a:r>
            <a:r>
              <a:rPr lang="en-US" sz="2000" dirty="0" err="1">
                <a:latin typeface="Comic Sans MS" panose="030F0702030302020204" pitchFamily="66" charset="0"/>
              </a:rPr>
              <a:t>tersebut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menggunakan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postformal</a:t>
            </a:r>
            <a:r>
              <a:rPr lang="en-US" sz="2000" dirty="0">
                <a:latin typeface="Comic Sans MS" panose="030F0702030302020204" pitchFamily="66" charset="0"/>
              </a:rPr>
              <a:t> thought.</a:t>
            </a:r>
          </a:p>
        </p:txBody>
      </p:sp>
    </p:spTree>
    <p:extLst>
      <p:ext uri="{BB962C8B-B14F-4D97-AF65-F5344CB8AC3E}">
        <p14:creationId xmlns:p14="http://schemas.microsoft.com/office/powerpoint/2010/main" val="242609745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Perkembangan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Kognitif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Masa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Awal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menurut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Schaie</a:t>
            </a:r>
            <a:endParaRPr lang="en-US" sz="36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>
                <a:latin typeface="Comic Sans MS" panose="030F0702030302020204" pitchFamily="66" charset="0"/>
              </a:rPr>
              <a:t>Berbeda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dengan</a:t>
            </a:r>
            <a:r>
              <a:rPr lang="en-US" sz="2000" dirty="0">
                <a:latin typeface="Comic Sans MS" panose="030F0702030302020204" pitchFamily="66" charset="0"/>
              </a:rPr>
              <a:t> Piaget, </a:t>
            </a:r>
            <a:r>
              <a:rPr lang="en-US" sz="2000" dirty="0" err="1">
                <a:latin typeface="Comic Sans MS" panose="030F0702030302020204" pitchFamily="66" charset="0"/>
              </a:rPr>
              <a:t>Schaie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melihat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bahwa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perkembangan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kognitif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dewasa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awal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dengan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memperhatikan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perkembangan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intelektual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dalam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konteks</a:t>
            </a:r>
            <a:r>
              <a:rPr lang="en-US" sz="2000" dirty="0">
                <a:latin typeface="Comic Sans MS" panose="030F0702030302020204" pitchFamily="66" charset="0"/>
              </a:rPr>
              <a:t> social.</a:t>
            </a:r>
          </a:p>
        </p:txBody>
      </p:sp>
    </p:spTree>
    <p:extLst>
      <p:ext uri="{BB962C8B-B14F-4D97-AF65-F5344CB8AC3E}">
        <p14:creationId xmlns:p14="http://schemas.microsoft.com/office/powerpoint/2010/main" val="69134433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Terdapat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7 </a:t>
            </a:r>
            <a:r>
              <a:rPr lang="en-US" dirty="0" err="1">
                <a:latin typeface="Comic Sans MS" panose="030F0702030302020204" pitchFamily="66" charset="0"/>
              </a:rPr>
              <a:t>tahap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perkembangan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Sachie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yaitu</a:t>
            </a:r>
            <a:r>
              <a:rPr lang="en-US" dirty="0">
                <a:latin typeface="Comic Sans MS" panose="030F0702030302020204" pitchFamily="66" charset="0"/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1)  Acquisitive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stage (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kanak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kanak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dan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remaja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2) Achieving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stage (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remaja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akhir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atau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awal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20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tahun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–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awal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30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tahun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3)  Responsible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stage (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akhir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tahun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30 –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awal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60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tahun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)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Executive stage (30 – 40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tahun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–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paruh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baya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5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Reorganizational stage (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akhir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paruh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baya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–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awal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lansia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)  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Reintegrative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stage (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lansia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7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Legacy creating stage ( di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atas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lansia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286619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Perkembangan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Kognitif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Masa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Awal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Menurut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Stanberg</a:t>
            </a:r>
            <a:endParaRPr lang="en-US" sz="36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Sejalan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dengan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Sachie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menurut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Sternberg </a:t>
            </a:r>
            <a:r>
              <a:rPr lang="en-US" sz="2000" dirty="0" err="1" smtClean="0">
                <a:latin typeface="Comic Sans MS" panose="030F0702030302020204" pitchFamily="66" charset="0"/>
              </a:rPr>
              <a:t>perkembangan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kognitif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pada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dewasa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muda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dapat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dilihat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dari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aspek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kecerdasannya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r>
              <a:rPr lang="en-US" sz="2000" dirty="0" err="1">
                <a:latin typeface="Comic Sans MS" panose="030F0702030302020204" pitchFamily="66" charset="0"/>
              </a:rPr>
              <a:t>Menurut</a:t>
            </a:r>
            <a:r>
              <a:rPr lang="en-US" sz="2000" dirty="0">
                <a:latin typeface="Comic Sans MS" panose="030F0702030302020204" pitchFamily="66" charset="0"/>
              </a:rPr>
              <a:t> Sternberg, </a:t>
            </a:r>
            <a:r>
              <a:rPr lang="en-US" sz="2000" dirty="0" err="1">
                <a:latin typeface="Comic Sans MS" panose="030F0702030302020204" pitchFamily="66" charset="0"/>
              </a:rPr>
              <a:t>ada</a:t>
            </a:r>
            <a:r>
              <a:rPr lang="en-US" sz="2000" dirty="0">
                <a:latin typeface="Comic Sans MS" panose="030F0702030302020204" pitchFamily="66" charset="0"/>
              </a:rPr>
              <a:t> 2 </a:t>
            </a:r>
            <a:r>
              <a:rPr lang="en-US" sz="2000" dirty="0" err="1">
                <a:latin typeface="Comic Sans MS" panose="030F0702030302020204" pitchFamily="66" charset="0"/>
              </a:rPr>
              <a:t>aspek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kecerdasan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luput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dari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pengujian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psikometri</a:t>
            </a:r>
            <a:r>
              <a:rPr lang="en-US" sz="2000" dirty="0">
                <a:latin typeface="Comic Sans MS" panose="030F0702030302020204" pitchFamily="66" charset="0"/>
              </a:rPr>
              <a:t>: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1)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Experiental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element </a:t>
            </a:r>
            <a:r>
              <a:rPr lang="en-US" sz="2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atau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insight yang </a:t>
            </a:r>
            <a:r>
              <a:rPr lang="en-US" sz="2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kreatif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2)Contextual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element </a:t>
            </a:r>
            <a:r>
              <a:rPr lang="en-US" sz="2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atau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kecerdasan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praktis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569992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Apa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itu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perkembangan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?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Serangkain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perubahan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progresif</a:t>
            </a:r>
            <a:r>
              <a:rPr lang="en-US" dirty="0" smtClean="0">
                <a:solidFill>
                  <a:schemeClr val="tx2"/>
                </a:solidFill>
              </a:rPr>
              <a:t> yang </a:t>
            </a:r>
            <a:r>
              <a:rPr lang="en-US" dirty="0" err="1" smtClean="0">
                <a:solidFill>
                  <a:schemeClr val="tx2"/>
                </a:solidFill>
              </a:rPr>
              <a:t>terjadi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sebagai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akibat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proses </a:t>
            </a:r>
            <a:r>
              <a:rPr lang="en-US" dirty="0" err="1" smtClean="0">
                <a:solidFill>
                  <a:schemeClr val="tx2"/>
                </a:solidFill>
              </a:rPr>
              <a:t>kematangan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pengalaman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Perkembangan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berarti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perubahan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secara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kualitatif</a:t>
            </a:r>
            <a:r>
              <a:rPr lang="en-US" dirty="0" smtClean="0">
                <a:solidFill>
                  <a:schemeClr val="tx2"/>
                </a:solidFill>
              </a:rPr>
              <a:t> (Van Den </a:t>
            </a:r>
            <a:r>
              <a:rPr lang="en-US" dirty="0" err="1" smtClean="0">
                <a:solidFill>
                  <a:schemeClr val="tx2"/>
                </a:solidFill>
              </a:rPr>
              <a:t>Daele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9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Insight And Know-How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Comic Sans MS" panose="030F0702030302020204" pitchFamily="66" charset="0"/>
              </a:rPr>
              <a:t>Menurut</a:t>
            </a:r>
            <a:r>
              <a:rPr lang="en-US" sz="2000" dirty="0" smtClean="0">
                <a:latin typeface="Comic Sans MS" panose="030F0702030302020204" pitchFamily="66" charset="0"/>
              </a:rPr>
              <a:t> Stenberg : “Orang yang </a:t>
            </a:r>
            <a:r>
              <a:rPr lang="en-US" sz="2000" dirty="0" err="1" smtClean="0">
                <a:latin typeface="Comic Sans MS" panose="030F0702030302020204" pitchFamily="66" charset="0"/>
              </a:rPr>
              <a:t>berhasil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dibangku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pendidikan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belum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tentu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berhasil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dalam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pekerjaan</a:t>
            </a:r>
            <a:r>
              <a:rPr lang="en-US" sz="2000" dirty="0" smtClean="0">
                <a:latin typeface="Comic Sans MS" panose="030F0702030302020204" pitchFamily="66" charset="0"/>
              </a:rPr>
              <a:t>”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189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Perkembangan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Kognitif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Masa </a:t>
            </a:r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Awal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Menurut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Peter </a:t>
            </a:r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Salovey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&amp; John Mayer</a:t>
            </a:r>
            <a:endParaRPr lang="en-US" sz="32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59711" y="659932"/>
            <a:ext cx="4658735" cy="58213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Peter </a:t>
            </a:r>
            <a:r>
              <a:rPr lang="en-US" sz="2000" dirty="0" err="1">
                <a:latin typeface="Comic Sans MS" panose="030F0702030302020204" pitchFamily="66" charset="0"/>
              </a:rPr>
              <a:t>Salovey</a:t>
            </a:r>
            <a:r>
              <a:rPr lang="en-US" sz="2000" dirty="0">
                <a:latin typeface="Comic Sans MS" panose="030F0702030302020204" pitchFamily="66" charset="0"/>
              </a:rPr>
              <a:t> &amp; John </a:t>
            </a:r>
            <a:r>
              <a:rPr lang="en-US" sz="2000" dirty="0" smtClean="0">
                <a:latin typeface="Comic Sans MS" panose="030F0702030302020204" pitchFamily="66" charset="0"/>
              </a:rPr>
              <a:t>Mayer </a:t>
            </a:r>
            <a:r>
              <a:rPr lang="en-US" sz="2000" dirty="0" err="1">
                <a:latin typeface="Comic Sans MS" panose="030F0702030302020204" pitchFamily="66" charset="0"/>
              </a:rPr>
              <a:t>menciptakan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istilah</a:t>
            </a:r>
            <a:r>
              <a:rPr lang="en-US" sz="2000" dirty="0">
                <a:latin typeface="Comic Sans MS" panose="030F0702030302020204" pitchFamily="66" charset="0"/>
              </a:rPr>
              <a:t> emotional intelligence (EI), </a:t>
            </a:r>
            <a:r>
              <a:rPr lang="en-US" sz="2000" dirty="0" err="1">
                <a:latin typeface="Comic Sans MS" panose="030F0702030302020204" pitchFamily="66" charset="0"/>
              </a:rPr>
              <a:t>yaitu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kemampuan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untuk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memahami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mengatur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emosi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r>
              <a:rPr lang="en-US" sz="2000" dirty="0" err="1">
                <a:latin typeface="Comic Sans MS" panose="030F0702030302020204" pitchFamily="66" charset="0"/>
              </a:rPr>
              <a:t>Menurut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Golemen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terdapat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kompetensi</a:t>
            </a:r>
            <a:r>
              <a:rPr lang="en-US" sz="2000" dirty="0">
                <a:latin typeface="Comic Sans MS" panose="030F0702030302020204" pitchFamily="66" charset="0"/>
              </a:rPr>
              <a:t> EI </a:t>
            </a:r>
            <a:r>
              <a:rPr lang="en-US" sz="2000" dirty="0" err="1">
                <a:latin typeface="Comic Sans MS" panose="030F0702030302020204" pitchFamily="66" charset="0"/>
              </a:rPr>
              <a:t>pada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dewasa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awal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yaitu</a:t>
            </a:r>
            <a:r>
              <a:rPr lang="en-US" sz="2000" dirty="0">
                <a:latin typeface="Comic Sans MS" panose="030F0702030302020204" pitchFamily="66" charset="0"/>
              </a:rPr>
              <a:t>: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1) 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Self </a:t>
            </a:r>
            <a:r>
              <a:rPr lang="en-US" sz="2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awereness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Emotional </a:t>
            </a:r>
            <a:r>
              <a:rPr lang="en-US" sz="2000" dirty="0">
                <a:latin typeface="Comic Sans MS" panose="030F0702030302020204" pitchFamily="66" charset="0"/>
              </a:rPr>
              <a:t>self </a:t>
            </a:r>
            <a:r>
              <a:rPr lang="en-US" sz="2000" dirty="0" err="1">
                <a:latin typeface="Comic Sans MS" panose="030F0702030302020204" pitchFamily="66" charset="0"/>
              </a:rPr>
              <a:t>awereness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penilaian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diri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akurat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percaya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diri</a:t>
            </a:r>
            <a:r>
              <a:rPr lang="en-US" sz="2000" dirty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2) 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Self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management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Kontrol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diri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kepercayaan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kesungguhan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adaptasi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dorongan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mencapai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hasil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inisiatif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7892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3) 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Social </a:t>
            </a:r>
            <a:r>
              <a:rPr lang="en-US" sz="2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awereness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Empati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orientasi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pelayanan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kesadaran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organisasi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4) 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Relationship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management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Membangun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orang lain, </a:t>
            </a:r>
            <a:r>
              <a:rPr lang="en-US" sz="2000" dirty="0" err="1">
                <a:latin typeface="Comic Sans MS" panose="030F0702030302020204" pitchFamily="66" charset="0"/>
              </a:rPr>
              <a:t>menggunakan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pengaruh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komunikasi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manajemen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konflik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kepemimpinan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menjadi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katalisator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perubahan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membangun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ikatan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kerja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sama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serta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kolaborasi</a:t>
            </a:r>
            <a:r>
              <a:rPr lang="en-US" sz="20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78484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Daftar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Pustaka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US" sz="40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Comic Sans MS" panose="030F0702030302020204" pitchFamily="66" charset="0"/>
                <a:hlinkClick r:id="rId2"/>
              </a:rPr>
              <a:t>http://</a:t>
            </a:r>
            <a:r>
              <a:rPr lang="en-US" sz="2000" dirty="0" smtClean="0">
                <a:latin typeface="Comic Sans MS" panose="030F0702030302020204" pitchFamily="66" charset="0"/>
                <a:hlinkClick r:id="rId2"/>
              </a:rPr>
              <a:t>www.slideshare.net/yohanapurwa_c/perkembangan-fisikkognitif-dewasa-awal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Comic Sans MS" panose="030F0702030302020204" pitchFamily="66" charset="0"/>
                <a:hlinkClick r:id="rId3"/>
              </a:rPr>
              <a:t>http://</a:t>
            </a:r>
            <a:r>
              <a:rPr lang="en-US" sz="2000" dirty="0" smtClean="0">
                <a:latin typeface="Comic Sans MS" panose="030F0702030302020204" pitchFamily="66" charset="0"/>
                <a:hlinkClick r:id="rId3"/>
              </a:rPr>
              <a:t>phutriesiesponebob.blogspot.com/2013/06/makalah-psikologi-dewasa-awal.html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Comic Sans MS" panose="030F0702030302020204" pitchFamily="66" charset="0"/>
                <a:hlinkClick r:id="rId4"/>
              </a:rPr>
              <a:t>http://</a:t>
            </a:r>
            <a:r>
              <a:rPr lang="en-US" sz="2000" dirty="0" smtClean="0">
                <a:latin typeface="Comic Sans MS" panose="030F0702030302020204" pitchFamily="66" charset="0"/>
                <a:hlinkClick r:id="rId4"/>
              </a:rPr>
              <a:t>yosephineyohana.blogspot.com/2013/09/perkembangan-dewasa-awal-pi-gw.html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0668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431192" y="3648033"/>
            <a:ext cx="5985159" cy="70475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Thank You</a:t>
            </a:r>
            <a:endParaRPr lang="en-US" sz="40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1438325" y="4393215"/>
            <a:ext cx="4655297" cy="1128495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Terimakasih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US" sz="40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250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Awal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(Young Adult)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latin typeface="Comic Sans MS" panose="030F0702030302020204" pitchFamily="66" charset="0"/>
              </a:rPr>
              <a:t>Usia</a:t>
            </a:r>
            <a:r>
              <a:rPr lang="en-US" sz="4000" dirty="0" smtClean="0">
                <a:latin typeface="Comic Sans MS" panose="030F0702030302020204" pitchFamily="66" charset="0"/>
              </a:rPr>
              <a:t> 18 – 40 </a:t>
            </a:r>
            <a:r>
              <a:rPr lang="en-US" sz="4000" dirty="0" err="1" smtClean="0">
                <a:latin typeface="Comic Sans MS" panose="030F0702030302020204" pitchFamily="66" charset="0"/>
              </a:rPr>
              <a:t>tahun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74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Masa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Awal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Comic Sans MS" panose="030F0702030302020204" pitchFamily="66" charset="0"/>
              </a:rPr>
              <a:t>	 </a:t>
            </a:r>
            <a:r>
              <a:rPr lang="en-US" sz="2400" dirty="0">
                <a:latin typeface="Comic Sans MS" panose="030F0702030302020204" pitchFamily="66" charset="0"/>
              </a:rPr>
              <a:t>Masa </a:t>
            </a:r>
            <a:r>
              <a:rPr lang="en-US" sz="2400" dirty="0" err="1">
                <a:latin typeface="Comic Sans MS" panose="030F0702030302020204" pitchFamily="66" charset="0"/>
              </a:rPr>
              <a:t>dewasa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ini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dimulai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pada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umur</a:t>
            </a:r>
            <a:r>
              <a:rPr lang="en-US" sz="2400" dirty="0">
                <a:latin typeface="Comic Sans MS" panose="030F0702030302020204" pitchFamily="66" charset="0"/>
              </a:rPr>
              <a:t> 18 </a:t>
            </a:r>
            <a:r>
              <a:rPr lang="en-US" sz="2400" dirty="0" err="1">
                <a:latin typeface="Comic Sans MS" panose="030F0702030302020204" pitchFamily="66" charset="0"/>
              </a:rPr>
              <a:t>tahun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sampai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kira-kira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umur</a:t>
            </a:r>
            <a:r>
              <a:rPr lang="en-US" sz="2400" dirty="0">
                <a:latin typeface="Comic Sans MS" panose="030F0702030302020204" pitchFamily="66" charset="0"/>
              </a:rPr>
              <a:t> 40 </a:t>
            </a:r>
            <a:r>
              <a:rPr lang="en-US" sz="2400" dirty="0" err="1">
                <a:latin typeface="Comic Sans MS" panose="030F0702030302020204" pitchFamily="66" charset="0"/>
              </a:rPr>
              <a:t>tahun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</a:rPr>
              <a:t>saat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perubahan-perubahan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fisik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psikologis</a:t>
            </a:r>
            <a:r>
              <a:rPr lang="en-US" sz="2400" dirty="0">
                <a:latin typeface="Comic Sans MS" panose="030F0702030302020204" pitchFamily="66" charset="0"/>
              </a:rPr>
              <a:t> yang </a:t>
            </a:r>
            <a:r>
              <a:rPr lang="en-US" sz="2400" dirty="0" err="1" smtClean="0">
                <a:latin typeface="Comic Sans MS" panose="030F0702030302020204" pitchFamily="66" charset="0"/>
              </a:rPr>
              <a:t>menyertai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berkurangnya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kemampuan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reproduktif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736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Perkembangan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Masa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Awal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>
                <a:latin typeface="Comic Sans MS" panose="030F0702030302020204" pitchFamily="66" charset="0"/>
              </a:rPr>
              <a:t>Terdapat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beberapa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perkembangan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dalam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diri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dewasa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awal</a:t>
            </a:r>
            <a:r>
              <a:rPr lang="en-US" sz="2000" dirty="0">
                <a:latin typeface="Comic Sans MS" panose="030F0702030302020204" pitchFamily="66" charset="0"/>
              </a:rPr>
              <a:t> (young adulthood) yang </a:t>
            </a:r>
            <a:r>
              <a:rPr lang="en-US" sz="2000" dirty="0" err="1">
                <a:latin typeface="Comic Sans MS" panose="030F0702030302020204" pitchFamily="66" charset="0"/>
              </a:rPr>
              <a:t>perlu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diperhatikan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yaitu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perkembangan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fisik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kognitif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psikososial</a:t>
            </a:r>
            <a:r>
              <a:rPr lang="en-US" sz="2000" dirty="0">
                <a:latin typeface="Comic Sans MS" panose="030F0702030302020204" pitchFamily="66" charset="0"/>
              </a:rPr>
              <a:t> (</a:t>
            </a:r>
            <a:r>
              <a:rPr lang="en-US" sz="2000" dirty="0" err="1">
                <a:latin typeface="Comic Sans MS" panose="030F0702030302020204" pitchFamily="66" charset="0"/>
              </a:rPr>
              <a:t>Papalia</a:t>
            </a:r>
            <a:r>
              <a:rPr lang="en-US" sz="2000" dirty="0">
                <a:latin typeface="Comic Sans MS" panose="030F0702030302020204" pitchFamily="66" charset="0"/>
              </a:rPr>
              <a:t>, Olds &amp; Feldman, 2007).</a:t>
            </a:r>
          </a:p>
        </p:txBody>
      </p:sp>
    </p:spTree>
    <p:extLst>
      <p:ext uri="{BB962C8B-B14F-4D97-AF65-F5344CB8AC3E}">
        <p14:creationId xmlns:p14="http://schemas.microsoft.com/office/powerpoint/2010/main" val="1182265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Perkembangan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Fisik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Masa </a:t>
            </a:r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Awal</a:t>
            </a:r>
            <a:endParaRPr lang="en-US" sz="40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7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Perkembangan</a:t>
            </a:r>
            <a:r>
              <a:rPr lang="en-US" sz="4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Fisik</a:t>
            </a:r>
            <a:r>
              <a:rPr lang="en-US" sz="4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Masa </a:t>
            </a:r>
            <a:r>
              <a:rPr lang="en-US" sz="4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Dewasa</a:t>
            </a: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Awal</a:t>
            </a:r>
            <a:r>
              <a:rPr lang="en-US" sz="4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US" sz="4000" dirty="0">
              <a:solidFill>
                <a:schemeClr val="bg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 smtClean="0">
                <a:latin typeface="Comic Sans MS" panose="030F0702030302020204" pitchFamily="66" charset="0"/>
              </a:rPr>
              <a:t>Kebanyakan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orang </a:t>
            </a:r>
            <a:r>
              <a:rPr lang="en-US" sz="2000" dirty="0" err="1">
                <a:latin typeface="Comic Sans MS" panose="030F0702030302020204" pitchFamily="66" charset="0"/>
              </a:rPr>
              <a:t>dewasa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awal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berada</a:t>
            </a:r>
            <a:r>
              <a:rPr lang="en-US" sz="2000" dirty="0">
                <a:latin typeface="Comic Sans MS" panose="030F0702030302020204" pitchFamily="66" charset="0"/>
              </a:rPr>
              <a:t> di </a:t>
            </a:r>
            <a:r>
              <a:rPr lang="en-US" sz="2000" dirty="0" err="1">
                <a:latin typeface="Comic Sans MS" panose="030F0702030302020204" pitchFamily="66" charset="0"/>
              </a:rPr>
              <a:t>puncak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kesehatan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kekuatan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energi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daya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tahan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serta</a:t>
            </a:r>
            <a:r>
              <a:rPr lang="en-US" sz="2000" dirty="0">
                <a:latin typeface="Comic Sans MS" panose="030F0702030302020204" pitchFamily="66" charset="0"/>
              </a:rPr>
              <a:t> di </a:t>
            </a:r>
            <a:r>
              <a:rPr lang="en-US" sz="2000" dirty="0" err="1">
                <a:latin typeface="Comic Sans MS" panose="030F0702030302020204" pitchFamily="66" charset="0"/>
              </a:rPr>
              <a:t>puncak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fungsi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sensori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motorik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r>
              <a:rPr lang="en-US" sz="2000" dirty="0" err="1">
                <a:latin typeface="Comic Sans MS" panose="030F0702030302020204" pitchFamily="66" charset="0"/>
              </a:rPr>
              <a:t>Kesehatan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pada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sebagian</a:t>
            </a:r>
            <a:r>
              <a:rPr lang="en-US" sz="2000" dirty="0">
                <a:latin typeface="Comic Sans MS" panose="030F0702030302020204" pitchFamily="66" charset="0"/>
              </a:rPr>
              <a:t> orang </a:t>
            </a:r>
            <a:r>
              <a:rPr lang="en-US" sz="2000" dirty="0" err="1">
                <a:latin typeface="Comic Sans MS" panose="030F0702030302020204" pitchFamily="66" charset="0"/>
              </a:rPr>
              <a:t>dipengaruhi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oleh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faktor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perilaku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namun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dapat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juga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dipengaruhi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oleh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faktor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gen (</a:t>
            </a:r>
            <a:r>
              <a:rPr lang="en-US" sz="2000" dirty="0" err="1" smtClean="0">
                <a:latin typeface="Comic Sans MS" panose="030F0702030302020204" pitchFamily="66" charset="0"/>
              </a:rPr>
              <a:t>Papalia</a:t>
            </a:r>
            <a:r>
              <a:rPr lang="en-US" sz="2000" dirty="0" smtClean="0">
                <a:latin typeface="Comic Sans MS" panose="030F0702030302020204" pitchFamily="66" charset="0"/>
              </a:rPr>
              <a:t>, Olds &amp; Feldman, 2007).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09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527019" y="595190"/>
            <a:ext cx="4658735" cy="54484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err="1">
                <a:latin typeface="Comic Sans MS" panose="030F0702030302020204" pitchFamily="66" charset="0"/>
              </a:rPr>
              <a:t>Pada</a:t>
            </a:r>
            <a:r>
              <a:rPr lang="en-US" sz="2000" dirty="0">
                <a:latin typeface="Comic Sans MS" panose="030F0702030302020204" pitchFamily="66" charset="0"/>
              </a:rPr>
              <a:t> masa </a:t>
            </a:r>
            <a:r>
              <a:rPr lang="en-US" sz="2000" dirty="0" err="1">
                <a:latin typeface="Comic Sans MS" panose="030F0702030302020204" pitchFamily="66" charset="0"/>
              </a:rPr>
              <a:t>dewasa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awal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ini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terdapat</a:t>
            </a:r>
            <a:r>
              <a:rPr lang="en-US" sz="2000" dirty="0">
                <a:latin typeface="Comic Sans MS" panose="030F0702030302020204" pitchFamily="66" charset="0"/>
              </a:rPr>
              <a:t> pula </a:t>
            </a:r>
            <a:r>
              <a:rPr lang="en-US" sz="2000" dirty="0" err="1">
                <a:latin typeface="Comic Sans MS" panose="030F0702030302020204" pitchFamily="66" charset="0"/>
              </a:rPr>
              <a:t>tiga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masalah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penting</a:t>
            </a:r>
            <a:r>
              <a:rPr lang="en-US" sz="2000" dirty="0">
                <a:latin typeface="Comic Sans MS" panose="030F0702030302020204" pitchFamily="66" charset="0"/>
              </a:rPr>
              <a:t> yang </a:t>
            </a:r>
            <a:r>
              <a:rPr lang="en-US" sz="2000" dirty="0" err="1">
                <a:latin typeface="Comic Sans MS" panose="030F0702030302020204" pitchFamily="66" charset="0"/>
              </a:rPr>
              <a:t>berkaitan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dengan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masalah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reproduksi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seperti</a:t>
            </a:r>
            <a:r>
              <a:rPr lang="en-US" sz="2000" dirty="0" smtClean="0">
                <a:latin typeface="Comic Sans MS" panose="030F0702030302020204" pitchFamily="66" charset="0"/>
              </a:rPr>
              <a:t> :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1)  Premenstrual syndrome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Gangguan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yang </a:t>
            </a:r>
            <a:r>
              <a:rPr lang="en-US" sz="2000" dirty="0" err="1">
                <a:latin typeface="Comic Sans MS" panose="030F0702030302020204" pitchFamily="66" charset="0"/>
              </a:rPr>
              <a:t>menyebabkan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ketidak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nyamanan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fisik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ketegangan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emosi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selama</a:t>
            </a:r>
            <a:r>
              <a:rPr lang="en-US" sz="2000" dirty="0">
                <a:latin typeface="Comic Sans MS" panose="030F0702030302020204" pitchFamily="66" charset="0"/>
              </a:rPr>
              <a:t> 2 </a:t>
            </a:r>
            <a:r>
              <a:rPr lang="en-US" sz="2000" dirty="0" err="1">
                <a:latin typeface="Comic Sans MS" panose="030F0702030302020204" pitchFamily="66" charset="0"/>
              </a:rPr>
              <a:t>minggu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sebelum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menstruasi</a:t>
            </a:r>
            <a:r>
              <a:rPr lang="en-US" sz="2000" dirty="0">
                <a:latin typeface="Comic Sans MS" panose="030F0702030302020204" pitchFamily="66" charset="0"/>
              </a:rPr>
              <a:t> , </a:t>
            </a:r>
            <a:r>
              <a:rPr lang="en-US" sz="2000" dirty="0" err="1">
                <a:latin typeface="Comic Sans MS" panose="030F0702030302020204" pitchFamily="66" charset="0"/>
              </a:rPr>
              <a:t>seperti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lelah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sakit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kepala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keram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bertambahnya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berat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badan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cemas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dan</a:t>
            </a:r>
            <a:r>
              <a:rPr lang="en-US" sz="2000" dirty="0">
                <a:latin typeface="Comic Sans MS" panose="030F0702030302020204" pitchFamily="66" charset="0"/>
              </a:rPr>
              <a:t> lain </a:t>
            </a:r>
            <a:r>
              <a:rPr lang="en-US" sz="2000" dirty="0" err="1" smtClean="0">
                <a:latin typeface="Comic Sans MS" panose="030F0702030302020204" pitchFamily="66" charset="0"/>
              </a:rPr>
              <a:t>lain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2) Sexually transmitted disease /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penyakit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menular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sexual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Hal </a:t>
            </a:r>
            <a:r>
              <a:rPr lang="en-US" sz="2000" dirty="0" err="1">
                <a:latin typeface="Comic Sans MS" panose="030F0702030302020204" pitchFamily="66" charset="0"/>
              </a:rPr>
              <a:t>ini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bisa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disebabkan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oleh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seks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bebas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39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3)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Infertelitas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000" dirty="0" err="1">
                <a:latin typeface="Comic Sans MS" panose="030F0702030302020204" pitchFamily="66" charset="0"/>
              </a:rPr>
              <a:t>Ketidak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mampuan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untuk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menghasilkan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anak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setelah</a:t>
            </a:r>
            <a:r>
              <a:rPr lang="en-US" sz="2000" dirty="0">
                <a:latin typeface="Comic Sans MS" panose="030F0702030302020204" pitchFamily="66" charset="0"/>
              </a:rPr>
              <a:t> 12 – 18 </a:t>
            </a:r>
            <a:r>
              <a:rPr lang="en-US" sz="2000" dirty="0" err="1">
                <a:latin typeface="Comic Sans MS" panose="030F0702030302020204" pitchFamily="66" charset="0"/>
              </a:rPr>
              <a:t>bulan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berusaha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melakukan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hubungan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seksual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secara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</a:rPr>
              <a:t>rutin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32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109</TotalTime>
  <Words>544</Words>
  <Application>Microsoft Office PowerPoint</Application>
  <PresentationFormat>On-screen Show (4:3)</PresentationFormat>
  <Paragraphs>88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Kilter</vt:lpstr>
      <vt:lpstr>Perkembangan fisik dan kognitif masa dewasa awal</vt:lpstr>
      <vt:lpstr>Apa itu perkembangan ?</vt:lpstr>
      <vt:lpstr>Dewasa Awal (Young Adult)</vt:lpstr>
      <vt:lpstr>Masa Dewasa Awal</vt:lpstr>
      <vt:lpstr>Perkembangan Masa Dewasa Awal</vt:lpstr>
      <vt:lpstr>Perkembangan Fisik Masa Dewasa Awal</vt:lpstr>
      <vt:lpstr>Perkembangan Fisik Masa Dewasa Awal </vt:lpstr>
      <vt:lpstr>PowerPoint Presentation</vt:lpstr>
      <vt:lpstr>PowerPoint Presentation</vt:lpstr>
      <vt:lpstr>Perkembangan Fisik Masa Dewasa Awal Menurut Santrock</vt:lpstr>
      <vt:lpstr>Perkembangan Kognitif Masa Dewasa Awal</vt:lpstr>
      <vt:lpstr>Perkembangan Kognitif Masa Dewasa Awal Menurut Piaget</vt:lpstr>
      <vt:lpstr>PowerPoint Presentation</vt:lpstr>
      <vt:lpstr>PowerPoint Presentation</vt:lpstr>
      <vt:lpstr>PowerPoint Presentation</vt:lpstr>
      <vt:lpstr>PowerPoint Presentation</vt:lpstr>
      <vt:lpstr>Perkembangan Kognitif Masa Dewasa Awal menurut Schaie</vt:lpstr>
      <vt:lpstr>PowerPoint Presentation</vt:lpstr>
      <vt:lpstr>Perkembangan Kognitif Masa Dewasa Awal Menurut Stanberg</vt:lpstr>
      <vt:lpstr>PowerPoint Presentation</vt:lpstr>
      <vt:lpstr>Perkembangan Kognitif Masa Dewasa Awal Menurut Peter Salovey &amp; John Mayer</vt:lpstr>
      <vt:lpstr>PowerPoint Presentation</vt:lpstr>
      <vt:lpstr>Daftar Pustaka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fisik dan kognitif masa dewasa awal</dc:title>
  <dc:creator>user</dc:creator>
  <cp:lastModifiedBy>user</cp:lastModifiedBy>
  <cp:revision>10</cp:revision>
  <dcterms:created xsi:type="dcterms:W3CDTF">2014-09-28T11:29:50Z</dcterms:created>
  <dcterms:modified xsi:type="dcterms:W3CDTF">2014-09-28T13:19:33Z</dcterms:modified>
</cp:coreProperties>
</file>