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60" r:id="rId5"/>
    <p:sldId id="259"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E78BF-D0EC-4711-A56A-F6C374599324}" type="datetimeFigureOut">
              <a:rPr lang="id-ID" smtClean="0"/>
              <a:pPr/>
              <a:t>30/09/2014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E058AF-F4DB-4ABC-A84C-C50EA9CA6A0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E78BF-D0EC-4711-A56A-F6C374599324}" type="datetimeFigureOut">
              <a:rPr lang="id-ID" smtClean="0"/>
              <a:pPr/>
              <a:t>30/09/2014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58AF-F4DB-4ABC-A84C-C50EA9CA6A0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153400" cy="2514599"/>
          </a:xfrm>
        </p:spPr>
        <p:txBody>
          <a:bodyPr>
            <a:noAutofit/>
          </a:bodyPr>
          <a:lstStyle/>
          <a:p>
            <a:pPr algn="ctr"/>
            <a:r>
              <a:rPr lang="id-ID" sz="5000" dirty="0" smtClean="0">
                <a:solidFill>
                  <a:schemeClr val="accent4">
                    <a:lumMod val="75000"/>
                  </a:schemeClr>
                </a:solidFill>
                <a:effectLst>
                  <a:outerShdw blurRad="38100" dist="38100" dir="2700000" algn="tl">
                    <a:srgbClr val="000000">
                      <a:alpha val="43137"/>
                    </a:srgbClr>
                  </a:outerShdw>
                </a:effectLst>
                <a:latin typeface="Showcard Gothic" pitchFamily="82" charset="0"/>
              </a:rPr>
              <a:t>PERKEMBANGAN SOSIOEMOSIONAL PADA</a:t>
            </a:r>
            <a:br>
              <a:rPr lang="id-ID" sz="5000" dirty="0" smtClean="0">
                <a:solidFill>
                  <a:schemeClr val="accent4">
                    <a:lumMod val="75000"/>
                  </a:schemeClr>
                </a:solidFill>
                <a:effectLst>
                  <a:outerShdw blurRad="38100" dist="38100" dir="2700000" algn="tl">
                    <a:srgbClr val="000000">
                      <a:alpha val="43137"/>
                    </a:srgbClr>
                  </a:outerShdw>
                </a:effectLst>
                <a:latin typeface="Showcard Gothic" pitchFamily="82" charset="0"/>
              </a:rPr>
            </a:br>
            <a:r>
              <a:rPr lang="id-ID" sz="5000" dirty="0" smtClean="0">
                <a:solidFill>
                  <a:schemeClr val="accent4">
                    <a:lumMod val="75000"/>
                  </a:schemeClr>
                </a:solidFill>
                <a:effectLst>
                  <a:outerShdw blurRad="38100" dist="38100" dir="2700000" algn="tl">
                    <a:srgbClr val="000000">
                      <a:alpha val="43137"/>
                    </a:srgbClr>
                  </a:outerShdw>
                </a:effectLst>
                <a:latin typeface="Showcard Gothic" pitchFamily="82" charset="0"/>
              </a:rPr>
              <a:t>DEWASA AWAL</a:t>
            </a:r>
            <a:endParaRPr lang="id-ID" sz="5000" dirty="0">
              <a:solidFill>
                <a:schemeClr val="accent4">
                  <a:lumMod val="75000"/>
                </a:schemeClr>
              </a:solidFill>
              <a:effectLst>
                <a:outerShdw blurRad="38100" dist="38100" dir="2700000" algn="tl">
                  <a:srgbClr val="000000">
                    <a:alpha val="43137"/>
                  </a:srgbClr>
                </a:outerShdw>
              </a:effectLst>
              <a:latin typeface="Showcard Gothic" pitchFamily="82" charset="0"/>
            </a:endParaRPr>
          </a:p>
        </p:txBody>
      </p:sp>
      <p:sp>
        <p:nvSpPr>
          <p:cNvPr id="3" name="Subtitle 2"/>
          <p:cNvSpPr>
            <a:spLocks noGrp="1"/>
          </p:cNvSpPr>
          <p:nvPr>
            <p:ph type="subTitle" idx="1"/>
          </p:nvPr>
        </p:nvSpPr>
        <p:spPr>
          <a:xfrm>
            <a:off x="1524000" y="2438400"/>
            <a:ext cx="7772400" cy="3657600"/>
          </a:xfrm>
        </p:spPr>
        <p:txBody>
          <a:bodyPr>
            <a:noAutofit/>
          </a:bodyPr>
          <a:lstStyle/>
          <a:p>
            <a:pPr algn="l"/>
            <a:r>
              <a:rPr lang="id-ID" sz="2800" b="1" u="sng" dirty="0" smtClean="0">
                <a:solidFill>
                  <a:schemeClr val="tx1"/>
                </a:solidFill>
                <a:latin typeface="IrisUPC" pitchFamily="34" charset="-34"/>
                <a:cs typeface="IrisUPC" pitchFamily="34" charset="-34"/>
              </a:rPr>
              <a:t>KELOMPOK 4</a:t>
            </a:r>
            <a:r>
              <a:rPr lang="id-ID" sz="2800" b="1" dirty="0" smtClean="0">
                <a:solidFill>
                  <a:schemeClr val="tx1"/>
                </a:solidFill>
                <a:latin typeface="IrisUPC" pitchFamily="34" charset="-34"/>
                <a:cs typeface="IrisUPC" pitchFamily="34" charset="-34"/>
              </a:rPr>
              <a:t> </a:t>
            </a:r>
          </a:p>
          <a:p>
            <a:pPr algn="l">
              <a:buFont typeface="Arial" pitchFamily="34" charset="0"/>
              <a:buChar char="•"/>
            </a:pPr>
            <a:r>
              <a:rPr lang="id-ID" sz="2400" b="1" dirty="0" smtClean="0">
                <a:solidFill>
                  <a:schemeClr val="tx1"/>
                </a:solidFill>
                <a:latin typeface="IrisUPC" pitchFamily="34" charset="-34"/>
                <a:cs typeface="IrisUPC" pitchFamily="34" charset="-34"/>
              </a:rPr>
              <a:t> SELVI MAGDALENA		(2013-71-019)</a:t>
            </a:r>
          </a:p>
          <a:p>
            <a:pPr algn="l">
              <a:buFont typeface="Arial" pitchFamily="34" charset="0"/>
              <a:buChar char="•"/>
            </a:pPr>
            <a:r>
              <a:rPr lang="id-ID" sz="2400" b="1" dirty="0" smtClean="0">
                <a:solidFill>
                  <a:schemeClr val="tx1"/>
                </a:solidFill>
                <a:latin typeface="IrisUPC" pitchFamily="34" charset="-34"/>
                <a:cs typeface="IrisUPC" pitchFamily="34" charset="-34"/>
              </a:rPr>
              <a:t> SOFI ARISTIANTI		</a:t>
            </a:r>
            <a:r>
              <a:rPr lang="id-ID" sz="2400" b="1" dirty="0" smtClean="0">
                <a:solidFill>
                  <a:schemeClr val="tx1"/>
                </a:solidFill>
                <a:latin typeface="IrisUPC" pitchFamily="34" charset="-34"/>
                <a:cs typeface="IrisUPC" pitchFamily="34" charset="-34"/>
              </a:rPr>
              <a:t>	(</a:t>
            </a:r>
            <a:r>
              <a:rPr lang="id-ID" sz="2400" b="1" dirty="0" smtClean="0">
                <a:solidFill>
                  <a:schemeClr val="tx1"/>
                </a:solidFill>
                <a:latin typeface="IrisUPC" pitchFamily="34" charset="-34"/>
                <a:cs typeface="IrisUPC" pitchFamily="34" charset="-34"/>
              </a:rPr>
              <a:t>2013-71-042)</a:t>
            </a:r>
          </a:p>
          <a:p>
            <a:pPr algn="l">
              <a:buFont typeface="Arial" pitchFamily="34" charset="0"/>
              <a:buChar char="•"/>
            </a:pPr>
            <a:r>
              <a:rPr lang="id-ID" sz="2400" b="1" dirty="0" smtClean="0">
                <a:solidFill>
                  <a:schemeClr val="tx1"/>
                </a:solidFill>
                <a:latin typeface="IrisUPC" pitchFamily="34" charset="-34"/>
                <a:cs typeface="IrisUPC" pitchFamily="34" charset="-34"/>
              </a:rPr>
              <a:t> NURWAHIDAH			(2013-71-048)</a:t>
            </a:r>
          </a:p>
          <a:p>
            <a:pPr algn="l">
              <a:buFont typeface="Arial" pitchFamily="34" charset="0"/>
              <a:buChar char="•"/>
            </a:pPr>
            <a:r>
              <a:rPr lang="id-ID" sz="2400" b="1" dirty="0" smtClean="0">
                <a:solidFill>
                  <a:schemeClr val="tx1"/>
                </a:solidFill>
                <a:latin typeface="IrisUPC" pitchFamily="34" charset="-34"/>
                <a:cs typeface="IrisUPC" pitchFamily="34" charset="-34"/>
              </a:rPr>
              <a:t> PRASETYA PUTRA		</a:t>
            </a:r>
            <a:r>
              <a:rPr lang="id-ID" sz="2400" b="1" dirty="0" smtClean="0">
                <a:solidFill>
                  <a:schemeClr val="tx1"/>
                </a:solidFill>
                <a:latin typeface="IrisUPC" pitchFamily="34" charset="-34"/>
                <a:cs typeface="IrisUPC" pitchFamily="34" charset="-34"/>
              </a:rPr>
              <a:t>	(</a:t>
            </a:r>
            <a:r>
              <a:rPr lang="id-ID" sz="2400" b="1" dirty="0" smtClean="0">
                <a:solidFill>
                  <a:schemeClr val="tx1"/>
                </a:solidFill>
                <a:latin typeface="IrisUPC" pitchFamily="34" charset="-34"/>
                <a:cs typeface="IrisUPC" pitchFamily="34" charset="-34"/>
              </a:rPr>
              <a:t>2013-71-050)</a:t>
            </a:r>
          </a:p>
          <a:p>
            <a:pPr algn="l">
              <a:buFont typeface="Arial" pitchFamily="34" charset="0"/>
              <a:buChar char="•"/>
            </a:pPr>
            <a:r>
              <a:rPr lang="id-ID" sz="2400" b="1" dirty="0" smtClean="0">
                <a:solidFill>
                  <a:schemeClr val="tx1"/>
                </a:solidFill>
                <a:latin typeface="IrisUPC" pitchFamily="34" charset="-34"/>
                <a:cs typeface="IrisUPC" pitchFamily="34" charset="-34"/>
              </a:rPr>
              <a:t> LIDIA NATALIA			(2013-71-057)</a:t>
            </a:r>
          </a:p>
          <a:p>
            <a:pPr algn="l">
              <a:buFont typeface="Arial" pitchFamily="34" charset="0"/>
              <a:buChar char="•"/>
            </a:pPr>
            <a:r>
              <a:rPr lang="id-ID" sz="2400" b="1" dirty="0" smtClean="0">
                <a:solidFill>
                  <a:schemeClr val="tx1"/>
                </a:solidFill>
                <a:latin typeface="IrisUPC" pitchFamily="34" charset="-34"/>
                <a:cs typeface="IrisUPC" pitchFamily="34" charset="-34"/>
              </a:rPr>
              <a:t> LARRA SYLVIA DEWI		(2013-71-068)</a:t>
            </a:r>
          </a:p>
          <a:p>
            <a:pPr algn="l">
              <a:buFont typeface="Arial" pitchFamily="34" charset="0"/>
              <a:buChar char="•"/>
            </a:pPr>
            <a:r>
              <a:rPr lang="id-ID" sz="2400" b="1" dirty="0" smtClean="0">
                <a:solidFill>
                  <a:schemeClr val="tx1"/>
                </a:solidFill>
                <a:latin typeface="IrisUPC" pitchFamily="34" charset="-34"/>
                <a:cs typeface="IrisUPC" pitchFamily="34" charset="-34"/>
              </a:rPr>
              <a:t> YOLANDA JESSY CHANDRA 	(2013-71-083)</a:t>
            </a:r>
          </a:p>
          <a:p>
            <a:pPr algn="l">
              <a:buFont typeface="Arial" pitchFamily="34" charset="0"/>
              <a:buChar char="•"/>
            </a:pPr>
            <a:r>
              <a:rPr lang="id-ID" sz="2400" b="1" dirty="0" smtClean="0">
                <a:solidFill>
                  <a:schemeClr val="tx1"/>
                </a:solidFill>
                <a:latin typeface="IrisUPC" pitchFamily="34" charset="-34"/>
                <a:cs typeface="IrisUPC" pitchFamily="34" charset="-34"/>
              </a:rPr>
              <a:t> MURNIATI			(2013-71-162)</a:t>
            </a:r>
          </a:p>
          <a:p>
            <a:pPr algn="l">
              <a:buFont typeface="Arial" pitchFamily="34" charset="0"/>
              <a:buChar char="•"/>
            </a:pPr>
            <a:endParaRPr lang="id-ID" sz="2400" b="1" dirty="0">
              <a:solidFill>
                <a:schemeClr val="tx1"/>
              </a:solidFill>
              <a:latin typeface="IrisUPC" pitchFamily="34" charset="-34"/>
              <a:cs typeface="IrisUPC" pitchFamily="34"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id-ID" dirty="0" smtClean="0">
                <a:effectLst>
                  <a:outerShdw blurRad="38100" dist="38100" dir="2700000" algn="tl">
                    <a:srgbClr val="000000">
                      <a:alpha val="43137"/>
                    </a:srgbClr>
                  </a:outerShdw>
                </a:effectLst>
                <a:latin typeface="Broadway" pitchFamily="82" charset="0"/>
              </a:rPr>
              <a:t>BATASAN USIA</a:t>
            </a:r>
            <a:endParaRPr lang="id-ID" dirty="0">
              <a:effectLst>
                <a:outerShdw blurRad="38100" dist="38100" dir="2700000" algn="tl">
                  <a:srgbClr val="000000">
                    <a:alpha val="43137"/>
                  </a:srgbClr>
                </a:outerShdw>
              </a:effectLst>
              <a:latin typeface="Broadway" pitchFamily="82" charset="0"/>
            </a:endParaRPr>
          </a:p>
        </p:txBody>
      </p:sp>
      <p:sp>
        <p:nvSpPr>
          <p:cNvPr id="3" name="Content Placeholder 2"/>
          <p:cNvSpPr>
            <a:spLocks noGrp="1"/>
          </p:cNvSpPr>
          <p:nvPr>
            <p:ph idx="1"/>
          </p:nvPr>
        </p:nvSpPr>
        <p:spPr>
          <a:xfrm>
            <a:off x="457200" y="1143000"/>
            <a:ext cx="8229600" cy="5029200"/>
          </a:xfrm>
        </p:spPr>
        <p:txBody>
          <a:bodyPr>
            <a:noAutofit/>
          </a:bodyPr>
          <a:lstStyle/>
          <a:p>
            <a:pPr>
              <a:lnSpc>
                <a:spcPct val="90000"/>
              </a:lnSpc>
              <a:buNone/>
            </a:pPr>
            <a:r>
              <a:rPr lang="en-US" sz="2300" dirty="0" smtClean="0">
                <a:latin typeface="Trebuchet MS" pitchFamily="34" charset="0"/>
                <a:cs typeface="MV Boli" pitchFamily="2" charset="0"/>
              </a:rPr>
              <a:t>PEMBAGIAN MASA DEWASA</a:t>
            </a:r>
          </a:p>
          <a:p>
            <a:pPr>
              <a:lnSpc>
                <a:spcPct val="90000"/>
              </a:lnSpc>
              <a:buFont typeface="Wingdings" pitchFamily="2" charset="2"/>
              <a:buChar char="q"/>
            </a:pPr>
            <a:r>
              <a:rPr lang="en-US" sz="2300" dirty="0" err="1" smtClean="0">
                <a:latin typeface="Trebuchet MS" pitchFamily="34" charset="0"/>
                <a:cs typeface="MV Boli" pitchFamily="2" charset="0"/>
              </a:rPr>
              <a:t>Dewasa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Awal</a:t>
            </a:r>
            <a:r>
              <a:rPr lang="en-US" sz="2300" dirty="0" smtClean="0">
                <a:latin typeface="Trebuchet MS" pitchFamily="34" charset="0"/>
                <a:cs typeface="MV Boli" pitchFamily="2" charset="0"/>
              </a:rPr>
              <a:t>		[ 18-40 </a:t>
            </a:r>
            <a:r>
              <a:rPr lang="en-US" sz="2300" dirty="0" err="1" smtClean="0">
                <a:latin typeface="Trebuchet MS" pitchFamily="34" charset="0"/>
                <a:cs typeface="MV Boli" pitchFamily="2" charset="0"/>
              </a:rPr>
              <a:t>tahun</a:t>
            </a:r>
            <a:r>
              <a:rPr lang="en-US" sz="2300" dirty="0" smtClean="0">
                <a:latin typeface="Trebuchet MS" pitchFamily="34" charset="0"/>
                <a:cs typeface="MV Boli" pitchFamily="2" charset="0"/>
              </a:rPr>
              <a:t>]</a:t>
            </a:r>
          </a:p>
          <a:p>
            <a:pPr>
              <a:lnSpc>
                <a:spcPct val="90000"/>
              </a:lnSpc>
              <a:buFont typeface="Wingdings" pitchFamily="2" charset="2"/>
              <a:buChar char="q"/>
            </a:pPr>
            <a:r>
              <a:rPr lang="en-US" sz="2300" dirty="0" err="1" smtClean="0">
                <a:latin typeface="Trebuchet MS" pitchFamily="34" charset="0"/>
                <a:cs typeface="MV Boli" pitchFamily="2" charset="0"/>
              </a:rPr>
              <a:t>Dewasa</a:t>
            </a:r>
            <a:r>
              <a:rPr lang="en-US" sz="2300" dirty="0" smtClean="0">
                <a:latin typeface="Trebuchet MS" pitchFamily="34" charset="0"/>
                <a:cs typeface="MV Boli" pitchFamily="2" charset="0"/>
              </a:rPr>
              <a:t> </a:t>
            </a:r>
            <a:r>
              <a:rPr lang="id-ID" sz="2300" dirty="0" smtClean="0">
                <a:latin typeface="Trebuchet MS" pitchFamily="34" charset="0"/>
                <a:cs typeface="MV Boli" pitchFamily="2" charset="0"/>
              </a:rPr>
              <a:t>Tengah	</a:t>
            </a:r>
            <a:r>
              <a:rPr lang="en-US" sz="2300" dirty="0" smtClean="0">
                <a:latin typeface="Trebuchet MS" pitchFamily="34" charset="0"/>
                <a:cs typeface="MV Boli" pitchFamily="2" charset="0"/>
              </a:rPr>
              <a:t>	[ 41-60 </a:t>
            </a:r>
            <a:r>
              <a:rPr lang="en-US" sz="2300" dirty="0" err="1" smtClean="0">
                <a:latin typeface="Trebuchet MS" pitchFamily="34" charset="0"/>
                <a:cs typeface="MV Boli" pitchFamily="2" charset="0"/>
              </a:rPr>
              <a:t>tahun</a:t>
            </a:r>
            <a:r>
              <a:rPr lang="en-US" sz="2300" dirty="0" smtClean="0">
                <a:latin typeface="Trebuchet MS" pitchFamily="34" charset="0"/>
                <a:cs typeface="MV Boli" pitchFamily="2" charset="0"/>
              </a:rPr>
              <a:t>]</a:t>
            </a:r>
          </a:p>
          <a:p>
            <a:pPr>
              <a:lnSpc>
                <a:spcPct val="90000"/>
              </a:lnSpc>
              <a:buFont typeface="Wingdings" pitchFamily="2" charset="2"/>
              <a:buChar char="q"/>
            </a:pPr>
            <a:r>
              <a:rPr lang="en-US" sz="2300" dirty="0" err="1" smtClean="0">
                <a:latin typeface="Trebuchet MS" pitchFamily="34" charset="0"/>
                <a:cs typeface="MV Boli" pitchFamily="2" charset="0"/>
              </a:rPr>
              <a:t>Dewasa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Akhir</a:t>
            </a:r>
            <a:r>
              <a:rPr lang="en-US" sz="2300" dirty="0" smtClean="0">
                <a:latin typeface="Trebuchet MS" pitchFamily="34" charset="0"/>
                <a:cs typeface="MV Boli" pitchFamily="2" charset="0"/>
              </a:rPr>
              <a:t>		[ </a:t>
            </a:r>
            <a:r>
              <a:rPr lang="en-US" sz="2300" dirty="0" err="1" smtClean="0">
                <a:latin typeface="Trebuchet MS" pitchFamily="34" charset="0"/>
                <a:cs typeface="MV Boli" pitchFamily="2" charset="0"/>
              </a:rPr>
              <a:t>di</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atas</a:t>
            </a:r>
            <a:r>
              <a:rPr lang="en-US" sz="2300" dirty="0" smtClean="0">
                <a:latin typeface="Trebuchet MS" pitchFamily="34" charset="0"/>
                <a:cs typeface="MV Boli" pitchFamily="2" charset="0"/>
              </a:rPr>
              <a:t> 60 </a:t>
            </a:r>
            <a:r>
              <a:rPr lang="en-US" sz="2300" dirty="0" err="1" smtClean="0">
                <a:latin typeface="Trebuchet MS" pitchFamily="34" charset="0"/>
                <a:cs typeface="MV Boli" pitchFamily="2" charset="0"/>
              </a:rPr>
              <a:t>tahun</a:t>
            </a:r>
            <a:r>
              <a:rPr lang="en-US" sz="2300" dirty="0" smtClean="0">
                <a:latin typeface="Trebuchet MS" pitchFamily="34" charset="0"/>
                <a:cs typeface="MV Boli" pitchFamily="2" charset="0"/>
              </a:rPr>
              <a:t>]</a:t>
            </a:r>
          </a:p>
          <a:p>
            <a:pPr>
              <a:lnSpc>
                <a:spcPct val="90000"/>
              </a:lnSpc>
            </a:pPr>
            <a:endParaRPr lang="en-US" sz="2300" dirty="0" smtClean="0">
              <a:latin typeface="Trebuchet MS" pitchFamily="34" charset="0"/>
              <a:cs typeface="MV Boli" pitchFamily="2" charset="0"/>
            </a:endParaRPr>
          </a:p>
          <a:p>
            <a:pPr>
              <a:lnSpc>
                <a:spcPct val="90000"/>
              </a:lnSpc>
              <a:buNone/>
            </a:pPr>
            <a:r>
              <a:rPr lang="en-US" sz="2300" dirty="0" smtClean="0">
                <a:latin typeface="Trebuchet MS" pitchFamily="34" charset="0"/>
                <a:cs typeface="MV Boli" pitchFamily="2" charset="0"/>
              </a:rPr>
              <a:t>BATASAN MEMASUKI MASA DEWASA</a:t>
            </a:r>
          </a:p>
          <a:p>
            <a:pPr>
              <a:lnSpc>
                <a:spcPct val="90000"/>
              </a:lnSpc>
              <a:buFont typeface="Wingdings" pitchFamily="2" charset="2"/>
              <a:buChar char="q"/>
            </a:pPr>
            <a:r>
              <a:rPr lang="en-US" sz="2300" dirty="0" smtClean="0">
                <a:solidFill>
                  <a:srgbClr val="FF0000"/>
                </a:solidFill>
                <a:latin typeface="Trebuchet MS" pitchFamily="34" charset="0"/>
                <a:cs typeface="MV Boli" pitchFamily="2" charset="0"/>
              </a:rPr>
              <a:t>SEGI HUKUM</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bila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orang</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dewasa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itu</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telah</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dapat</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dituntut</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tanggung</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jawabnya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atas</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perbuatannya</a:t>
            </a:r>
            <a:endParaRPr lang="en-US" sz="2300" dirty="0" smtClean="0">
              <a:latin typeface="Trebuchet MS" pitchFamily="34" charset="0"/>
              <a:cs typeface="MV Boli" pitchFamily="2" charset="0"/>
            </a:endParaRPr>
          </a:p>
          <a:p>
            <a:pPr>
              <a:lnSpc>
                <a:spcPct val="90000"/>
              </a:lnSpc>
              <a:buFont typeface="Wingdings" pitchFamily="2" charset="2"/>
              <a:buChar char="q"/>
            </a:pPr>
            <a:r>
              <a:rPr lang="en-US" sz="2300" dirty="0" smtClean="0">
                <a:solidFill>
                  <a:srgbClr val="FF0000"/>
                </a:solidFill>
                <a:latin typeface="Trebuchet MS" pitchFamily="34" charset="0"/>
                <a:cs typeface="MV Boli" pitchFamily="2" charset="0"/>
              </a:rPr>
              <a:t>SEGI PENDIDIKAN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bila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mencapai</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kemasakan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kognitif</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afektif</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psikomotorik</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sebagai</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hasil</a:t>
            </a:r>
            <a:r>
              <a:rPr lang="en-US" sz="2300" dirty="0" smtClean="0">
                <a:latin typeface="Trebuchet MS" pitchFamily="34" charset="0"/>
                <a:cs typeface="MV Boli" pitchFamily="2" charset="0"/>
              </a:rPr>
              <a:t> ajar </a:t>
            </a:r>
            <a:r>
              <a:rPr lang="en-US" sz="2300" dirty="0" err="1" smtClean="0">
                <a:latin typeface="Trebuchet MS" pitchFamily="34" charset="0"/>
                <a:cs typeface="MV Boli" pitchFamily="2" charset="0"/>
              </a:rPr>
              <a:t>atau</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latihan</a:t>
            </a:r>
            <a:endParaRPr lang="en-US" sz="2300" dirty="0" smtClean="0">
              <a:latin typeface="Trebuchet MS" pitchFamily="34" charset="0"/>
              <a:cs typeface="MV Boli" pitchFamily="2" charset="0"/>
            </a:endParaRPr>
          </a:p>
          <a:p>
            <a:pPr>
              <a:lnSpc>
                <a:spcPct val="90000"/>
              </a:lnSpc>
              <a:buFont typeface="Wingdings" pitchFamily="2" charset="2"/>
              <a:buChar char="q"/>
            </a:pPr>
            <a:r>
              <a:rPr lang="en-US" sz="2300" dirty="0" smtClean="0">
                <a:solidFill>
                  <a:srgbClr val="FF0000"/>
                </a:solidFill>
                <a:latin typeface="Trebuchet MS" pitchFamily="34" charset="0"/>
                <a:cs typeface="MV Boli" pitchFamily="2" charset="0"/>
              </a:rPr>
              <a:t>SEGI BIOLOGIS</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bila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diartikan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suatu</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keadaan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pertumbuhan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dalam</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ukuran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tubuh</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mencapai</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kekuatan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maksimal</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serta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siap</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berproduksi</a:t>
            </a:r>
            <a:endParaRPr lang="en-US" sz="2300" dirty="0" smtClean="0">
              <a:latin typeface="Trebuchet MS" pitchFamily="34" charset="0"/>
              <a:cs typeface="MV Boli" pitchFamily="2" charset="0"/>
            </a:endParaRPr>
          </a:p>
          <a:p>
            <a:pPr>
              <a:lnSpc>
                <a:spcPct val="90000"/>
              </a:lnSpc>
              <a:buFont typeface="Wingdings" pitchFamily="2" charset="2"/>
              <a:buChar char="q"/>
            </a:pPr>
            <a:r>
              <a:rPr lang="en-US" sz="2300" dirty="0" smtClean="0">
                <a:solidFill>
                  <a:srgbClr val="FF0000"/>
                </a:solidFill>
                <a:latin typeface="Trebuchet MS" pitchFamily="34" charset="0"/>
                <a:cs typeface="MV Boli" pitchFamily="2" charset="0"/>
              </a:rPr>
              <a:t>SEGI PSIKOLOGIS</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bila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ditinjau</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dari</a:t>
            </a:r>
            <a:r>
              <a:rPr lang="en-US" sz="2300" dirty="0" smtClean="0">
                <a:latin typeface="Trebuchet MS" pitchFamily="34" charset="0"/>
                <a:cs typeface="MV Boli" pitchFamily="2" charset="0"/>
              </a:rPr>
              <a:t> status </a:t>
            </a:r>
            <a:r>
              <a:rPr lang="en-US" sz="2300" dirty="0" err="1" smtClean="0">
                <a:latin typeface="Trebuchet MS" pitchFamily="34" charset="0"/>
                <a:cs typeface="MV Boli" pitchFamily="2" charset="0"/>
              </a:rPr>
              <a:t>keadaan</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dewasa</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telah</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mengalami</a:t>
            </a:r>
            <a:r>
              <a:rPr lang="en-US" sz="2300" dirty="0" smtClean="0">
                <a:latin typeface="Trebuchet MS" pitchFamily="34" charset="0"/>
                <a:cs typeface="MV Boli" pitchFamily="2" charset="0"/>
              </a:rPr>
              <a:t> </a:t>
            </a:r>
            <a:r>
              <a:rPr lang="en-US" sz="2300" dirty="0" err="1" smtClean="0">
                <a:latin typeface="Trebuchet MS" pitchFamily="34" charset="0"/>
                <a:cs typeface="MV Boli" pitchFamily="2" charset="0"/>
              </a:rPr>
              <a:t>kematangan</a:t>
            </a:r>
            <a:endParaRPr lang="en-US" sz="2300" dirty="0" smtClean="0">
              <a:latin typeface="Trebuchet MS" pitchFamily="34" charset="0"/>
              <a:cs typeface="MV Boli"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effectLst>
                  <a:outerShdw blurRad="38100" dist="38100" dir="2700000" algn="tl">
                    <a:srgbClr val="000000">
                      <a:alpha val="43137"/>
                    </a:srgbClr>
                  </a:outerShdw>
                </a:effectLst>
                <a:latin typeface="Broadway" pitchFamily="82" charset="0"/>
              </a:rPr>
              <a:t>PENGERTIAN</a:t>
            </a:r>
            <a:endParaRPr lang="id-ID" dirty="0">
              <a:effectLst>
                <a:outerShdw blurRad="38100" dist="38100" dir="2700000" algn="tl">
                  <a:srgbClr val="000000">
                    <a:alpha val="43137"/>
                  </a:srgbClr>
                </a:outerShdw>
              </a:effectLst>
              <a:latin typeface="Broadway" pitchFamily="82" charset="0"/>
            </a:endParaRPr>
          </a:p>
        </p:txBody>
      </p:sp>
      <p:sp>
        <p:nvSpPr>
          <p:cNvPr id="3" name="Content Placeholder 2"/>
          <p:cNvSpPr>
            <a:spLocks noGrp="1"/>
          </p:cNvSpPr>
          <p:nvPr>
            <p:ph idx="1"/>
          </p:nvPr>
        </p:nvSpPr>
        <p:spPr>
          <a:xfrm>
            <a:off x="457200" y="1295400"/>
            <a:ext cx="8229600" cy="5334000"/>
          </a:xfrm>
        </p:spPr>
        <p:txBody>
          <a:bodyPr>
            <a:noAutofit/>
          </a:bodyPr>
          <a:lstStyle/>
          <a:p>
            <a:r>
              <a:rPr lang="id-ID" sz="2500" dirty="0" smtClean="0">
                <a:latin typeface="Utsaah" pitchFamily="34" charset="0"/>
                <a:cs typeface="Utsaah" pitchFamily="34" charset="0"/>
              </a:rPr>
              <a:t>Dewasa awal adalah masa peralihan dari masa remaja yang ditandai dengan pencarian identitas diri yang didapat sedikit-demi sedikit sesuai dengan umur kronologis dan mental </a:t>
            </a:r>
            <a:r>
              <a:rPr lang="id-ID" sz="2500" i="1" dirty="0" smtClean="0">
                <a:latin typeface="Utsaah" pitchFamily="34" charset="0"/>
                <a:cs typeface="Utsaah" pitchFamily="34" charset="0"/>
              </a:rPr>
              <a:t>ege</a:t>
            </a:r>
            <a:r>
              <a:rPr lang="id-ID" sz="2500" dirty="0" smtClean="0">
                <a:latin typeface="Utsaah" pitchFamily="34" charset="0"/>
                <a:cs typeface="Utsaah" pitchFamily="34" charset="0"/>
              </a:rPr>
              <a:t>-nya.</a:t>
            </a:r>
          </a:p>
          <a:p>
            <a:r>
              <a:rPr lang="id-ID" sz="2500" dirty="0" smtClean="0">
                <a:latin typeface="Utsaah" pitchFamily="34" charset="0"/>
                <a:cs typeface="Utsaah" pitchFamily="34" charset="0"/>
              </a:rPr>
              <a:t>Dewasa Awal merupakan satu tahap yang dianggap kritikal selepas alam remaja,  karena  pada masa  ini manusia berada pada tahap awal pembentukan karir dan keluarga.</a:t>
            </a:r>
          </a:p>
          <a:p>
            <a:r>
              <a:rPr lang="id-ID" sz="2500" dirty="0" smtClean="0">
                <a:latin typeface="Utsaah" pitchFamily="34" charset="0"/>
                <a:cs typeface="Utsaah" pitchFamily="34" charset="0"/>
              </a:rPr>
              <a:t>Pada peringkat ini, seseorang perlu membuat pilihan yang tepat demi menjamin masa depannya terhadap pekerjaan dan keluarga. Pada masa ini juga seseorang akan menghadapi dilema antara pekerjaan dan keluarga. Dan masalah yang timbul tersebut merupakan salah satu bagian dari perkembangan sosio-emosional.</a:t>
            </a:r>
          </a:p>
          <a:p>
            <a:r>
              <a:rPr lang="id-ID" sz="2500" dirty="0" smtClean="0">
                <a:latin typeface="Utsaah" pitchFamily="34" charset="0"/>
                <a:cs typeface="Utsaah" pitchFamily="34" charset="0"/>
              </a:rPr>
              <a:t>Sosioemosional adalah perubahan yang terjadi pada diri setiap individu dalam warna afektif yang menyertai setiap keadaan atau perilaku individu.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effectLst>
                  <a:outerShdw blurRad="38100" dist="38100" dir="2700000" algn="tl">
                    <a:srgbClr val="000000">
                      <a:alpha val="43137"/>
                    </a:srgbClr>
                  </a:outerShdw>
                </a:effectLst>
                <a:latin typeface="Broadway" pitchFamily="82" charset="0"/>
              </a:rPr>
              <a:t>PENGERTIAN MENURUT PARA AHLI</a:t>
            </a:r>
            <a:endParaRPr lang="id-ID" dirty="0">
              <a:effectLst>
                <a:outerShdw blurRad="38100" dist="38100" dir="2700000" algn="tl">
                  <a:srgbClr val="000000">
                    <a:alpha val="43137"/>
                  </a:srgbClr>
                </a:outerShdw>
              </a:effectLst>
              <a:latin typeface="Broadway" pitchFamily="82" charset="0"/>
            </a:endParaRPr>
          </a:p>
        </p:txBody>
      </p:sp>
      <p:sp>
        <p:nvSpPr>
          <p:cNvPr id="3" name="Content Placeholder 2"/>
          <p:cNvSpPr>
            <a:spLocks noGrp="1"/>
          </p:cNvSpPr>
          <p:nvPr>
            <p:ph idx="1"/>
          </p:nvPr>
        </p:nvSpPr>
        <p:spPr>
          <a:xfrm>
            <a:off x="457200" y="1447800"/>
            <a:ext cx="8229600" cy="5257800"/>
          </a:xfrm>
        </p:spPr>
        <p:txBody>
          <a:bodyPr>
            <a:noAutofit/>
          </a:bodyPr>
          <a:lstStyle/>
          <a:p>
            <a:pPr algn="just"/>
            <a:r>
              <a:rPr lang="id-ID" sz="2200" dirty="0" smtClean="0">
                <a:latin typeface="Corbel" pitchFamily="34" charset="0"/>
              </a:rPr>
              <a:t>Menurut </a:t>
            </a:r>
            <a:r>
              <a:rPr lang="id-ID" sz="2200" b="1" dirty="0" smtClean="0">
                <a:latin typeface="Corbel" pitchFamily="34" charset="0"/>
              </a:rPr>
              <a:t>Teori Erikson</a:t>
            </a:r>
            <a:r>
              <a:rPr lang="id-ID" sz="2200" dirty="0" smtClean="0">
                <a:latin typeface="Corbel" pitchFamily="34" charset="0"/>
              </a:rPr>
              <a:t>, tahap dewasa awal yaitu mereka di dalam lingkungan umur  20 an ke 30 an. Pada tahap ini manusia mulai menerima dan memikul tanggungjawab yang lebih berat. Pada tahap ini juga hubungan intim mulai berlaku dan berkembang.</a:t>
            </a:r>
          </a:p>
          <a:p>
            <a:pPr algn="just"/>
            <a:endParaRPr lang="id-ID" sz="2200" dirty="0" smtClean="0">
              <a:latin typeface="Corbel" pitchFamily="34" charset="0"/>
            </a:endParaRPr>
          </a:p>
          <a:p>
            <a:pPr algn="just"/>
            <a:r>
              <a:rPr lang="id-ID" sz="2200" dirty="0" smtClean="0">
                <a:latin typeface="Corbel" pitchFamily="34" charset="0"/>
              </a:rPr>
              <a:t>Beberapa ahli telah mendefinisikan tentang masa dewasa awal, seperti sebagai berikut:</a:t>
            </a:r>
          </a:p>
          <a:p>
            <a:pPr marL="914400" lvl="1" indent="-514350" algn="just">
              <a:buFont typeface="Courier New" pitchFamily="49" charset="0"/>
              <a:buChar char="o"/>
            </a:pPr>
            <a:r>
              <a:rPr lang="id-ID" sz="2200" dirty="0" smtClean="0">
                <a:latin typeface="Corbel" pitchFamily="34" charset="0"/>
              </a:rPr>
              <a:t>Schaie &amp; Willis (1991) menyatakan bahwa tidaklah mudah untuk mendefiniskan bahwa seseorang sudah menjadi dewasa, karena tidak ada kondisi yang sama persis yang dapat diterapkan pada semua orang.</a:t>
            </a:r>
          </a:p>
          <a:p>
            <a:pPr marL="914400" lvl="1" indent="-514350" algn="just">
              <a:buFont typeface="Courier New" pitchFamily="49" charset="0"/>
              <a:buChar char="o"/>
            </a:pPr>
            <a:r>
              <a:rPr lang="id-ID" sz="2200" dirty="0" smtClean="0">
                <a:latin typeface="Corbel" pitchFamily="34" charset="0"/>
              </a:rPr>
              <a:t>Hurlock (1990) mendefinisikan dewasa adalah individu yang telah menyelesaikan pertumbuhannya dan siap menerima kedudukan dalam masyarakat bersama orang dewasa lainnya.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latin typeface="Broadway" pitchFamily="82" charset="0"/>
              </a:rPr>
              <a:t>CIRI KHAS PERKEMBANGAN DEWASA DINI</a:t>
            </a:r>
            <a:endParaRPr lang="id-ID" dirty="0">
              <a:effectLst>
                <a:outerShdw blurRad="38100" dist="38100" dir="2700000" algn="tl">
                  <a:srgbClr val="000000">
                    <a:alpha val="43137"/>
                  </a:srgbClr>
                </a:outerShdw>
              </a:effectLst>
              <a:latin typeface="Broadway" pitchFamily="82" charset="0"/>
            </a:endParaRPr>
          </a:p>
        </p:txBody>
      </p:sp>
      <p:sp>
        <p:nvSpPr>
          <p:cNvPr id="3" name="Content Placeholder 2"/>
          <p:cNvSpPr>
            <a:spLocks noGrp="1"/>
          </p:cNvSpPr>
          <p:nvPr>
            <p:ph idx="1"/>
          </p:nvPr>
        </p:nvSpPr>
        <p:spPr>
          <a:xfrm>
            <a:off x="304800" y="1752601"/>
            <a:ext cx="8382000" cy="4800600"/>
          </a:xfrm>
        </p:spPr>
        <p:txBody>
          <a:bodyPr>
            <a:noAutofit/>
          </a:bodyPr>
          <a:lstStyle/>
          <a:p>
            <a:pPr algn="just"/>
            <a:r>
              <a:rPr lang="id-ID" sz="2500" dirty="0" smtClean="0">
                <a:latin typeface="Calibri Light" pitchFamily="34" charset="0"/>
              </a:rPr>
              <a:t>Dewasa awal adalah masa kematangan fisik dan psikologis. Menurut Anderson (dalam Mappiare : 17) terdapat 7 ciri kematangan psikologi, ringkasnya sebagai berikut:</a:t>
            </a:r>
          </a:p>
          <a:p>
            <a:pPr algn="just">
              <a:buNone/>
            </a:pPr>
            <a:r>
              <a:rPr lang="id-ID" sz="2500" dirty="0" smtClean="0">
                <a:latin typeface="Calibri Light" pitchFamily="34" charset="0"/>
              </a:rPr>
              <a:t>	a. Berorientasi pada tugas,</a:t>
            </a:r>
          </a:p>
          <a:p>
            <a:pPr algn="just">
              <a:buNone/>
            </a:pPr>
            <a:r>
              <a:rPr lang="id-ID" sz="2500" dirty="0" smtClean="0">
                <a:latin typeface="Calibri Light" pitchFamily="34" charset="0"/>
              </a:rPr>
              <a:t>	b. Tujuan-tujuan yang jelas dan kebiasaan-kebiasaan kerja yang efesien</a:t>
            </a:r>
          </a:p>
          <a:p>
            <a:pPr algn="just">
              <a:buNone/>
            </a:pPr>
            <a:r>
              <a:rPr lang="id-ID" sz="2500" dirty="0" smtClean="0">
                <a:latin typeface="Calibri Light" pitchFamily="34" charset="0"/>
              </a:rPr>
              <a:t>	c. Mengendalikan perasaan pribadi</a:t>
            </a:r>
          </a:p>
          <a:p>
            <a:pPr algn="just">
              <a:buNone/>
            </a:pPr>
            <a:r>
              <a:rPr lang="id-ID" sz="2500" dirty="0" smtClean="0">
                <a:latin typeface="Calibri Light" pitchFamily="34" charset="0"/>
              </a:rPr>
              <a:t>	d. Keobjektifan</a:t>
            </a:r>
          </a:p>
          <a:p>
            <a:pPr algn="just">
              <a:buNone/>
            </a:pPr>
            <a:r>
              <a:rPr lang="id-ID" sz="2500" dirty="0" smtClean="0">
                <a:latin typeface="Calibri Light" pitchFamily="34" charset="0"/>
              </a:rPr>
              <a:t>	e. Menerima kritik dan saran</a:t>
            </a:r>
          </a:p>
          <a:p>
            <a:pPr algn="just">
              <a:buNone/>
            </a:pPr>
            <a:r>
              <a:rPr lang="id-ID" sz="2500" dirty="0" smtClean="0">
                <a:latin typeface="Calibri Light" pitchFamily="34" charset="0"/>
              </a:rPr>
              <a:t>	f. Pertanggungjawaban terhadap usaha-usaha pribadi</a:t>
            </a:r>
          </a:p>
          <a:p>
            <a:pPr algn="just">
              <a:buNone/>
            </a:pPr>
            <a:r>
              <a:rPr lang="id-ID" sz="2500" dirty="0" smtClean="0">
                <a:latin typeface="Calibri Light" pitchFamily="34" charset="0"/>
              </a:rPr>
              <a:t>	g. Penyesuaian yang realistis terhadap situasi-situasi baru</a:t>
            </a:r>
            <a:endParaRPr lang="id-ID" sz="2500" dirty="0">
              <a:latin typeface="Calibri Ligh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latin typeface="Broadway" pitchFamily="82" charset="0"/>
              </a:rPr>
              <a:t>TUGAS PERKEMBANGAN MASA DEWASA DINI</a:t>
            </a:r>
            <a:endParaRPr lang="id-ID" dirty="0">
              <a:effectLst>
                <a:outerShdw blurRad="38100" dist="38100" dir="2700000" algn="tl">
                  <a:srgbClr val="000000">
                    <a:alpha val="43137"/>
                  </a:srgbClr>
                </a:outerShdw>
              </a:effectLst>
              <a:latin typeface="Broadway" pitchFamily="82" charset="0"/>
            </a:endParaRPr>
          </a:p>
        </p:txBody>
      </p:sp>
      <p:sp>
        <p:nvSpPr>
          <p:cNvPr id="3" name="Content Placeholder 2"/>
          <p:cNvSpPr>
            <a:spLocks noGrp="1"/>
          </p:cNvSpPr>
          <p:nvPr>
            <p:ph idx="1"/>
          </p:nvPr>
        </p:nvSpPr>
        <p:spPr/>
        <p:txBody>
          <a:bodyPr>
            <a:normAutofit/>
          </a:bodyPr>
          <a:lstStyle/>
          <a:p>
            <a:r>
              <a:rPr lang="id-ID" sz="2500" dirty="0" smtClean="0">
                <a:latin typeface="Californian FB" pitchFamily="18" charset="0"/>
              </a:rPr>
              <a:t>Havighurst (Turner dan Helms, 1995) mengemukakan  perkembangan sosioemosional pada masa  dewasa awal, di antaranya :</a:t>
            </a:r>
          </a:p>
          <a:p>
            <a:pPr marL="914400" lvl="1" indent="-514350">
              <a:buFont typeface="+mj-lt"/>
              <a:buAutoNum type="alphaLcPeriod"/>
            </a:pPr>
            <a:r>
              <a:rPr lang="id-ID" sz="2500" dirty="0">
                <a:latin typeface="Californian FB" pitchFamily="18" charset="0"/>
              </a:rPr>
              <a:t>M</a:t>
            </a:r>
            <a:r>
              <a:rPr lang="id-ID" sz="2500" dirty="0" smtClean="0">
                <a:latin typeface="Californian FB" pitchFamily="18" charset="0"/>
              </a:rPr>
              <a:t>encari dan menemukan calon pasangan hidup.</a:t>
            </a:r>
          </a:p>
          <a:p>
            <a:pPr marL="914400" lvl="1" indent="-514350">
              <a:buFont typeface="+mj-lt"/>
              <a:buAutoNum type="alphaLcPeriod"/>
            </a:pPr>
            <a:r>
              <a:rPr lang="id-ID" sz="2500" dirty="0">
                <a:latin typeface="Californian FB" pitchFamily="18" charset="0"/>
              </a:rPr>
              <a:t>M</a:t>
            </a:r>
            <a:r>
              <a:rPr lang="id-ID" sz="2500" dirty="0" smtClean="0">
                <a:latin typeface="Californian FB" pitchFamily="18" charset="0"/>
              </a:rPr>
              <a:t>embina kehidupan rumah tangga.</a:t>
            </a:r>
          </a:p>
          <a:p>
            <a:pPr marL="914400" lvl="1" indent="-514350">
              <a:buFont typeface="+mj-lt"/>
              <a:buAutoNum type="alphaLcPeriod"/>
            </a:pPr>
            <a:r>
              <a:rPr lang="id-ID" sz="2500" dirty="0">
                <a:latin typeface="Californian FB" pitchFamily="18" charset="0"/>
              </a:rPr>
              <a:t>M</a:t>
            </a:r>
            <a:r>
              <a:rPr lang="id-ID" sz="2500" dirty="0" smtClean="0">
                <a:latin typeface="Californian FB" pitchFamily="18" charset="0"/>
              </a:rPr>
              <a:t>eniti karier dalam rangka rnemantapkan kehidupan ekonomi rumah tangga.</a:t>
            </a:r>
          </a:p>
          <a:p>
            <a:pPr marL="914400" lvl="1" indent="-514350">
              <a:buFont typeface="+mj-lt"/>
              <a:buAutoNum type="alphaLcPeriod"/>
            </a:pPr>
            <a:r>
              <a:rPr lang="id-ID" sz="2500" dirty="0" smtClean="0">
                <a:latin typeface="Californian FB" pitchFamily="18" charset="0"/>
              </a:rPr>
              <a:t>Dampak usia, seks, dan faktor keluarga terhadap perkembangan karier dan kepuasan kerja.</a:t>
            </a:r>
          </a:p>
          <a:p>
            <a:pPr marL="914400" lvl="1" indent="-514350">
              <a:buFont typeface="+mj-lt"/>
              <a:buAutoNum type="alphaLcPeriod"/>
            </a:pPr>
            <a:r>
              <a:rPr lang="id-ID" sz="2500" dirty="0">
                <a:latin typeface="Californian FB" pitchFamily="18" charset="0"/>
              </a:rPr>
              <a:t>M</a:t>
            </a:r>
            <a:r>
              <a:rPr lang="id-ID" sz="2500" dirty="0" smtClean="0">
                <a:latin typeface="Californian FB" pitchFamily="18" charset="0"/>
              </a:rPr>
              <a:t>enjadi warga negara yang bertanggung jawab. </a:t>
            </a:r>
            <a:endParaRPr lang="id-ID" sz="2500" dirty="0">
              <a:latin typeface="Californian FB"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2"/>
            <a:ext cx="8229600" cy="1417638"/>
          </a:xfrm>
        </p:spPr>
        <p:txBody>
          <a:bodyPr>
            <a:normAutofit fontScale="90000"/>
          </a:bodyPr>
          <a:lstStyle/>
          <a:p>
            <a:r>
              <a:rPr lang="id-ID" dirty="0" smtClean="0">
                <a:effectLst>
                  <a:outerShdw blurRad="38100" dist="38100" dir="2700000" algn="tl">
                    <a:srgbClr val="000000">
                      <a:alpha val="43137"/>
                    </a:srgbClr>
                  </a:outerShdw>
                </a:effectLst>
                <a:latin typeface="Broadway" pitchFamily="82" charset="0"/>
              </a:rPr>
              <a:t>HAMBATAN DI MASA DEWASA AWAL</a:t>
            </a:r>
            <a:endParaRPr lang="id-ID" dirty="0">
              <a:effectLst>
                <a:outerShdw blurRad="38100" dist="38100" dir="2700000" algn="tl">
                  <a:srgbClr val="000000">
                    <a:alpha val="43137"/>
                  </a:srgbClr>
                </a:outerShdw>
              </a:effectLst>
              <a:latin typeface="Broadway" pitchFamily="82" charset="0"/>
            </a:endParaRPr>
          </a:p>
        </p:txBody>
      </p:sp>
      <p:sp>
        <p:nvSpPr>
          <p:cNvPr id="3" name="Content Placeholder 2"/>
          <p:cNvSpPr>
            <a:spLocks noGrp="1"/>
          </p:cNvSpPr>
          <p:nvPr>
            <p:ph idx="1"/>
          </p:nvPr>
        </p:nvSpPr>
        <p:spPr/>
        <p:txBody>
          <a:bodyPr>
            <a:normAutofit/>
          </a:bodyPr>
          <a:lstStyle/>
          <a:p>
            <a:r>
              <a:rPr lang="id-ID" sz="3600" dirty="0" smtClean="0">
                <a:latin typeface="Aparajita" pitchFamily="34" charset="0"/>
                <a:cs typeface="Aparajita" pitchFamily="34" charset="0"/>
              </a:rPr>
              <a:t>Latihan yang tidak berkesinambungan (</a:t>
            </a:r>
            <a:r>
              <a:rPr lang="id-ID" sz="3600" i="1" dirty="0" smtClean="0">
                <a:latin typeface="Aparajita" pitchFamily="34" charset="0"/>
                <a:cs typeface="Aparajita" pitchFamily="34" charset="0"/>
              </a:rPr>
              <a:t>discontinuities</a:t>
            </a:r>
            <a:r>
              <a:rPr lang="id-ID" sz="3600" dirty="0" smtClean="0">
                <a:latin typeface="Aparajita" pitchFamily="34" charset="0"/>
                <a:cs typeface="Aparajita" pitchFamily="34" charset="0"/>
              </a:rPr>
              <a:t>)</a:t>
            </a:r>
          </a:p>
          <a:p>
            <a:r>
              <a:rPr lang="id-ID" sz="3600" dirty="0" smtClean="0">
                <a:latin typeface="Aparajita" pitchFamily="34" charset="0"/>
                <a:cs typeface="Aparajita" pitchFamily="34" charset="0"/>
              </a:rPr>
              <a:t>Perlindungan yang berlebihan (</a:t>
            </a:r>
            <a:r>
              <a:rPr lang="id-ID" sz="3600" i="1" dirty="0" smtClean="0">
                <a:latin typeface="Aparajita" pitchFamily="34" charset="0"/>
                <a:cs typeface="Aparajita" pitchFamily="34" charset="0"/>
              </a:rPr>
              <a:t>over protectiveness</a:t>
            </a:r>
            <a:r>
              <a:rPr lang="id-ID" sz="3600" dirty="0" smtClean="0">
                <a:latin typeface="Aparajita" pitchFamily="34" charset="0"/>
                <a:cs typeface="Aparajita" pitchFamily="34" charset="0"/>
              </a:rPr>
              <a:t>)</a:t>
            </a:r>
          </a:p>
          <a:p>
            <a:r>
              <a:rPr lang="id-ID" sz="3600" dirty="0" smtClean="0">
                <a:latin typeface="Aparajita" pitchFamily="34" charset="0"/>
                <a:cs typeface="Aparajita" pitchFamily="34" charset="0"/>
              </a:rPr>
              <a:t> Perpanjangan pengaruh-pengaruh peer-group (</a:t>
            </a:r>
            <a:r>
              <a:rPr lang="id-ID" sz="3600" i="1" dirty="0" smtClean="0">
                <a:latin typeface="Aparajita" pitchFamily="34" charset="0"/>
                <a:cs typeface="Aparajita" pitchFamily="34" charset="0"/>
              </a:rPr>
              <a:t>prolongation of peer-group influences</a:t>
            </a:r>
            <a:r>
              <a:rPr lang="id-ID" sz="3600" dirty="0" smtClean="0">
                <a:latin typeface="Aparajita" pitchFamily="34" charset="0"/>
                <a:cs typeface="Aparajita" pitchFamily="34" charset="0"/>
              </a:rPr>
              <a:t>)</a:t>
            </a:r>
          </a:p>
          <a:p>
            <a:r>
              <a:rPr lang="id-ID" sz="3600" dirty="0" smtClean="0">
                <a:latin typeface="Aparajita" pitchFamily="34" charset="0"/>
                <a:cs typeface="Aparajita" pitchFamily="34" charset="0"/>
              </a:rPr>
              <a:t>Inspirasi-inspirasi yang tidak realistis (</a:t>
            </a:r>
            <a:r>
              <a:rPr lang="id-ID" sz="3600" i="1" dirty="0" smtClean="0">
                <a:latin typeface="Aparajita" pitchFamily="34" charset="0"/>
                <a:cs typeface="Aparajita" pitchFamily="34" charset="0"/>
              </a:rPr>
              <a:t>unrealistic aspiration</a:t>
            </a:r>
            <a:r>
              <a:rPr lang="id-ID" sz="3600" dirty="0" smtClean="0">
                <a:latin typeface="Aparajita" pitchFamily="34" charset="0"/>
                <a:cs typeface="Aparajita" pitchFamily="34" charset="0"/>
              </a:rPr>
              <a:t>)</a:t>
            </a:r>
            <a:endParaRPr lang="id-ID" sz="3600" dirty="0">
              <a:latin typeface="Aparajita" pitchFamily="34" charset="0"/>
              <a:cs typeface="Aparajit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6" name="Content Placeholder 5" descr="Nice-Thank-You-Image.jpg"/>
          <p:cNvPicPr>
            <a:picLocks noGrp="1" noChangeAspect="1"/>
          </p:cNvPicPr>
          <p:nvPr>
            <p:ph idx="1"/>
          </p:nvPr>
        </p:nvPicPr>
        <p:blipFill>
          <a:blip r:embed="rId2" cstate="print"/>
          <a:srcRect b="10204"/>
          <a:stretch>
            <a:fillRect/>
          </a:stretch>
        </p:blipFill>
        <p:spPr>
          <a:xfrm>
            <a:off x="0" y="0"/>
            <a:ext cx="9144000" cy="685800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TotalTime>
  <Words>144</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PERKEMBANGAN SOSIOEMOSIONAL PADA DEWASA AWAL</vt:lpstr>
      <vt:lpstr>BATASAN USIA</vt:lpstr>
      <vt:lpstr>PENGERTIAN</vt:lpstr>
      <vt:lpstr>PENGERTIAN MENURUT PARA AHLI</vt:lpstr>
      <vt:lpstr>CIRI KHAS PERKEMBANGAN DEWASA DINI</vt:lpstr>
      <vt:lpstr>TUGAS PERKEMBANGAN MASA DEWASA DINI</vt:lpstr>
      <vt:lpstr>HAMBATAN DI MASA DEWASA AWAL</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cp:revision>
  <dcterms:created xsi:type="dcterms:W3CDTF">2014-09-29T02:40:25Z</dcterms:created>
  <dcterms:modified xsi:type="dcterms:W3CDTF">2014-09-30T12:40:12Z</dcterms:modified>
</cp:coreProperties>
</file>