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5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ADB4BE-BACC-4784-B6BD-2F2C0380C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B5B108-4DC6-4ADB-B393-75B8A6AB5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E550D-69F9-4DA3-9AEA-E8A97D3E2F25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8B060-E224-466F-AB0B-424B48D79D08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A60011-6CD1-4E5A-A835-CCFBF2416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1443D-E7E7-4AEB-B3A2-36F2C3D03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17E9F-33F4-453A-ADC1-E52CCC6D5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19CBA-0F2D-46BE-8A9F-4112BF19D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76971-D382-4451-AA01-6CF9117BF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7C5C-EAE7-42BB-A3B2-AE9B32FE6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C2D7C-A01A-4D31-9D3C-ED7CF0EFB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7DE0-E6C4-4D93-9DFC-874B5F996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A6D2-4B61-4F65-A912-598DB977A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255F-FD03-4D95-9FE6-F3970DA3F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FD3EE-C5BB-4E41-A6B7-CEAC45F22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5D88E6-D950-4918-BCE2-DD2C9AB6663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1F04-8ED2-4202-811F-D47CF90CEB32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66800" y="1600200"/>
            <a:ext cx="80772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3700" indent="-393700" eaLnBrk="1" hangingPunct="1"/>
            <a:endParaRPr lang="en-US" sz="3200" b="1"/>
          </a:p>
          <a:p>
            <a:pPr marL="393700" indent="-393700" eaLnBrk="1" hangingPunct="1"/>
            <a:r>
              <a:rPr lang="en-US" sz="4000" b="1"/>
              <a:t>Middle Age</a:t>
            </a:r>
          </a:p>
          <a:p>
            <a:pPr marL="393700" indent="-393700" algn="ctr" eaLnBrk="1" hangingPunct="1"/>
            <a:endParaRPr lang="en-US" sz="500" b="1"/>
          </a:p>
          <a:p>
            <a:pPr marL="393700" indent="-393700" eaLnBrk="1" hangingPunct="1"/>
            <a:r>
              <a:rPr lang="en-US" sz="3200" b="1"/>
              <a:t>– </a:t>
            </a:r>
            <a:r>
              <a:rPr lang="en-US" sz="2800" b="1"/>
              <a:t>Life expectancy: 76 Mid-life : 38</a:t>
            </a:r>
          </a:p>
          <a:p>
            <a:pPr marL="393700" indent="-393700" eaLnBrk="1" hangingPunct="1"/>
            <a:r>
              <a:rPr lang="en-US" sz="2800" b="1"/>
              <a:t>– By 50s: mostly unnoticeable but persistent</a:t>
            </a:r>
          </a:p>
          <a:p>
            <a:pPr marL="393700" indent="-393700" eaLnBrk="1" hangingPunct="1"/>
            <a:r>
              <a:rPr lang="en-US" sz="2800" b="1"/>
              <a:t>   declines in physical efficiency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9FB2-7A91-4668-A129-131F0B7AFF68}" type="slidenum">
              <a:rPr lang="en-US"/>
              <a:pPr/>
              <a:t>10</a:t>
            </a:fld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33600" y="609600"/>
            <a:ext cx="66294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lnSpc>
                <a:spcPct val="120000"/>
              </a:lnSpc>
            </a:pPr>
            <a:r>
              <a:rPr lang="en-US" sz="2800" b="1"/>
              <a:t>Male Midlife Change</a:t>
            </a:r>
          </a:p>
          <a:p>
            <a:pPr marL="231775" indent="-231775">
              <a:lnSpc>
                <a:spcPct val="120000"/>
              </a:lnSpc>
            </a:pPr>
            <a:endParaRPr lang="en-US" sz="2000" b="1"/>
          </a:p>
          <a:p>
            <a:pPr marL="231775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Prostate gland: enlargement of this gland located at the base of the urethra – makes urination difficult.</a:t>
            </a:r>
          </a:p>
          <a:p>
            <a:pPr marL="231775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10% of men over 40</a:t>
            </a:r>
          </a:p>
          <a:p>
            <a:pPr marL="231775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Universal in men at 60</a:t>
            </a:r>
          </a:p>
          <a:p>
            <a:pPr marL="231775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Cancer of the prostate: Most common malignant cancer in North America</a:t>
            </a:r>
          </a:p>
          <a:p>
            <a:pPr marL="231775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Impotence: the inability to have or sustain an erection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5021-A591-44B1-9E87-869D38DD0399}" type="slidenum">
              <a:rPr lang="en-US"/>
              <a:pPr/>
              <a:t>11</a:t>
            </a:fld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828800" y="685800"/>
            <a:ext cx="73152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Health Changes</a:t>
            </a:r>
          </a:p>
          <a:p>
            <a:pPr>
              <a:lnSpc>
                <a:spcPct val="120000"/>
              </a:lnSpc>
            </a:pPr>
            <a:r>
              <a:rPr lang="en-US"/>
              <a:t>􀂄 Sleep</a:t>
            </a:r>
          </a:p>
          <a:p>
            <a:pPr>
              <a:lnSpc>
                <a:spcPct val="120000"/>
              </a:lnSpc>
            </a:pPr>
            <a:r>
              <a:rPr lang="en-US"/>
              <a:t>    Certain drugs interfere with sleep patterns</a:t>
            </a:r>
          </a:p>
          <a:p>
            <a:pPr>
              <a:lnSpc>
                <a:spcPct val="120000"/>
              </a:lnSpc>
            </a:pPr>
            <a:r>
              <a:rPr lang="en-US"/>
              <a:t>􀂄 Cardiovascular Fitness</a:t>
            </a:r>
          </a:p>
          <a:p>
            <a:pPr>
              <a:lnSpc>
                <a:spcPct val="120000"/>
              </a:lnSpc>
            </a:pPr>
            <a:r>
              <a:rPr lang="en-US"/>
              <a:t>    Blood Pressure: 1in 4 American adults has high blood pressure</a:t>
            </a:r>
          </a:p>
          <a:p>
            <a:pPr>
              <a:lnSpc>
                <a:spcPct val="120000"/>
              </a:lnSpc>
            </a:pPr>
            <a:r>
              <a:rPr lang="en-US"/>
              <a:t>􀂄 Can lead to arteriosclerosis, heart attack, enlarged heart, kidney    </a:t>
            </a:r>
          </a:p>
          <a:p>
            <a:pPr>
              <a:lnSpc>
                <a:spcPct val="120000"/>
              </a:lnSpc>
            </a:pPr>
            <a:r>
              <a:rPr lang="en-US"/>
              <a:t>     damage or stroke</a:t>
            </a:r>
          </a:p>
          <a:p>
            <a:endParaRPr lang="en-US"/>
          </a:p>
          <a:p>
            <a:r>
              <a:rPr lang="en-US" sz="2800" b="1"/>
              <a:t> Who is at Risk?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/>
              <a:t> African Americans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/>
              <a:t> Middle aged adult men,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/>
              <a:t> Post-menopausal women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062C-8D94-4B66-94BE-4D75DB61C6EF}" type="slidenum">
              <a:rPr lang="en-US"/>
              <a:pPr/>
              <a:t>12</a:t>
            </a:fld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57400" y="1143000"/>
            <a:ext cx="60198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Lifestyle changes to reduce risks</a:t>
            </a:r>
          </a:p>
          <a:p>
            <a:endParaRPr lang="en-US" sz="900" b="1"/>
          </a:p>
          <a:p>
            <a:pPr>
              <a:lnSpc>
                <a:spcPct val="125000"/>
              </a:lnSpc>
            </a:pPr>
            <a:r>
              <a:rPr lang="en-US" sz="2400"/>
              <a:t>􀂄 Healthy weight</a:t>
            </a:r>
          </a:p>
          <a:p>
            <a:pPr>
              <a:lnSpc>
                <a:spcPct val="125000"/>
              </a:lnSpc>
            </a:pPr>
            <a:r>
              <a:rPr lang="en-US" sz="2400"/>
              <a:t>􀂄 Eat food high in starch and fiber</a:t>
            </a:r>
          </a:p>
          <a:p>
            <a:pPr>
              <a:lnSpc>
                <a:spcPct val="125000"/>
              </a:lnSpc>
            </a:pPr>
            <a:r>
              <a:rPr lang="en-US" sz="2400"/>
              <a:t>􀂄 Increase activity level</a:t>
            </a:r>
          </a:p>
          <a:p>
            <a:pPr>
              <a:lnSpc>
                <a:spcPct val="125000"/>
              </a:lnSpc>
            </a:pPr>
            <a:r>
              <a:rPr lang="en-US" sz="2400"/>
              <a:t>􀂄 Choose foods lower in salt</a:t>
            </a:r>
          </a:p>
          <a:p>
            <a:pPr>
              <a:lnSpc>
                <a:spcPct val="125000"/>
              </a:lnSpc>
            </a:pPr>
            <a:r>
              <a:rPr lang="en-US" sz="2400"/>
              <a:t>􀂄 Drink alcohol in moderation</a:t>
            </a:r>
          </a:p>
          <a:p>
            <a:pPr>
              <a:lnSpc>
                <a:spcPct val="125000"/>
              </a:lnSpc>
            </a:pPr>
            <a:r>
              <a:rPr lang="en-US" sz="2400"/>
              <a:t>􀂄 Learn stress management skills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E7D-FD49-4DFC-B6B4-56BBDC0F54B3}" type="slidenum">
              <a:rPr lang="en-US"/>
              <a:pPr/>
              <a:t>13</a:t>
            </a:fld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7400" y="914400"/>
            <a:ext cx="6400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/>
            <a:r>
              <a:rPr lang="en-US" sz="2800" b="1"/>
              <a:t>Cholesterol</a:t>
            </a:r>
          </a:p>
          <a:p>
            <a:pPr marL="231775" indent="-231775"/>
            <a:endParaRPr lang="en-US" sz="600" b="1"/>
          </a:p>
          <a:p>
            <a:pPr marL="231775" indent="-231775"/>
            <a:r>
              <a:rPr lang="en-US"/>
              <a:t>􀂄 A waxy fat that occurs naturally in the body and is used to build the cell walls and make certain hormones</a:t>
            </a:r>
          </a:p>
          <a:p>
            <a:pPr marL="231775" indent="-231775"/>
            <a:endParaRPr lang="en-US" sz="500"/>
          </a:p>
          <a:p>
            <a:pPr marL="231775" indent="-231775"/>
            <a:r>
              <a:rPr lang="en-US"/>
              <a:t>􀂄 How to reduce:</a:t>
            </a:r>
          </a:p>
          <a:p>
            <a:pPr marL="231775" indent="-231775"/>
            <a:r>
              <a:rPr lang="en-US"/>
              <a:t>	– Reduce fats in diet</a:t>
            </a:r>
          </a:p>
          <a:p>
            <a:pPr marL="231775" indent="-231775"/>
            <a:r>
              <a:rPr lang="en-US"/>
              <a:t>	– Increase activity level</a:t>
            </a:r>
          </a:p>
          <a:p>
            <a:pPr marL="231775" indent="-231775"/>
            <a:r>
              <a:rPr lang="en-US"/>
              <a:t>	– Stop smoking</a:t>
            </a:r>
          </a:p>
          <a:p>
            <a:pPr marL="231775" indent="-231775"/>
            <a:endParaRPr lang="en-US" sz="2800" b="1"/>
          </a:p>
          <a:p>
            <a:pPr marL="231775" indent="-231775"/>
            <a:r>
              <a:rPr lang="en-US" sz="2800" b="1"/>
              <a:t>Cancer</a:t>
            </a:r>
          </a:p>
          <a:p>
            <a:pPr marL="231775" indent="-231775"/>
            <a:endParaRPr lang="en-US" sz="500" b="1"/>
          </a:p>
          <a:p>
            <a:pPr marL="231775" indent="-231775">
              <a:lnSpc>
                <a:spcPct val="120000"/>
              </a:lnSpc>
            </a:pPr>
            <a:r>
              <a:rPr lang="en-US"/>
              <a:t>􀂄 80% of all cancers are caused by environmental factors</a:t>
            </a:r>
          </a:p>
          <a:p>
            <a:pPr marL="231775" indent="-231775">
              <a:lnSpc>
                <a:spcPct val="120000"/>
              </a:lnSpc>
            </a:pPr>
            <a:r>
              <a:rPr lang="en-US"/>
              <a:t>􀂄 Leading cause of death for females, ages 40-60 yrs.</a:t>
            </a:r>
          </a:p>
          <a:p>
            <a:pPr marL="231775" indent="-231775">
              <a:lnSpc>
                <a:spcPct val="120000"/>
              </a:lnSpc>
            </a:pPr>
            <a:r>
              <a:rPr lang="en-US"/>
              <a:t>􀂄 Smoking is the number one controllable cause of cancer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38B4-0B56-4295-A222-36107514A561}" type="slidenum">
              <a:rPr lang="en-US"/>
              <a:pPr/>
              <a:t>14</a:t>
            </a:fld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1752600"/>
            <a:ext cx="7239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/>
            <a:endParaRPr lang="en-US" sz="2000"/>
          </a:p>
          <a:p>
            <a:pPr marL="290513" indent="-290513"/>
            <a:r>
              <a:rPr lang="en-US" sz="2800" b="1"/>
              <a:t>The Brain</a:t>
            </a:r>
          </a:p>
          <a:p>
            <a:pPr marL="290513" indent="-290513"/>
            <a:endParaRPr lang="en-US" sz="600" b="1"/>
          </a:p>
          <a:p>
            <a:pPr marL="290513" indent="-290513"/>
            <a:r>
              <a:rPr lang="en-US" sz="2000"/>
              <a:t>􀂄 Stroke: or “brain attack” occurs when blood circulation to the brain fails</a:t>
            </a:r>
          </a:p>
          <a:p>
            <a:pPr marL="290513" indent="-290513"/>
            <a:r>
              <a:rPr lang="en-US" sz="2000"/>
              <a:t>􀂄 Parkinson’s disease: motor system disorder</a:t>
            </a:r>
          </a:p>
          <a:p>
            <a:pPr marL="290513" indent="-290513"/>
            <a:endParaRPr lang="en-US" sz="2000"/>
          </a:p>
          <a:p>
            <a:pPr marL="290513" indent="-290513"/>
            <a:r>
              <a:rPr lang="en-US" sz="2800" b="1"/>
              <a:t>Alzheimer’s Disease</a:t>
            </a:r>
          </a:p>
          <a:p>
            <a:pPr marL="290513" indent="-290513"/>
            <a:endParaRPr lang="en-US" sz="600" b="1"/>
          </a:p>
          <a:p>
            <a:pPr marL="290513" indent="-290513"/>
            <a:r>
              <a:rPr lang="en-US" sz="2000"/>
              <a:t>􀂄 Alzheimer’s disease: develops in middle adulthood but shows up after age 65</a:t>
            </a:r>
          </a:p>
          <a:p>
            <a:pPr marL="290513" indent="-290513"/>
            <a:r>
              <a:rPr lang="en-US" sz="2000"/>
              <a:t>􀂄 Alcohol consumption: slows down brain activity, alertness, judgment, coordination and reaction time; increased risk of accident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FC03-9166-455A-AC96-8401A51578ED}" type="slidenum">
              <a:rPr lang="en-US"/>
              <a:pPr/>
              <a:t>15</a:t>
            </a:fld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28800" y="533400"/>
            <a:ext cx="61722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HIV/AIDS</a:t>
            </a:r>
          </a:p>
          <a:p>
            <a:endParaRPr lang="en-US" sz="900" b="1"/>
          </a:p>
          <a:p>
            <a:pPr>
              <a:lnSpc>
                <a:spcPct val="125000"/>
              </a:lnSpc>
            </a:pPr>
            <a:r>
              <a:rPr lang="en-US"/>
              <a:t>􀂄 Number of cases in midlife has been increasing</a:t>
            </a:r>
          </a:p>
          <a:p>
            <a:pPr>
              <a:lnSpc>
                <a:spcPct val="125000"/>
              </a:lnSpc>
            </a:pPr>
            <a:endParaRPr lang="en-US" sz="800"/>
          </a:p>
          <a:p>
            <a:pPr>
              <a:lnSpc>
                <a:spcPct val="125000"/>
              </a:lnSpc>
            </a:pPr>
            <a:r>
              <a:rPr lang="en-US"/>
              <a:t>􀂄 Risk factors:</a:t>
            </a:r>
          </a:p>
          <a:p>
            <a:pPr>
              <a:lnSpc>
                <a:spcPct val="125000"/>
              </a:lnSpc>
            </a:pPr>
            <a:r>
              <a:rPr lang="en-US"/>
              <a:t>	– Childhood sexual abuse</a:t>
            </a:r>
          </a:p>
          <a:p>
            <a:pPr>
              <a:lnSpc>
                <a:spcPct val="125000"/>
              </a:lnSpc>
            </a:pPr>
            <a:r>
              <a:rPr lang="en-US"/>
              <a:t>	– Adolescent or adult sexual assault</a:t>
            </a:r>
          </a:p>
          <a:p>
            <a:pPr>
              <a:lnSpc>
                <a:spcPct val="125000"/>
              </a:lnSpc>
            </a:pPr>
            <a:r>
              <a:rPr lang="en-US"/>
              <a:t>	– Female-to-Male transmission of HIV/AIDS</a:t>
            </a:r>
          </a:p>
          <a:p>
            <a:pPr>
              <a:lnSpc>
                <a:spcPct val="125000"/>
              </a:lnSpc>
            </a:pPr>
            <a:r>
              <a:rPr lang="en-US"/>
              <a:t>	– Women higher risk to become infected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940E-4389-4A10-85FA-5DF71489072D}" type="slidenum">
              <a:rPr lang="en-US"/>
              <a:pPr/>
              <a:t>16</a:t>
            </a:fld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14400" y="1460500"/>
            <a:ext cx="79248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Female-to-Female Transmission of HIV/AIDS</a:t>
            </a:r>
          </a:p>
          <a:p>
            <a:endParaRPr lang="en-US" sz="500"/>
          </a:p>
          <a:p>
            <a:pPr>
              <a:lnSpc>
                <a:spcPct val="125000"/>
              </a:lnSpc>
            </a:pPr>
            <a:r>
              <a:rPr lang="en-US"/>
              <a:t>􀂄 Of 85,500 women with HIV/AIDS, 1,648 were infected by other women</a:t>
            </a:r>
          </a:p>
          <a:p>
            <a:pPr>
              <a:lnSpc>
                <a:spcPct val="125000"/>
              </a:lnSpc>
            </a:pPr>
            <a:r>
              <a:rPr lang="en-US"/>
              <a:t>􀂄 Prevention: condoms</a:t>
            </a:r>
          </a:p>
          <a:p>
            <a:pPr>
              <a:lnSpc>
                <a:spcPct val="125000"/>
              </a:lnSpc>
            </a:pPr>
            <a:endParaRPr lang="en-US" b="1"/>
          </a:p>
          <a:p>
            <a:pPr>
              <a:lnSpc>
                <a:spcPct val="125000"/>
              </a:lnSpc>
            </a:pPr>
            <a:r>
              <a:rPr lang="en-US" sz="2800" b="1"/>
              <a:t>Stress and Depression </a:t>
            </a:r>
          </a:p>
          <a:p>
            <a:pPr>
              <a:lnSpc>
                <a:spcPct val="125000"/>
              </a:lnSpc>
            </a:pPr>
            <a:r>
              <a:rPr lang="en-US"/>
              <a:t>􀂄 2.2% of midlife adults experience major depression</a:t>
            </a:r>
          </a:p>
          <a:p>
            <a:pPr>
              <a:lnSpc>
                <a:spcPct val="125000"/>
              </a:lnSpc>
            </a:pPr>
            <a:r>
              <a:rPr lang="en-US"/>
              <a:t>􀂄 Associated with increased mortality and suicide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2FFB-A65E-43D6-82D6-BF5248D727B3}" type="slidenum">
              <a:rPr lang="en-US"/>
              <a:pPr/>
              <a:t>17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0912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0B1-1338-4B1B-9B7F-B6A73BA3D9E5}" type="slidenum">
              <a:rPr lang="en-US"/>
              <a:pPr/>
              <a:t>18</a:t>
            </a:fld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8600"/>
            <a:ext cx="8624887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D402-FCC2-470F-BA78-A783D9AD2A51}" type="slidenum">
              <a:rPr lang="en-US"/>
              <a:pPr/>
              <a:t>19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362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08E-3B87-41AF-AEBB-48D2B4BBF5FE}" type="slidenum">
              <a:rPr lang="en-US"/>
              <a:pPr/>
              <a:t>2</a:t>
            </a:fld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47800" y="1371600"/>
            <a:ext cx="7010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/>
            <a:r>
              <a:rPr lang="en-US" sz="3600" b="1"/>
              <a:t>Sensory and Physical Changes</a:t>
            </a:r>
          </a:p>
          <a:p>
            <a:pPr marL="398463" indent="-398463"/>
            <a:endParaRPr lang="en-US" sz="3200" b="1"/>
          </a:p>
          <a:p>
            <a:pPr marL="398463" indent="-398463">
              <a:buFont typeface="Wingdings" pitchFamily="2" charset="2"/>
              <a:buChar char="q"/>
            </a:pPr>
            <a:r>
              <a:rPr lang="en-US" sz="2400" b="1"/>
              <a:t>Vision</a:t>
            </a:r>
          </a:p>
          <a:p>
            <a:pPr marL="398463" indent="-398463">
              <a:buFont typeface="Wingdings" pitchFamily="2" charset="2"/>
              <a:buNone/>
            </a:pPr>
            <a:endParaRPr lang="en-US" sz="800" b="1"/>
          </a:p>
          <a:p>
            <a:pPr marL="398463" indent="-398463">
              <a:buFont typeface="Wingdings" pitchFamily="2" charset="2"/>
              <a:buChar char="q"/>
            </a:pPr>
            <a:r>
              <a:rPr lang="en-US" sz="2400" b="1"/>
              <a:t>Presbyopia: normal condition in which the lens of the eye starts to harden, losing its ability to accommodate as quickly as it did in youth untreated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D812-48AF-4177-9C62-5451E371E0A3}" type="slidenum">
              <a:rPr lang="en-US"/>
              <a:pPr/>
              <a:t>20</a:t>
            </a:fld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38"/>
            <a:ext cx="8683625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13EB-15C8-4332-959A-640D71DAC886}" type="slidenum">
              <a:rPr lang="en-US"/>
              <a:pPr/>
              <a:t>21</a:t>
            </a:fld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52400"/>
            <a:ext cx="87407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59A-1400-42B4-870A-23159800A93E}" type="slidenum">
              <a:rPr lang="en-US"/>
              <a:pPr/>
              <a:t>22</a:t>
            </a:fld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6200"/>
            <a:ext cx="8683625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9F1-9537-4B82-82D5-6C87558C71FE}" type="slidenum">
              <a:rPr lang="en-US"/>
              <a:pPr/>
              <a:t>23</a:t>
            </a:fld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00"/>
            <a:ext cx="868362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F8A9-2D70-45BE-A16F-FE8FE27A8157}" type="slidenum">
              <a:rPr lang="en-US"/>
              <a:pPr/>
              <a:t>24</a:t>
            </a:fld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6200"/>
            <a:ext cx="8683625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CCB3-A216-45AA-BA84-6186BD4BA639}" type="slidenum">
              <a:rPr lang="en-US"/>
              <a:pPr/>
              <a:t>25</a:t>
            </a:fld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6200"/>
            <a:ext cx="86836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4AB3-D4FF-49D0-A974-C64008480350}" type="slidenum">
              <a:rPr lang="en-US"/>
              <a:pPr/>
              <a:t>26</a:t>
            </a:fld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52400"/>
            <a:ext cx="8626475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3DE1-D0CF-412B-831D-1FA9F9AC1C05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457200"/>
            <a:ext cx="6858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Vision </a:t>
            </a:r>
          </a:p>
          <a:p>
            <a:endParaRPr lang="en-US" b="1"/>
          </a:p>
          <a:p>
            <a:r>
              <a:rPr lang="en-US" sz="2000" b="1"/>
              <a:t>.Glaucoma: increased pressure caused by</a:t>
            </a:r>
          </a:p>
          <a:p>
            <a:r>
              <a:rPr lang="en-US" sz="2000" b="1"/>
              <a:t>fluid buildup in the eye, can damage the</a:t>
            </a:r>
          </a:p>
          <a:p>
            <a:r>
              <a:rPr lang="en-US" sz="2000" b="1"/>
              <a:t>optic nerve and lead to blindness if untreated</a:t>
            </a:r>
          </a:p>
          <a:p>
            <a:endParaRPr lang="en-US" sz="2000" b="1"/>
          </a:p>
          <a:p>
            <a:r>
              <a:rPr lang="en-US" sz="2000" b="1"/>
              <a:t>.Cataracts: clouding of the lens, typically</a:t>
            </a:r>
          </a:p>
          <a:p>
            <a:r>
              <a:rPr lang="en-US" sz="2000" b="1"/>
              <a:t>occur in 30-50% of people over 65</a:t>
            </a:r>
          </a:p>
          <a:p>
            <a:endParaRPr lang="en-US" sz="2000" b="1"/>
          </a:p>
          <a:p>
            <a:r>
              <a:rPr lang="en-US" sz="2000" b="1"/>
              <a:t>.Floaters: Annoying floating spots; particles</a:t>
            </a:r>
          </a:p>
          <a:p>
            <a:r>
              <a:rPr lang="en-US" sz="2000" b="1"/>
              <a:t>suspended in the gel-like fluid that fills the</a:t>
            </a:r>
          </a:p>
          <a:p>
            <a:r>
              <a:rPr lang="en-US" sz="2000" b="1"/>
              <a:t>eyeball and generally do not impair vision</a:t>
            </a:r>
          </a:p>
          <a:p>
            <a:endParaRPr lang="en-US" sz="2000" b="1"/>
          </a:p>
          <a:p>
            <a:r>
              <a:rPr lang="en-US" b="1"/>
              <a:t>.Dry eye: stemming from diminished tear production can be uncomfortable and can beeased with drops</a:t>
            </a:r>
          </a:p>
          <a:p>
            <a:endParaRPr lang="en-US" b="1"/>
          </a:p>
          <a:p>
            <a:r>
              <a:rPr lang="en-US" b="1"/>
              <a:t>.Macular degeneration: first signs are faded, distorted or blurred central vision</a:t>
            </a:r>
            <a:endParaRPr lang="en-US" sz="2000" b="1"/>
          </a:p>
          <a:p>
            <a:endParaRPr 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960D-EA55-4B9C-8800-95C8BD3C06F0}" type="slidenum">
              <a:rPr lang="en-US"/>
              <a:pPr/>
              <a:t>4</a:t>
            </a:fld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81200" y="2000250"/>
            <a:ext cx="6248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/>
              <a:t>Hearing</a:t>
            </a:r>
          </a:p>
          <a:p>
            <a:r>
              <a:rPr lang="en-US" sz="400" b="1"/>
              <a:t>\</a:t>
            </a:r>
          </a:p>
          <a:p>
            <a:r>
              <a:rPr lang="en-US" sz="2400" b="1"/>
              <a:t>Decline in prebycusis: the ability to hear</a:t>
            </a:r>
          </a:p>
          <a:p>
            <a:r>
              <a:rPr lang="en-US" sz="2400" b="1"/>
              <a:t>high-pitched sounds such as speech</a:t>
            </a:r>
          </a:p>
          <a:p>
            <a:endParaRPr lang="en-US" sz="2400" b="1"/>
          </a:p>
          <a:p>
            <a:r>
              <a:rPr lang="en-US" sz="2400" b="1"/>
              <a:t>Cochlear damage due to prolonged</a:t>
            </a:r>
          </a:p>
          <a:p>
            <a:r>
              <a:rPr lang="en-US" sz="2400" b="1"/>
              <a:t>exposure to loud noises: hearing loss</a:t>
            </a:r>
          </a:p>
          <a:p>
            <a:endParaRPr 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EA46-4A9B-4ABA-AA83-7D884395434A}" type="slidenum">
              <a:rPr lang="en-US"/>
              <a:pPr/>
              <a:t>5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24000" y="774700"/>
            <a:ext cx="68580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/>
              <a:t>Taste and Smell</a:t>
            </a:r>
          </a:p>
          <a:p>
            <a:pPr>
              <a:lnSpc>
                <a:spcPct val="120000"/>
              </a:lnSpc>
            </a:pPr>
            <a:r>
              <a:rPr lang="en-US" sz="2000"/>
              <a:t>􀂄 Reduction of taste buds</a:t>
            </a:r>
          </a:p>
          <a:p>
            <a:pPr>
              <a:lnSpc>
                <a:spcPct val="120000"/>
              </a:lnSpc>
            </a:pPr>
            <a:r>
              <a:rPr lang="en-US" sz="2000"/>
              <a:t>􀂄 Decline in sense of smell after 50</a:t>
            </a:r>
          </a:p>
          <a:p>
            <a:pPr>
              <a:lnSpc>
                <a:spcPct val="120000"/>
              </a:lnSpc>
            </a:pPr>
            <a:endParaRPr lang="en-US" sz="2800" b="1"/>
          </a:p>
          <a:p>
            <a:pPr>
              <a:lnSpc>
                <a:spcPct val="120000"/>
              </a:lnSpc>
            </a:pPr>
            <a:r>
              <a:rPr lang="en-US" sz="2800" b="1"/>
              <a:t>Appearance</a:t>
            </a:r>
          </a:p>
          <a:p>
            <a:pPr>
              <a:lnSpc>
                <a:spcPct val="120000"/>
              </a:lnSpc>
            </a:pPr>
            <a:r>
              <a:rPr lang="en-US" sz="2000"/>
              <a:t>􀂄 Periodontal disease: loss of teeth</a:t>
            </a:r>
          </a:p>
          <a:p>
            <a:pPr>
              <a:lnSpc>
                <a:spcPct val="120000"/>
              </a:lnSpc>
            </a:pPr>
            <a:r>
              <a:rPr lang="en-US" sz="2000"/>
              <a:t>􀂄 Skin becomes dryer thinner and less elastic</a:t>
            </a:r>
          </a:p>
          <a:p>
            <a:pPr>
              <a:lnSpc>
                <a:spcPct val="120000"/>
              </a:lnSpc>
            </a:pPr>
            <a:r>
              <a:rPr lang="en-US" sz="2000"/>
              <a:t>􀂄 Carcinomas</a:t>
            </a:r>
          </a:p>
          <a:p>
            <a:pPr>
              <a:lnSpc>
                <a:spcPct val="120000"/>
              </a:lnSpc>
            </a:pPr>
            <a:r>
              <a:rPr lang="en-US" sz="2000"/>
              <a:t>􀂄 Double-standard of aging: Men more “sophisticated” : </a:t>
            </a:r>
          </a:p>
          <a:p>
            <a:pPr>
              <a:lnSpc>
                <a:spcPct val="120000"/>
              </a:lnSpc>
            </a:pPr>
            <a:r>
              <a:rPr lang="en-US" sz="2000"/>
              <a:t>    women, less kind expressions</a:t>
            </a:r>
          </a:p>
          <a:p>
            <a:pPr>
              <a:lnSpc>
                <a:spcPct val="120000"/>
              </a:lnSpc>
            </a:pPr>
            <a:r>
              <a:rPr lang="en-US" sz="2000"/>
              <a:t>􀂄 Cosmetics, cosmetic surgery</a:t>
            </a:r>
          </a:p>
          <a:p>
            <a:pPr>
              <a:lnSpc>
                <a:spcPct val="120000"/>
              </a:lnSpc>
            </a:pPr>
            <a:r>
              <a:rPr lang="en-US" sz="2000"/>
              <a:t>􀂄 Hair color, loss of hair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F30-9075-4E91-890C-72032B7C6F3F}" type="slidenum">
              <a:rPr lang="en-US"/>
              <a:pPr/>
              <a:t>6</a:t>
            </a:fld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800" y="1828800"/>
            <a:ext cx="65532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/>
            <a:r>
              <a:rPr lang="en-US" sz="2800" b="1"/>
              <a:t>Body Composition</a:t>
            </a:r>
          </a:p>
          <a:p>
            <a:pPr marL="290513" indent="-290513"/>
            <a:endParaRPr lang="en-US" sz="600" b="1"/>
          </a:p>
          <a:p>
            <a:pPr marL="290513" indent="-290513"/>
            <a:r>
              <a:rPr lang="en-US" sz="2000"/>
              <a:t>􀂄 Muscles begin to atrophy</a:t>
            </a:r>
          </a:p>
          <a:p>
            <a:pPr marL="290513" indent="-290513"/>
            <a:r>
              <a:rPr lang="en-US" sz="2000"/>
              <a:t>􀂄 Weight</a:t>
            </a:r>
          </a:p>
          <a:p>
            <a:pPr marL="290513" indent="-290513"/>
            <a:r>
              <a:rPr lang="en-US" sz="2000"/>
              <a:t>􀂄 Exercise and nutrition</a:t>
            </a:r>
          </a:p>
          <a:p>
            <a:pPr marL="290513" indent="-290513"/>
            <a:r>
              <a:rPr lang="en-US" sz="2000"/>
              <a:t>􀂄 Osteoporosis: a disorder of thinning bone mass and microarchitectural deterioration of bone tissue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A1B3-B7A6-4F4A-AA0A-B281A5E894A9}" type="slidenum">
              <a:rPr lang="en-US"/>
              <a:pPr/>
              <a:t>7</a:t>
            </a:fld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81200" y="636588"/>
            <a:ext cx="5791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/>
            <a:r>
              <a:rPr lang="en-US" sz="2800" b="1"/>
              <a:t>Rheumatoid Arthritis</a:t>
            </a:r>
          </a:p>
          <a:p>
            <a:pPr marL="231775" indent="-231775"/>
            <a:endParaRPr lang="en-US" sz="900" b="1"/>
          </a:p>
          <a:p>
            <a:pPr marL="231775" indent="-231775"/>
            <a:r>
              <a:rPr lang="en-US"/>
              <a:t>􀂄 </a:t>
            </a:r>
            <a:r>
              <a:rPr lang="en-US" sz="2000"/>
              <a:t>An inflammatory disease that causes pain, swelling, stiffness, and loss of function of the joints</a:t>
            </a:r>
          </a:p>
          <a:p>
            <a:pPr marL="231775" indent="-231775"/>
            <a:endParaRPr lang="en-US" sz="2000"/>
          </a:p>
          <a:p>
            <a:pPr marL="231775" indent="-231775"/>
            <a:endParaRPr lang="en-US" sz="2000"/>
          </a:p>
          <a:p>
            <a:pPr marL="231775" indent="-231775"/>
            <a:r>
              <a:rPr lang="en-US" sz="2800" b="1"/>
              <a:t>Hormones</a:t>
            </a:r>
          </a:p>
          <a:p>
            <a:pPr marL="231775" indent="-231775"/>
            <a:endParaRPr lang="en-US" sz="900" b="1"/>
          </a:p>
          <a:p>
            <a:pPr marL="231775" indent="-231775"/>
            <a:r>
              <a:rPr lang="en-US"/>
              <a:t>􀂄 </a:t>
            </a:r>
            <a:r>
              <a:rPr lang="en-US" sz="2000"/>
              <a:t>Human Growth Hormone: powerful hormone used to treat children afflicted by dwarfism has become a trendy anti-aging potion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002F-136B-4FB9-8321-308943F41F68}" type="slidenum">
              <a:rPr lang="en-US"/>
              <a:pPr/>
              <a:t>8</a:t>
            </a:fld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14400" y="1824038"/>
            <a:ext cx="77724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/>
            <a:r>
              <a:rPr lang="en-US" sz="2800" b="1"/>
              <a:t>Menopause and Female Midlife Change</a:t>
            </a:r>
          </a:p>
          <a:p>
            <a:pPr marL="231775" indent="-231775"/>
            <a:endParaRPr lang="en-US" sz="2800" b="1"/>
          </a:p>
          <a:p>
            <a:pPr marL="231775" indent="-231775"/>
            <a:r>
              <a:rPr lang="en-US"/>
              <a:t>􀂄 Menopause: a process culminating in the cessation of menstrual activity</a:t>
            </a:r>
          </a:p>
          <a:p>
            <a:pPr marL="231775" indent="-231775"/>
            <a:endParaRPr lang="en-US" sz="600"/>
          </a:p>
          <a:p>
            <a:pPr marL="231775" indent="-231775"/>
            <a:r>
              <a:rPr lang="en-US"/>
              <a:t>􀂄 Perimenopause: The time period preceding menopause</a:t>
            </a:r>
          </a:p>
          <a:p>
            <a:pPr marL="231775" indent="-231775"/>
            <a:endParaRPr lang="en-US" sz="600"/>
          </a:p>
          <a:p>
            <a:pPr marL="231775" indent="-231775"/>
            <a:r>
              <a:rPr lang="en-US"/>
              <a:t>􀂄 Climacteric: Changes in the ovaries and hormonal processes </a:t>
            </a:r>
          </a:p>
          <a:p>
            <a:pPr marL="231775" indent="-231775"/>
            <a:endParaRPr lang="en-US" sz="600"/>
          </a:p>
          <a:p>
            <a:pPr marL="231775" indent="-231775"/>
            <a:r>
              <a:rPr lang="en-US"/>
              <a:t>􀂄 45-55; average 51</a:t>
            </a:r>
          </a:p>
          <a:p>
            <a:pPr marL="231775" indent="-231775"/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6160-CA68-4E74-A80C-C94664646E55}" type="slidenum">
              <a:rPr lang="en-US"/>
              <a:pPr/>
              <a:t>9</a:t>
            </a:fld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52600" y="1524000"/>
            <a:ext cx="6477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/>
            <a:r>
              <a:rPr lang="en-US" sz="2400" b="1"/>
              <a:t>Estrogen Replacement Therapy</a:t>
            </a:r>
          </a:p>
          <a:p>
            <a:pPr marL="290513" indent="-290513"/>
            <a:endParaRPr lang="en-US" sz="800" b="1"/>
          </a:p>
          <a:p>
            <a:pPr marL="290513" indent="-290513">
              <a:buFont typeface="Wingdings" pitchFamily="2" charset="2"/>
              <a:buChar char="q"/>
            </a:pPr>
            <a:r>
              <a:rPr lang="en-US"/>
              <a:t>Regimen often recommended to menopausal women by physicians to maintain cardiovascular fitness, low bone loss and slow memory loss</a:t>
            </a:r>
          </a:p>
          <a:p>
            <a:pPr marL="290513" indent="-290513">
              <a:buFont typeface="Wingdings" pitchFamily="2" charset="2"/>
              <a:buChar char="q"/>
            </a:pPr>
            <a:r>
              <a:rPr lang="en-US"/>
              <a:t>May increase incidence of breast cancer</a:t>
            </a:r>
          </a:p>
          <a:p>
            <a:pPr marL="290513" indent="-290513"/>
            <a:endParaRPr lang="en-US"/>
          </a:p>
          <a:p>
            <a:pPr marL="290513" indent="-290513"/>
            <a:endParaRPr lang="en-US"/>
          </a:p>
          <a:p>
            <a:pPr marL="290513" indent="-290513"/>
            <a:r>
              <a:rPr lang="en-US" sz="2800" b="1"/>
              <a:t>Reproduction After Menopause</a:t>
            </a:r>
          </a:p>
          <a:p>
            <a:pPr marL="290513" indent="-290513"/>
            <a:endParaRPr lang="en-US" sz="900" b="1"/>
          </a:p>
          <a:p>
            <a:pPr marL="290513" indent="-290513"/>
            <a:r>
              <a:rPr lang="en-US"/>
              <a:t>– Medical procedure makes it possible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3">
      <a:dk1>
        <a:srgbClr val="000066"/>
      </a:dk1>
      <a:lt1>
        <a:srgbClr val="FFFFFF"/>
      </a:lt1>
      <a:dk2>
        <a:srgbClr val="000099"/>
      </a:dk2>
      <a:lt2>
        <a:srgbClr val="9FBFFF"/>
      </a:lt2>
      <a:accent1>
        <a:srgbClr val="0099CC"/>
      </a:accent1>
      <a:accent2>
        <a:srgbClr val="00CC66"/>
      </a:accent2>
      <a:accent3>
        <a:srgbClr val="AAAACA"/>
      </a:accent3>
      <a:accent4>
        <a:srgbClr val="DADADA"/>
      </a:accent4>
      <a:accent5>
        <a:srgbClr val="AACAE2"/>
      </a:accent5>
      <a:accent6>
        <a:srgbClr val="00B95C"/>
      </a:accent6>
      <a:hlink>
        <a:srgbClr val="00FFFF"/>
      </a:hlink>
      <a:folHlink>
        <a:srgbClr val="CDE6FF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66</TotalTime>
  <Words>716</Words>
  <Application>Microsoft Office PowerPoint</Application>
  <PresentationFormat>On-screen Show (4:3)</PresentationFormat>
  <Paragraphs>175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May</cp:lastModifiedBy>
  <cp:revision>39</cp:revision>
  <dcterms:created xsi:type="dcterms:W3CDTF">2008-10-26T06:44:21Z</dcterms:created>
  <dcterms:modified xsi:type="dcterms:W3CDTF">2015-06-16T08:25:46Z</dcterms:modified>
</cp:coreProperties>
</file>