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78" r:id="rId5"/>
    <p:sldId id="279" r:id="rId6"/>
    <p:sldId id="273" r:id="rId7"/>
    <p:sldId id="274" r:id="rId8"/>
    <p:sldId id="275" r:id="rId9"/>
    <p:sldId id="276" r:id="rId10"/>
    <p:sldId id="280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258C29-2215-4218-A8FF-3CEF3935A38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0FCA2D-4699-4FC1-A7DA-B87B0558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dya.pptx#-1,9,Slide 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429000"/>
          </a:xfrm>
        </p:spPr>
        <p:txBody>
          <a:bodyPr>
            <a:normAutofit/>
          </a:bodyPr>
          <a:lstStyle/>
          <a:p>
            <a:r>
              <a:rPr lang="id-ID" dirty="0" smtClean="0"/>
              <a:t>Desti Riskiafianti</a:t>
            </a:r>
            <a:endParaRPr lang="en-US" dirty="0" smtClean="0"/>
          </a:p>
          <a:p>
            <a:r>
              <a:rPr lang="id-ID" dirty="0"/>
              <a:t>Dara Putri Sundari</a:t>
            </a:r>
          </a:p>
          <a:p>
            <a:r>
              <a:rPr lang="id-ID" dirty="0"/>
              <a:t>Eka Rini </a:t>
            </a:r>
            <a:r>
              <a:rPr lang="id-ID" dirty="0" smtClean="0"/>
              <a:t>Wijayanti</a:t>
            </a:r>
          </a:p>
          <a:p>
            <a:r>
              <a:rPr lang="id-ID" dirty="0" smtClean="0"/>
              <a:t>Fithria </a:t>
            </a:r>
            <a:r>
              <a:rPr lang="id-ID" dirty="0" smtClean="0"/>
              <a:t>Mardiana</a:t>
            </a:r>
            <a:endParaRPr lang="en-US" dirty="0"/>
          </a:p>
          <a:p>
            <a:r>
              <a:rPr lang="en-US" smtClean="0"/>
              <a:t>Gama</a:t>
            </a:r>
            <a:endParaRPr lang="id-ID" dirty="0" smtClean="0"/>
          </a:p>
          <a:p>
            <a:r>
              <a:rPr lang="id-ID" dirty="0" smtClean="0"/>
              <a:t>Ika suarsi</a:t>
            </a:r>
          </a:p>
          <a:p>
            <a:r>
              <a:rPr lang="id-ID" dirty="0" smtClean="0"/>
              <a:t>Janice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599"/>
            <a:ext cx="8229600" cy="1600201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Perkembangan Fisik dan Kognitif dalam Masa Dewasa Tengah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TUGAS PERKEMBANGAN PADA MASA USIA MADYA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lvl="0" algn="just"/>
            <a:r>
              <a:rPr lang="id-ID" sz="2000" dirty="0">
                <a:latin typeface="Comic Sans MS" panose="030F0702030302020204" pitchFamily="66" charset="0"/>
              </a:rPr>
              <a:t>Mencapai tanggung jawab so</a:t>
            </a:r>
            <a:r>
              <a:rPr lang="en-US" sz="2000" dirty="0">
                <a:latin typeface="Comic Sans MS" panose="030F0702030302020204" pitchFamily="66" charset="0"/>
              </a:rPr>
              <a:t>s</a:t>
            </a:r>
            <a:r>
              <a:rPr lang="id-ID" sz="2000" dirty="0">
                <a:latin typeface="Comic Sans MS" panose="030F0702030302020204" pitchFamily="66" charset="0"/>
              </a:rPr>
              <a:t>ial dan dewasa </a:t>
            </a:r>
            <a:r>
              <a:rPr lang="en-US" sz="2000" dirty="0" err="1">
                <a:latin typeface="Comic Sans MS" panose="030F0702030302020204" pitchFamily="66" charset="0"/>
              </a:rPr>
              <a:t>sebagai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warga</a:t>
            </a:r>
            <a:r>
              <a:rPr lang="en-US" sz="2000" dirty="0">
                <a:latin typeface="Comic Sans MS" panose="030F0702030302020204" pitchFamily="66" charset="0"/>
              </a:rPr>
              <a:t> Negara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 algn="just"/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>
                <a:latin typeface="Comic Sans MS" panose="030F0702030302020204" pitchFamily="66" charset="0"/>
              </a:rPr>
              <a:t>Membantu anak-anak </a:t>
            </a:r>
            <a:r>
              <a:rPr lang="en-US" sz="2000" dirty="0" err="1">
                <a:latin typeface="Comic Sans MS" panose="030F0702030302020204" pitchFamily="66" charset="0"/>
              </a:rPr>
              <a:t>remaja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belajar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untuk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menjadi</a:t>
            </a:r>
            <a:r>
              <a:rPr lang="en-US" sz="2000" dirty="0">
                <a:latin typeface="Comic Sans MS" panose="030F0702030302020204" pitchFamily="66" charset="0"/>
              </a:rPr>
              <a:t> orang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 smtClean="0">
                <a:latin typeface="Comic Sans MS" panose="030F0702030302020204" pitchFamily="66" charset="0"/>
              </a:rPr>
              <a:t>bertanggung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dan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bahagia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 smtClean="0">
                <a:latin typeface="Comic Sans MS" panose="030F0702030302020204" pitchFamily="66" charset="0"/>
              </a:rPr>
              <a:t>Mengembangkan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kegiatan-kegiatan</a:t>
            </a:r>
            <a:r>
              <a:rPr lang="en-US" sz="2000" dirty="0" smtClean="0">
                <a:latin typeface="Comic Sans MS" panose="030F0702030302020204" pitchFamily="66" charset="0"/>
              </a:rPr>
              <a:t> yang </a:t>
            </a:r>
            <a:r>
              <a:rPr lang="en-US" sz="2000" dirty="0" err="1" smtClean="0">
                <a:latin typeface="Comic Sans MS" panose="030F0702030302020204" pitchFamily="66" charset="0"/>
              </a:rPr>
              <a:t>sesuai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untuk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orang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0" algn="just"/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 smtClean="0">
                <a:latin typeface="Comic Sans MS" panose="030F0702030302020204" pitchFamily="66" charset="0"/>
              </a:rPr>
              <a:t>Menghubungkan </a:t>
            </a:r>
            <a:r>
              <a:rPr lang="id-ID" sz="2000" dirty="0">
                <a:latin typeface="Comic Sans MS" panose="030F0702030302020204" pitchFamily="66" charset="0"/>
              </a:rPr>
              <a:t>diri sedemikian rupa dengan pasangannya (dengan suami atau istri) sebagai seorang pribadi yang utuh</a:t>
            </a:r>
            <a:r>
              <a:rPr lang="id-ID" sz="2000" dirty="0" smtClean="0">
                <a:latin typeface="Comic Sans MS" panose="030F0702030302020204" pitchFamily="66" charset="0"/>
              </a:rPr>
              <a:t>.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0" algn="just"/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>
                <a:latin typeface="Comic Sans MS" panose="030F0702030302020204" pitchFamily="66" charset="0"/>
              </a:rPr>
              <a:t>Menerima dan menyesuaikan diri dengan perubahan-perubahan psikologis yang lazim terjadi pada masa setengah baya</a:t>
            </a:r>
            <a:r>
              <a:rPr lang="id-ID" sz="2000" dirty="0" smtClean="0">
                <a:latin typeface="Comic Sans MS" panose="030F0702030302020204" pitchFamily="66" charset="0"/>
              </a:rPr>
              <a:t>.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>
                <a:latin typeface="Comic Sans MS" panose="030F0702030302020204" pitchFamily="66" charset="0"/>
              </a:rPr>
              <a:t>Mencapai dan </a:t>
            </a:r>
            <a:r>
              <a:rPr lang="en-US" sz="2000" dirty="0" err="1">
                <a:latin typeface="Comic Sans MS" panose="030F0702030302020204" pitchFamily="66" charset="0"/>
              </a:rPr>
              <a:t>mempertahankan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prestasi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memuaskan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dalam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karir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pekerjaan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lvl="0" algn="just"/>
            <a:r>
              <a:rPr lang="id-ID" sz="2000" dirty="0">
                <a:latin typeface="Comic Sans MS" panose="030F0702030302020204" pitchFamily="66" charset="0"/>
              </a:rPr>
              <a:t>Menyesuaikan diri dengan </a:t>
            </a:r>
            <a:r>
              <a:rPr lang="en-US" sz="2000" dirty="0">
                <a:latin typeface="Comic Sans MS" panose="030F0702030302020204" pitchFamily="66" charset="0"/>
              </a:rPr>
              <a:t> orang </a:t>
            </a:r>
            <a:r>
              <a:rPr lang="en-US" sz="2000" dirty="0" smtClean="0">
                <a:latin typeface="Comic Sans MS" panose="030F0702030302020204" pitchFamily="66" charset="0"/>
              </a:rPr>
              <a:t>lain yang </a:t>
            </a:r>
            <a:r>
              <a:rPr lang="en-US" sz="2000" dirty="0" err="1">
                <a:latin typeface="Comic Sans MS" panose="030F0702030302020204" pitchFamily="66" charset="0"/>
              </a:rPr>
              <a:t>semakin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tua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>
              <a:latin typeface="Comic Sans MS" panose="030F0702030302020204" pitchFamily="66" charset="0"/>
              <a:hlinkClick r:id="rId2" action="ppaction://hlinkpres?slideindex=9&amp;slidetitle=Slide 9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0047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746034"/>
              </p:ext>
            </p:extLst>
          </p:nvPr>
        </p:nvGraphicFramePr>
        <p:xfrm>
          <a:off x="228600" y="609600"/>
          <a:ext cx="8763000" cy="564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4321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TUGAS-TUGAS PERKEMBANGAN PADA USIA MADYA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7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Tugas-tugas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Berkaitan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perubahan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fisik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Tugas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meliputi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mau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melakukan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penerimaan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penyesuaian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berbagai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perubahan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fisik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normal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terjadi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usia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madya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553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Tugas-tugas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Berkaitan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Minat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Orang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berusia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madya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sering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kali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mengasumsikan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tanggungjawab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warga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Negara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social,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serta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mengembangkan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minat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luang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berorientasi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kedewasaan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tempat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kegiatan-kegiatan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berorientasi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keluarga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biasa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dilakukan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masa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dewasa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dini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327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Tugas-tugas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Berkaitan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penyesuaian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keruan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Tugas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berkisar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pemantapan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pemeliharaan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standar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hidup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yang relative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mapan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07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389253"/>
              </p:ext>
            </p:extLst>
          </p:nvPr>
        </p:nvGraphicFramePr>
        <p:xfrm>
          <a:off x="1447800" y="175260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Tugas-tugas</a:t>
                      </a:r>
                      <a:r>
                        <a:rPr lang="en-US" b="1" dirty="0" smtClean="0"/>
                        <a:t> yang </a:t>
                      </a:r>
                      <a:r>
                        <a:rPr lang="en-US" b="1" dirty="0" err="1" smtClean="0"/>
                        <a:t>berkaitan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dengan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dengan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Kehidupan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Keluarga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Tugas</a:t>
                      </a:r>
                      <a:r>
                        <a:rPr lang="en-US" b="1" dirty="0" smtClean="0"/>
                        <a:t> yang </a:t>
                      </a:r>
                      <a:r>
                        <a:rPr lang="en-US" b="1" dirty="0" err="1" smtClean="0"/>
                        <a:t>penting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dalam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kategori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ini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meliputi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hal-hal</a:t>
                      </a:r>
                      <a:r>
                        <a:rPr lang="en-US" b="1" dirty="0" smtClean="0"/>
                        <a:t> yang </a:t>
                      </a:r>
                      <a:r>
                        <a:rPr lang="en-US" b="1" dirty="0" err="1" smtClean="0"/>
                        <a:t>berkaitan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dengan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seseorang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sebagai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pasangan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menyesuaikan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diri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dengan</a:t>
                      </a:r>
                      <a:r>
                        <a:rPr lang="en-US" b="1" dirty="0" smtClean="0"/>
                        <a:t> orang </a:t>
                      </a:r>
                      <a:r>
                        <a:rPr lang="en-US" b="1" dirty="0" err="1" smtClean="0"/>
                        <a:t>tua</a:t>
                      </a:r>
                      <a:r>
                        <a:rPr lang="en-US" b="1" dirty="0" smtClean="0"/>
                        <a:t> yang </a:t>
                      </a:r>
                      <a:r>
                        <a:rPr lang="en-US" b="1" dirty="0" err="1" smtClean="0"/>
                        <a:t>lanjut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usia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membantu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remaja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untuk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menjadi</a:t>
                      </a:r>
                      <a:r>
                        <a:rPr lang="en-US" b="1" dirty="0" smtClean="0"/>
                        <a:t> orang </a:t>
                      </a:r>
                      <a:r>
                        <a:rPr lang="en-US" b="1" dirty="0" err="1" smtClean="0"/>
                        <a:t>dewasa</a:t>
                      </a:r>
                      <a:r>
                        <a:rPr lang="en-US" b="1" dirty="0" smtClean="0"/>
                        <a:t> yang </a:t>
                      </a:r>
                      <a:r>
                        <a:rPr lang="en-US" b="1" dirty="0" err="1" smtClean="0"/>
                        <a:t>bertanggung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jawab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bahagia</a:t>
                      </a:r>
                      <a:r>
                        <a:rPr lang="en-US" b="1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4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BAHAYA-BAHAYA SELAMA PERKEMBANGAN MASA USIA MADYA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Bahaya</a:t>
            </a:r>
            <a:r>
              <a:rPr lang="en-US" b="1" dirty="0"/>
              <a:t> Personal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Idealisasi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Muda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Simbol</a:t>
            </a:r>
            <a:r>
              <a:rPr lang="en-US" dirty="0"/>
              <a:t> status</a:t>
            </a:r>
            <a:endParaRPr lang="en-US" b="1" dirty="0"/>
          </a:p>
          <a:p>
            <a:pPr marL="514350" lvl="1" indent="-514350">
              <a:buFont typeface="+mj-lt"/>
              <a:buAutoNum type="arabicPeriod" startAt="2"/>
            </a:pPr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en-US" b="1" dirty="0"/>
          </a:p>
          <a:p>
            <a:pPr marL="514350" lvl="1" indent="-514350">
              <a:buFont typeface="Arial" pitchFamily="34" charset="0"/>
              <a:buAutoNum type="arabicPeriod" startAt="2"/>
            </a:pPr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b="1" dirty="0" err="1"/>
              <a:t>Perkawinan</a:t>
            </a:r>
            <a:endParaRPr lang="en-US" b="1" dirty="0"/>
          </a:p>
          <a:p>
            <a:pPr marL="914400" lvl="2" indent="-514350">
              <a:buAutoNum type="alphaLcPeriod"/>
            </a:pPr>
            <a:r>
              <a:rPr lang="en-US" dirty="0" err="1"/>
              <a:t>Kebosanan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Oposisi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pPr marL="914400" lvl="2" indent="-514350">
              <a:buFont typeface="Arial" pitchFamily="34" charset="0"/>
              <a:buAutoNum type="alphaLcPeriod"/>
            </a:pP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pPr marL="914400" lvl="2" indent="-514350">
              <a:buFont typeface="Arial" pitchFamily="34" charset="0"/>
              <a:buAutoNum type="alphaLcPeriod"/>
            </a:pP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pPr marL="914400" lvl="2" indent="-514350">
              <a:buFont typeface="Arial" pitchFamily="34" charset="0"/>
              <a:buAutoNum type="alphaLcPeriod"/>
            </a:pP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Pasangan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Kawin-lagi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514350" lvl="1" indent="-514350">
              <a:buFont typeface="+mj-lt"/>
              <a:buAutoNum type="arabicPeriod" startAt="4"/>
            </a:pPr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endParaRPr lang="en-US" b="1" dirty="0"/>
          </a:p>
          <a:p>
            <a:pPr marL="914400" lvl="2" indent="-514350">
              <a:buAutoNum type="alphaLcPeriod"/>
            </a:pP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 marL="914400" lvl="2" indent="-514350">
              <a:buFont typeface="Arial" pitchFamily="34" charset="0"/>
              <a:buAutoNum type="alphaLcPeriod"/>
            </a:pPr>
            <a:r>
              <a:rPr lang="en-US" dirty="0" err="1"/>
              <a:t>Mandirinya</a:t>
            </a:r>
            <a:r>
              <a:rPr lang="en-US" dirty="0"/>
              <a:t> </a:t>
            </a:r>
            <a:r>
              <a:rPr lang="en-US" dirty="0" err="1"/>
              <a:t>Kreativitas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Kebosanan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Keagungan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Terperangkap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Pengangguran</a:t>
            </a:r>
            <a:endParaRPr lang="en-US" dirty="0"/>
          </a:p>
          <a:p>
            <a:pPr marL="914400" lvl="2" indent="-514350">
              <a:buAutoNum type="alphaLcPeriod"/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marL="914400" lvl="2" indent="-514350">
              <a:buFont typeface="Arial" pitchFamily="34" charset="0"/>
              <a:buAutoNum type="alphaLcPeriod"/>
            </a:pP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85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2138362"/>
            <a:ext cx="4762500" cy="3190875"/>
          </a:xfrm>
        </p:spPr>
      </p:pic>
    </p:spTree>
    <p:extLst>
      <p:ext uri="{BB962C8B-B14F-4D97-AF65-F5344CB8AC3E}">
        <p14:creationId xmlns:p14="http://schemas.microsoft.com/office/powerpoint/2010/main" val="283297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Comic Sans MS" panose="030F0702030302020204" pitchFamily="66" charset="0"/>
              </a:rPr>
              <a:t>Pengertian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atang" pitchFamily="18" charset="-127"/>
              </a:rPr>
              <a:t>	</a:t>
            </a:r>
            <a:r>
              <a:rPr lang="id-ID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atang" pitchFamily="18" charset="-127"/>
              </a:rPr>
              <a:t>Masa </a:t>
            </a:r>
            <a:r>
              <a:rPr lang="id-ID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atang" pitchFamily="18" charset="-127"/>
              </a:rPr>
              <a:t>dewasa pertengahan (madya) atau yang disebut juga usia setengah baya dalam terminologi kronologis yaitu pada umumnya berkisar antara usia 40 - 60 tahun, dimana pada usia ini ditandai dengan berbagai perubahan fisik maupun mental. (</a:t>
            </a:r>
            <a:r>
              <a:rPr lang="id-ID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Batang" pitchFamily="18" charset="-127"/>
              </a:rPr>
              <a:t>Hurlock,1980)</a:t>
            </a:r>
            <a:endParaRPr lang="id-ID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Usia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dewasa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madya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id-ID" dirty="0" smtClean="0">
                <a:latin typeface="Comic Sans MS" panose="030F0702030302020204" pitchFamily="66" charset="0"/>
              </a:rPr>
              <a:t>dibagi dua :</a:t>
            </a:r>
          </a:p>
          <a:p>
            <a:pPr algn="just"/>
            <a:r>
              <a:rPr lang="id-ID" dirty="0" smtClean="0">
                <a:latin typeface="Comic Sans MS" panose="030F0702030302020204" pitchFamily="66" charset="0"/>
              </a:rPr>
              <a:t>Usia madya dini (40-50thn)</a:t>
            </a:r>
          </a:p>
          <a:p>
            <a:pPr algn="just"/>
            <a:r>
              <a:rPr lang="id-ID" dirty="0" smtClean="0">
                <a:latin typeface="Comic Sans MS" panose="030F0702030302020204" pitchFamily="66" charset="0"/>
              </a:rPr>
              <a:t>Usia madya lanjut (50-60thn)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CIRI-CIRI DEWASA MADYA </a:t>
            </a:r>
            <a:br>
              <a:rPr lang="en-US" sz="2800" b="1" dirty="0">
                <a:latin typeface="Comic Sans MS" panose="030F0702030302020204" pitchFamily="66" charset="0"/>
              </a:rPr>
            </a:br>
            <a:r>
              <a:rPr lang="en-US" sz="2800" b="1" dirty="0">
                <a:latin typeface="Comic Sans MS" panose="030F0702030302020204" pitchFamily="66" charset="0"/>
              </a:rPr>
              <a:t>(Hurlock, 1980)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000" dirty="0" err="1" smtClean="0">
                <a:latin typeface="Comic Sans MS" panose="030F0702030302020204" pitchFamily="66" charset="0"/>
              </a:rPr>
              <a:t>Masa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yang </a:t>
            </a:r>
            <a:r>
              <a:rPr lang="en-US" sz="2000" dirty="0" err="1">
                <a:latin typeface="Comic Sans MS" panose="030F0702030302020204" pitchFamily="66" charset="0"/>
              </a:rPr>
              <a:t>ditakuti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000" dirty="0" err="1" smtClean="0">
                <a:latin typeface="Comic Sans MS" panose="030F0702030302020204" pitchFamily="66" charset="0"/>
              </a:rPr>
              <a:t>Masa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transisi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stress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penyesuaian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kembali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latin typeface="Comic Sans MS" panose="030F0702030302020204" pitchFamily="66" charset="0"/>
              </a:rPr>
              <a:t>Masa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keseimbangan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ketidakseimbangan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latin typeface="Comic Sans MS" panose="030F0702030302020204" pitchFamily="66" charset="0"/>
              </a:rPr>
              <a:t>Usia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berbahaya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7"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 smtClean="0">
                <a:latin typeface="Comic Sans MS" panose="030F0702030302020204" pitchFamily="66" charset="0"/>
              </a:rPr>
              <a:t>Usia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kaku</a:t>
            </a:r>
            <a:r>
              <a:rPr lang="en-US" sz="2000" dirty="0">
                <a:latin typeface="Comic Sans MS" panose="030F0702030302020204" pitchFamily="66" charset="0"/>
              </a:rPr>
              <a:t>/</a:t>
            </a:r>
            <a:r>
              <a:rPr lang="en-US" sz="2000" dirty="0" err="1">
                <a:latin typeface="Comic Sans MS" panose="030F0702030302020204" pitchFamily="66" charset="0"/>
              </a:rPr>
              <a:t>canggung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berprestasi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evaluasi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evaluasi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dengan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standar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ganda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sepi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n-US" sz="2000" dirty="0" err="1">
                <a:latin typeface="Comic Sans MS" panose="030F0702030302020204" pitchFamily="66" charset="0"/>
              </a:rPr>
              <a:t>Masa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Jenuh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7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Comic Sans MS" panose="030F0702030302020204" pitchFamily="66" charset="0"/>
              </a:rPr>
              <a:t>Alasan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Masa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Dewasa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Madya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Ditakuti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390144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omic Sans MS" panose="030F0702030302020204" pitchFamily="66" charset="0"/>
              </a:rPr>
              <a:t>Alasan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bagi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perempuan</a:t>
            </a:r>
            <a:r>
              <a:rPr lang="en-US" sz="2400" dirty="0">
                <a:latin typeface="Comic Sans MS" panose="030F0702030302020204" pitchFamily="66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Comic Sans MS" panose="030F0702030302020204" pitchFamily="66" charset="0"/>
              </a:rPr>
              <a:t>Menurunnya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kemampuan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reproduktif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>
                <a:latin typeface="Comic Sans MS" panose="030F0702030302020204" pitchFamily="66" charset="0"/>
              </a:rPr>
              <a:t>Menurunnya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daya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tarik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seksual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Comic Sans MS" panose="030F0702030302020204" pitchFamily="66" charset="0"/>
              </a:rPr>
              <a:t>Munculnya</a:t>
            </a:r>
            <a:r>
              <a:rPr lang="en-US" sz="2400" dirty="0">
                <a:latin typeface="Comic Sans MS" panose="030F0702030302020204" pitchFamily="66" charset="0"/>
              </a:rPr>
              <a:t> rasa </a:t>
            </a:r>
            <a:r>
              <a:rPr lang="en-US" sz="2400" dirty="0" err="1">
                <a:latin typeface="Comic Sans MS" panose="030F0702030302020204" pitchFamily="66" charset="0"/>
              </a:rPr>
              <a:t>cemburu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>
                <a:latin typeface="Comic Sans MS" panose="030F0702030302020204" pitchFamily="66" charset="0"/>
              </a:rPr>
              <a:t>Merasa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kesepian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diabaikan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lelaki</a:t>
            </a:r>
            <a:r>
              <a:rPr lang="en-US" sz="2400" dirty="0"/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menurunnya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9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KATEGORI STRES PADA USIA </a:t>
            </a:r>
            <a:r>
              <a:rPr lang="en-US" sz="3200" b="1" dirty="0" smtClean="0">
                <a:latin typeface="Comic Sans MS" panose="030F0702030302020204" pitchFamily="66" charset="0"/>
              </a:rPr>
              <a:t>MADYA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/>
              <a:t>somatic</a:t>
            </a:r>
          </a:p>
          <a:p>
            <a:pPr marL="0" indent="0" fontAlgn="t">
              <a:buNone/>
            </a:pPr>
            <a:r>
              <a:rPr lang="en-US" sz="2400" dirty="0"/>
              <a:t>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 smtClean="0"/>
              <a:t>tua</a:t>
            </a:r>
            <a:endParaRPr lang="en-US" sz="2400" dirty="0" smtClean="0"/>
          </a:p>
          <a:p>
            <a:pPr marL="0" indent="0" fontAlgn="t">
              <a:buNone/>
            </a:pPr>
            <a:endParaRPr lang="en-US" sz="2400" dirty="0"/>
          </a:p>
          <a:p>
            <a:pPr fontAlgn="t"/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endParaRPr lang="en-US" sz="2400" dirty="0"/>
          </a:p>
          <a:p>
            <a:pPr marL="0" indent="0" fontAlgn="t">
              <a:buNone/>
            </a:pPr>
            <a:r>
              <a:rPr lang="en-US" sz="2400" dirty="0"/>
              <a:t>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kemudaan</a:t>
            </a:r>
            <a:r>
              <a:rPr lang="en-US" sz="2400" dirty="0"/>
              <a:t>, </a:t>
            </a:r>
            <a:r>
              <a:rPr lang="en-US" sz="2400" dirty="0" err="1"/>
              <a:t>keperkasaan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kesuksesan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0" indent="0" fontAlgn="t">
              <a:buNone/>
            </a:pPr>
            <a:endParaRPr lang="en-US" sz="2400" dirty="0"/>
          </a:p>
          <a:p>
            <a:pPr fontAlgn="t"/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pPr marL="0" indent="0" fontAlgn="t">
              <a:buNone/>
            </a:pPr>
            <a:r>
              <a:rPr lang="en-US" sz="2400" dirty="0"/>
              <a:t>Yang di </a:t>
            </a:r>
            <a:r>
              <a:rPr lang="en-US" sz="2400" dirty="0" err="1"/>
              <a:t>akibatkan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mendidik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da </a:t>
            </a:r>
            <a:r>
              <a:rPr lang="en-US" sz="2400" dirty="0" err="1"/>
              <a:t>memberikan</a:t>
            </a:r>
            <a:r>
              <a:rPr lang="en-US" sz="2400" dirty="0"/>
              <a:t> status symbol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 smtClean="0"/>
              <a:t>.</a:t>
            </a:r>
          </a:p>
          <a:p>
            <a:pPr marL="0" indent="0" fontAlgn="t">
              <a:buNone/>
            </a:pPr>
            <a:endParaRPr lang="en-US" sz="2400" dirty="0"/>
          </a:p>
          <a:p>
            <a:pPr fontAlgn="t"/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endParaRPr lang="en-US" sz="2400" dirty="0"/>
          </a:p>
          <a:p>
            <a:pPr marL="0" indent="0" fontAlgn="t">
              <a:buNone/>
            </a:pPr>
            <a:r>
              <a:rPr lang="en-US" sz="2400" dirty="0"/>
              <a:t>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diakibatkan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 </a:t>
            </a:r>
            <a:r>
              <a:rPr lang="en-US" sz="2400" dirty="0" err="1"/>
              <a:t>suami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isteri</a:t>
            </a:r>
            <a:r>
              <a:rPr lang="en-US" sz="2400" dirty="0"/>
              <a:t>, </a:t>
            </a:r>
            <a:r>
              <a:rPr lang="en-US" sz="2400" dirty="0" err="1"/>
              <a:t>kepergian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kebosanan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perkawinan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rasa </a:t>
            </a:r>
            <a:r>
              <a:rPr lang="en-US" sz="2400" dirty="0" err="1"/>
              <a:t>hilangnya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mendekati</a:t>
            </a:r>
            <a:r>
              <a:rPr lang="en-US" sz="2400" dirty="0"/>
              <a:t>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02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Perkembangan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Dewasa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Madya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  <a:defRPr/>
            </a:pP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Perkembangan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Fisik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514350" indent="-514350">
              <a:buNone/>
              <a:defRPr/>
            </a:pP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err="1">
                <a:latin typeface="Comic Sans MS" pitchFamily="66" charset="0"/>
              </a:rPr>
              <a:t>Adanya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penyesuaian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terhadap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perubahan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fungsi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fisik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mulai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mengalami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penurunan</a:t>
            </a:r>
            <a:endParaRPr lang="en-US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sekuat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tahap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sebelumnya</a:t>
            </a:r>
            <a:endParaRPr lang="en-US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err="1">
                <a:latin typeface="Comic Sans MS" pitchFamily="66" charset="0"/>
              </a:rPr>
              <a:t>Terjadi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perubahan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penampilan</a:t>
            </a:r>
            <a:endParaRPr lang="en-US" sz="2400" dirty="0" smtClean="0">
              <a:latin typeface="Comic Sans MS" pitchFamily="66" charset="0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Comic Sans MS" panose="030F0702030302020204" pitchFamily="66" charset="0"/>
              </a:rPr>
              <a:t>Menopause</a:t>
            </a:r>
          </a:p>
          <a:p>
            <a:pPr marL="0" indent="0">
              <a:buNone/>
              <a:defRPr/>
            </a:pPr>
            <a:endParaRPr lang="id-ID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id-ID" sz="2400" dirty="0">
                <a:solidFill>
                  <a:srgbClr val="C00000"/>
                </a:solidFill>
                <a:latin typeface="Comic Sans MS" pitchFamily="66" charset="0"/>
                <a:ea typeface="Batang" pitchFamily="18" charset="-127"/>
              </a:rPr>
              <a:t>Perkembangan Kognitif</a:t>
            </a:r>
          </a:p>
          <a:p>
            <a:pPr algn="just">
              <a:buClr>
                <a:srgbClr val="C00000"/>
              </a:buClr>
              <a:buNone/>
              <a:defRPr/>
            </a:pPr>
            <a:endParaRPr lang="id-ID" sz="2400" dirty="0">
              <a:solidFill>
                <a:srgbClr val="C00000"/>
              </a:solidFill>
              <a:latin typeface="Comic Sans MS" pitchFamily="66" charset="0"/>
              <a:ea typeface="Batang" pitchFamily="18" charset="-127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id-ID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Batang" pitchFamily="18" charset="-127"/>
              </a:rPr>
              <a:t> </a:t>
            </a:r>
            <a:r>
              <a:rPr lang="id-ID" sz="2400" dirty="0">
                <a:latin typeface="Comic Sans MS" pitchFamily="66" charset="0"/>
                <a:ea typeface="Batang" pitchFamily="18" charset="-127"/>
              </a:rPr>
              <a:t>Pada tahap ini perkembangan intelektual dewasa    </a:t>
            </a:r>
            <a:r>
              <a:rPr lang="id-ID" sz="2400" dirty="0" smtClean="0">
                <a:latin typeface="Comic Sans MS" pitchFamily="66" charset="0"/>
                <a:ea typeface="Batang" pitchFamily="18" charset="-127"/>
              </a:rPr>
              <a:t>sudah  </a:t>
            </a:r>
            <a:r>
              <a:rPr lang="id-ID" sz="2400" dirty="0">
                <a:latin typeface="Comic Sans MS" pitchFamily="66" charset="0"/>
                <a:ea typeface="Batang" pitchFamily="18" charset="-127"/>
              </a:rPr>
              <a:t>mencapai titik akhir puncaknya yang sama dengan perkembangan tahap sebelumnya yaitu berada di tahap operasional formal. </a:t>
            </a:r>
          </a:p>
          <a:p>
            <a:pPr algn="just">
              <a:buNone/>
              <a:defRPr/>
            </a:pPr>
            <a:endParaRPr lang="id-ID" sz="2400" dirty="0">
              <a:latin typeface="Comic Sans MS" pitchFamily="66" charset="0"/>
              <a:ea typeface="Batang" pitchFamily="18" charset="-127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id-ID" sz="2400" dirty="0">
                <a:latin typeface="Comic Sans MS" pitchFamily="66" charset="0"/>
                <a:ea typeface="Batang" pitchFamily="18" charset="-127"/>
              </a:rPr>
              <a:t> Orang dewasa mampu memasuki dunia logis yang berlaku secara mutlak dan universal yaitu dunia idealitas paling tinggi.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8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id-ID" sz="2800" dirty="0">
                <a:latin typeface="Comic Sans MS" pitchFamily="66" charset="0"/>
                <a:ea typeface="Batang" pitchFamily="18" charset="-127"/>
              </a:rPr>
              <a:t>Orang dewasa mampu menyadari keterbatasan baik yang ada pada dirinya (baik fisik maupun kognitif) maupun yang berhubungan dengan realitas di lingkungan hidupnya.</a:t>
            </a:r>
          </a:p>
          <a:p>
            <a:pPr algn="just">
              <a:buNone/>
              <a:defRPr/>
            </a:pPr>
            <a:endParaRPr lang="id-ID" sz="2800" dirty="0">
              <a:latin typeface="Comic Sans MS" pitchFamily="66" charset="0"/>
              <a:ea typeface="Batang" pitchFamily="18" charset="-127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id-ID" sz="2800" dirty="0">
                <a:latin typeface="Comic Sans MS" pitchFamily="66" charset="0"/>
                <a:ea typeface="Batang" pitchFamily="18" charset="-127"/>
              </a:rPr>
              <a:t> Orang dewasa dalam menyelesaikan suatu masalah langsung memasuki masalahnya, ia mampu mencoba beberapa penyelesaian secara konkrit dan dapat melihat akibat langsung dari usaha-usahanya guna menyelesaikan masalah tersebut.</a:t>
            </a:r>
          </a:p>
          <a:p>
            <a:pPr algn="just">
              <a:buNone/>
              <a:defRPr/>
            </a:pPr>
            <a:endParaRPr lang="id-ID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Batang" pitchFamily="18" charset="-127"/>
            </a:endParaRPr>
          </a:p>
          <a:p>
            <a:pPr>
              <a:defRPr/>
            </a:pPr>
            <a:endParaRPr lang="id-ID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8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d-ID" sz="2400" dirty="0">
                <a:latin typeface="Comic Sans MS" panose="030F0702030302020204" pitchFamily="66" charset="0"/>
                <a:ea typeface="Batang" panose="02030600000101010101" pitchFamily="18" charset="-127"/>
              </a:rPr>
              <a:t>Orang dewasa dalam menyelesaikan masalahnya juga memikirkannya terlebih dahulu secara teoritis.</a:t>
            </a:r>
          </a:p>
          <a:p>
            <a:pPr algn="just">
              <a:buNone/>
            </a:pPr>
            <a:r>
              <a:rPr lang="id-ID" sz="2400" dirty="0">
                <a:latin typeface="Comic Sans MS" panose="030F0702030302020204" pitchFamily="66" charset="0"/>
                <a:ea typeface="Batang" panose="02030600000101010101" pitchFamily="18" charset="-127"/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Pada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usia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setengah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baya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kemampuan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kognitifnya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menurun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adalah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kemampuan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mengingat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berpikir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mekanisme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memerlukan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kecepatan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dan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keakuratan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input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melalui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panca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indra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agar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dapat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mengamati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gerak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perbedaan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perbandingan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dan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pengelompokan</a:t>
            </a:r>
            <a:r>
              <a:rPr lang="en-US" sz="2400" dirty="0">
                <a:latin typeface="Comic Sans MS" panose="030F0702030302020204" pitchFamily="66" charset="0"/>
                <a:ea typeface="宋体" panose="02010600030101010101" pitchFamily="2" charset="-122"/>
              </a:rPr>
              <a:t>.</a:t>
            </a:r>
            <a:endParaRPr lang="id-ID" sz="24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36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628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Batang</vt:lpstr>
      <vt:lpstr>宋体</vt:lpstr>
      <vt:lpstr>Arial</vt:lpstr>
      <vt:lpstr>Calibri</vt:lpstr>
      <vt:lpstr>Comic Sans MS</vt:lpstr>
      <vt:lpstr>Franklin Gothic Book</vt:lpstr>
      <vt:lpstr>Perpetua</vt:lpstr>
      <vt:lpstr>Times New Roman</vt:lpstr>
      <vt:lpstr>Wingdings</vt:lpstr>
      <vt:lpstr>Wingdings 2</vt:lpstr>
      <vt:lpstr>Equity</vt:lpstr>
      <vt:lpstr>Perkembangan Fisik dan Kognitif dalam Masa Dewasa Tengah</vt:lpstr>
      <vt:lpstr>Pengertian </vt:lpstr>
      <vt:lpstr>CIRI-CIRI DEWASA MADYA  (Hurlock, 1980)</vt:lpstr>
      <vt:lpstr>Alasan Masa Dewasa Madya Ditakuti</vt:lpstr>
      <vt:lpstr>KATEGORI STRES PADA USIA MADYA</vt:lpstr>
      <vt:lpstr>Perkembangan Dewasa Madya</vt:lpstr>
      <vt:lpstr>PowerPoint Presentation</vt:lpstr>
      <vt:lpstr>PowerPoint Presentation</vt:lpstr>
      <vt:lpstr>PowerPoint Presentation</vt:lpstr>
      <vt:lpstr>TUGAS PERKEMBANGAN PADA MASA USIA MADYA</vt:lpstr>
      <vt:lpstr>PowerPoint Presentation</vt:lpstr>
      <vt:lpstr>PowerPoint Presentation</vt:lpstr>
      <vt:lpstr>BAHAYA-BAHAYA SELAMA PERKEMBANGAN MASA USIA MADYA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Fisik dan Kognitif dalam Masa Dewasa Tengah</dc:title>
  <dc:creator>ismail - [2010]</dc:creator>
  <cp:lastModifiedBy>EKA_RINI</cp:lastModifiedBy>
  <cp:revision>27</cp:revision>
  <dcterms:created xsi:type="dcterms:W3CDTF">2014-09-27T14:28:17Z</dcterms:created>
  <dcterms:modified xsi:type="dcterms:W3CDTF">2014-09-30T12:16:10Z</dcterms:modified>
</cp:coreProperties>
</file>