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6755E-5076-4B19-AF62-D0DF70BF59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7FF81-BFDA-4EED-9418-8926DCF5E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01486-F869-4459-83BC-A48A0FE01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DCEBD-0355-4E2F-A373-07920F4E1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D1F9F-8C69-4C96-9A7D-A02A6C8A3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631F5-0848-4580-8362-51FE0CB39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87B7B-1F19-4351-A2F2-7CBDF9423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B6BC1-EFDA-4349-AE77-03310F517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D3E8C-A0EA-47DF-98A6-8EDDF431F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55FF-E616-4C2D-9D03-C9E346432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0EF4-3B15-4B4B-AFB7-639FC7F23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C9670B-F155-490B-AE0A-E01B92E1B09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38200" y="144780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4400" b="1">
              <a:latin typeface="Carmina Blk BT" pitchFamily="18" charset="0"/>
            </a:endParaRPr>
          </a:p>
          <a:p>
            <a:pPr algn="ctr"/>
            <a:r>
              <a:rPr lang="en-US" sz="4400" b="1">
                <a:latin typeface="Carmina Blk BT" pitchFamily="18" charset="0"/>
              </a:rPr>
              <a:t>LATE ADULTHOOD </a:t>
            </a:r>
          </a:p>
          <a:p>
            <a:pPr algn="ctr"/>
            <a:r>
              <a:rPr lang="en-US" sz="4400" b="1">
                <a:latin typeface="Carmina Blk BT" pitchFamily="18" charset="0"/>
              </a:rPr>
              <a:t>Physical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0" y="774700"/>
            <a:ext cx="64008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2800" b="1"/>
              <a:t>Biological Theories of Aging</a:t>
            </a:r>
          </a:p>
          <a:p>
            <a:endParaRPr lang="en-US" sz="900" b="1"/>
          </a:p>
          <a:p>
            <a:pPr>
              <a:lnSpc>
                <a:spcPct val="125000"/>
              </a:lnSpc>
            </a:pPr>
            <a:r>
              <a:rPr lang="en-US"/>
              <a:t>􀂄 Genetic Preprogramming</a:t>
            </a:r>
          </a:p>
          <a:p>
            <a:pPr>
              <a:lnSpc>
                <a:spcPct val="125000"/>
              </a:lnSpc>
            </a:pPr>
            <a:r>
              <a:rPr lang="en-US"/>
              <a:t>􀂄 Aging Effects of Hormones</a:t>
            </a:r>
          </a:p>
          <a:p>
            <a:pPr>
              <a:lnSpc>
                <a:spcPct val="125000"/>
              </a:lnSpc>
            </a:pPr>
            <a:r>
              <a:rPr lang="en-US"/>
              <a:t>􀂄 Accumulation of Copying Errors</a:t>
            </a:r>
          </a:p>
          <a:p>
            <a:pPr>
              <a:lnSpc>
                <a:spcPct val="125000"/>
              </a:lnSpc>
            </a:pPr>
            <a:r>
              <a:rPr lang="en-US"/>
              <a:t>􀂄 Error in DNA</a:t>
            </a:r>
          </a:p>
          <a:p>
            <a:pPr>
              <a:lnSpc>
                <a:spcPct val="125000"/>
              </a:lnSpc>
            </a:pPr>
            <a:r>
              <a:rPr lang="en-US"/>
              <a:t>􀂄 Autoimmune Mechanisms</a:t>
            </a:r>
          </a:p>
          <a:p>
            <a:pPr>
              <a:lnSpc>
                <a:spcPct val="125000"/>
              </a:lnSpc>
            </a:pPr>
            <a:r>
              <a:rPr lang="en-US"/>
              <a:t>􀂄 Accumulation of Metabolic Wastes</a:t>
            </a:r>
          </a:p>
          <a:p>
            <a:pPr>
              <a:lnSpc>
                <a:spcPct val="125000"/>
              </a:lnSpc>
            </a:pPr>
            <a:r>
              <a:rPr lang="en-US"/>
              <a:t>􀂄 Stochastic Processes</a:t>
            </a:r>
          </a:p>
          <a:p>
            <a:pPr>
              <a:lnSpc>
                <a:spcPct val="125000"/>
              </a:lnSpc>
            </a:pPr>
            <a:r>
              <a:rPr lang="en-US"/>
              <a:t>􀂄 Longevity Assurance Theory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82613"/>
            <a:ext cx="7646988" cy="581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95400" y="1600200"/>
            <a:ext cx="73152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89025" indent="-1089025"/>
            <a:r>
              <a:rPr lang="en-US" sz="3600" b="1"/>
              <a:t>Myths</a:t>
            </a:r>
          </a:p>
          <a:p>
            <a:pPr marL="1089025" indent="-1089025"/>
            <a:endParaRPr lang="en-US" sz="600" b="1"/>
          </a:p>
          <a:p>
            <a:pPr marL="1089025" indent="-1089025"/>
            <a:endParaRPr lang="en-US" sz="800" b="1"/>
          </a:p>
          <a:p>
            <a:pPr marL="1089025" indent="-1089025"/>
            <a:r>
              <a:rPr lang="en-US" sz="2000" b="1"/>
              <a:t>􀂄 Myth: Most persons age 65 and over live in hospitals, nursing homes</a:t>
            </a:r>
          </a:p>
          <a:p>
            <a:pPr marL="1089025" indent="-1089025"/>
            <a:endParaRPr lang="en-US" sz="2000" b="1"/>
          </a:p>
          <a:p>
            <a:pPr marL="1089025" indent="-1089025"/>
            <a:r>
              <a:rPr lang="en-US" sz="2000" b="1"/>
              <a:t>􀂄 Myth: The elderly are incapacitated and in bed because of illness</a:t>
            </a:r>
          </a:p>
          <a:p>
            <a:pPr marL="1089025" indent="-1089025"/>
            <a:r>
              <a:rPr lang="en-US" sz="2000" b="1"/>
              <a:t>	– Reality: 3/5 function without limitation</a:t>
            </a:r>
          </a:p>
          <a:p>
            <a:pPr marL="1089025" indent="-1089025"/>
            <a:endParaRPr lang="en-US" sz="2000" b="1"/>
          </a:p>
          <a:p>
            <a:pPr marL="1089025" indent="-1089025"/>
            <a:r>
              <a:rPr lang="en-US" sz="2000" b="1"/>
              <a:t>􀂄 Myth: Most elderly people are “prisonersof fear” by virtue or their fear of crime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43000" y="1143000"/>
            <a:ext cx="68580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/>
            <a:r>
              <a:rPr lang="en-US" sz="4000" b="1"/>
              <a:t>More Myths </a:t>
            </a:r>
          </a:p>
          <a:p>
            <a:pPr marL="282575" indent="-282575"/>
            <a:endParaRPr lang="en-US" sz="900" b="1"/>
          </a:p>
          <a:p>
            <a:pPr marL="282575" indent="-282575"/>
            <a:r>
              <a:rPr lang="en-US" sz="2400"/>
              <a:t>􀂄 </a:t>
            </a:r>
            <a:r>
              <a:rPr lang="en-US" sz="2400" b="1"/>
              <a:t>Myth</a:t>
            </a:r>
            <a:r>
              <a:rPr lang="en-US" sz="2400"/>
              <a:t>: Most people over 65 are in serious financial straits</a:t>
            </a:r>
          </a:p>
          <a:p>
            <a:pPr marL="282575" indent="-282575"/>
            <a:r>
              <a:rPr lang="en-US" sz="2400"/>
              <a:t>􀂄 </a:t>
            </a:r>
            <a:r>
              <a:rPr lang="en-US" sz="2400" b="1"/>
              <a:t>Myth</a:t>
            </a:r>
            <a:r>
              <a:rPr lang="en-US" sz="2400"/>
              <a:t>: Most grown children live away from their elderly parents and abandon them</a:t>
            </a:r>
          </a:p>
          <a:p>
            <a:pPr marL="282575" indent="-282575"/>
            <a:endParaRPr lang="en-US" sz="2400" b="1"/>
          </a:p>
          <a:p>
            <a:pPr marL="282575" indent="-282575"/>
            <a:r>
              <a:rPr lang="en-US" sz="4000" b="1"/>
              <a:t>Gender</a:t>
            </a:r>
          </a:p>
          <a:p>
            <a:pPr marL="282575" indent="-282575"/>
            <a:r>
              <a:rPr lang="en-US" sz="2400"/>
              <a:t>􀂄 Women Live Longer Than Men</a:t>
            </a:r>
          </a:p>
          <a:p>
            <a:pPr marL="282575" indent="-282575"/>
            <a:r>
              <a:rPr lang="en-US" sz="2400"/>
              <a:t>􀂄 The ratio of women to men is 4 to 1 in people over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88" y="349250"/>
            <a:ext cx="8050212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19200" y="914400"/>
            <a:ext cx="63246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2100" indent="-292100"/>
            <a:r>
              <a:rPr lang="en-US" sz="4000" b="1"/>
              <a:t>Health</a:t>
            </a:r>
          </a:p>
          <a:p>
            <a:pPr marL="292100" indent="-292100"/>
            <a:endParaRPr lang="en-US" sz="1400" b="1"/>
          </a:p>
          <a:p>
            <a:pPr marL="292100" indent="-292100"/>
            <a:r>
              <a:rPr lang="en-US" sz="2400"/>
              <a:t>􀂄 Nutrition and Health Risks</a:t>
            </a:r>
          </a:p>
          <a:p>
            <a:pPr marL="292100" indent="-292100"/>
            <a:r>
              <a:rPr lang="en-US" sz="2400"/>
              <a:t>􀂄 </a:t>
            </a:r>
            <a:r>
              <a:rPr lang="en-US" sz="2400" b="1" i="1"/>
              <a:t>Osteoporosis</a:t>
            </a:r>
            <a:r>
              <a:rPr lang="en-US" sz="2400"/>
              <a:t>: a condition associated with a slow, insidious loss of calcium that results in porous bones</a:t>
            </a:r>
          </a:p>
          <a:p>
            <a:pPr marL="292100" indent="-292100"/>
            <a:r>
              <a:rPr lang="en-US" sz="2400"/>
              <a:t>􀂄 Drug Dosages and Absorption Effects</a:t>
            </a:r>
          </a:p>
          <a:p>
            <a:pPr marL="292100" indent="-292100"/>
            <a:r>
              <a:rPr lang="en-US" sz="2400"/>
              <a:t>􀂄 Health problems result from overmedication and mixing medications</a:t>
            </a:r>
          </a:p>
          <a:p>
            <a:pPr marL="292100" indent="-292100"/>
            <a:r>
              <a:rPr lang="en-US" sz="2400"/>
              <a:t>􀂄 </a:t>
            </a:r>
            <a:r>
              <a:rPr lang="en-US" sz="2400" b="1"/>
              <a:t>Normal, healthy elderly </a:t>
            </a:r>
            <a:r>
              <a:rPr lang="en-US" sz="2400"/>
              <a:t>take 11-12 prescriptions/year</a:t>
            </a:r>
          </a:p>
          <a:p>
            <a:pPr marL="292100" indent="-292100"/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47800" y="688975"/>
            <a:ext cx="64770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3600" b="1"/>
              <a:t>Mental Health</a:t>
            </a:r>
          </a:p>
          <a:p>
            <a:pPr marL="342900" indent="-342900"/>
            <a:endParaRPr lang="en-US" sz="600" b="1"/>
          </a:p>
          <a:p>
            <a:pPr marL="342900" indent="-342900"/>
            <a:r>
              <a:rPr lang="en-US" sz="2400"/>
              <a:t>􀂄 Mental Health and Depression</a:t>
            </a:r>
          </a:p>
          <a:p>
            <a:pPr marL="342900" indent="-342900"/>
            <a:r>
              <a:rPr lang="en-US" sz="2400"/>
              <a:t>􀂄 Depressed elderly often do not seek treatment.</a:t>
            </a:r>
          </a:p>
          <a:p>
            <a:pPr marL="342900" indent="-342900"/>
            <a:endParaRPr lang="en-US" sz="2400"/>
          </a:p>
          <a:p>
            <a:pPr marL="342900" indent="-342900"/>
            <a:r>
              <a:rPr lang="en-US" sz="3600" b="1"/>
              <a:t>Biological Aging</a:t>
            </a:r>
          </a:p>
          <a:p>
            <a:pPr marL="342900" indent="-342900"/>
            <a:endParaRPr lang="en-US" sz="600" b="1"/>
          </a:p>
          <a:p>
            <a:pPr marL="342900" indent="-342900"/>
            <a:r>
              <a:rPr lang="en-US" sz="2400"/>
              <a:t>􀂄 </a:t>
            </a:r>
            <a:r>
              <a:rPr lang="en-US" sz="2400" b="1" i="1"/>
              <a:t>Biological aging</a:t>
            </a:r>
            <a:r>
              <a:rPr lang="en-US" sz="2400"/>
              <a:t>: changes that occur in the structure and functioning of the human organism over time.</a:t>
            </a:r>
          </a:p>
          <a:p>
            <a:pPr marL="342900" indent="-342900"/>
            <a:r>
              <a:rPr lang="en-US" sz="2400"/>
              <a:t>􀂄 </a:t>
            </a:r>
            <a:r>
              <a:rPr lang="en-US" sz="2400" b="1" i="1"/>
              <a:t>Primary aging</a:t>
            </a:r>
            <a:r>
              <a:rPr lang="en-US" sz="2400"/>
              <a:t>: time-related changes; a continuous process that begins at conception and ceases at death.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19200" y="1447800"/>
            <a:ext cx="70104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2100" indent="-292100"/>
            <a:r>
              <a:rPr lang="en-US" sz="2800" b="1"/>
              <a:t>Physical Changes </a:t>
            </a:r>
          </a:p>
          <a:p>
            <a:pPr marL="292100" indent="-292100"/>
            <a:endParaRPr lang="en-US" sz="900" b="1"/>
          </a:p>
          <a:p>
            <a:pPr marL="292100" indent="-292100"/>
            <a:r>
              <a:rPr lang="en-US"/>
              <a:t>􀂄 Hair grows thinner and turns gray</a:t>
            </a:r>
          </a:p>
          <a:p>
            <a:pPr marL="292100" indent="-292100"/>
            <a:r>
              <a:rPr lang="en-US"/>
              <a:t>􀂄 Skin changes</a:t>
            </a:r>
          </a:p>
          <a:p>
            <a:pPr marL="292100" indent="-292100"/>
            <a:r>
              <a:rPr lang="en-US"/>
              <a:t>􀂄 Fat and muscle bulk decrease</a:t>
            </a:r>
          </a:p>
          <a:p>
            <a:pPr marL="292100" indent="-292100"/>
            <a:r>
              <a:rPr lang="en-US"/>
              <a:t>􀂄 Wrinkling</a:t>
            </a:r>
          </a:p>
          <a:p>
            <a:pPr marL="292100" indent="-292100"/>
            <a:r>
              <a:rPr lang="en-US"/>
              <a:t>􀂄 Collagen: substance that constitutes a very high % of total protein in the body, appears to be implicated in the aging process</a:t>
            </a:r>
          </a:p>
          <a:p>
            <a:pPr marL="292100" indent="-292100"/>
            <a:endParaRPr lang="en-US"/>
          </a:p>
          <a:p>
            <a:pPr marL="292100" indent="-292100"/>
            <a:r>
              <a:rPr lang="en-US" sz="2800" b="1"/>
              <a:t>Vision and Hearing</a:t>
            </a:r>
          </a:p>
          <a:p>
            <a:pPr marL="292100" indent="-292100"/>
            <a:endParaRPr lang="en-US" sz="900" b="1"/>
          </a:p>
          <a:p>
            <a:pPr marL="292100" indent="-292100"/>
            <a:r>
              <a:rPr lang="en-US"/>
              <a:t>􀂄 Retinal detachment: a serious condition in which the retinal layer at the back of the eyeball begins to “peel away.”</a:t>
            </a:r>
          </a:p>
          <a:p>
            <a:pPr marL="292100" indent="-292100"/>
            <a:r>
              <a:rPr lang="en-US"/>
              <a:t>􀂄 Hearing loss</a:t>
            </a:r>
          </a:p>
          <a:p>
            <a:pPr marL="292100" indent="-292100"/>
            <a:r>
              <a:rPr lang="en-US"/>
              <a:t>    –Loss of memory ability linked with loss of hearing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28800" y="2743200"/>
            <a:ext cx="59436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3200" b="1"/>
              <a:t>Hypothermia</a:t>
            </a:r>
          </a:p>
          <a:p>
            <a:pPr marL="342900" indent="-342900"/>
            <a:endParaRPr lang="en-US" sz="1000" b="1"/>
          </a:p>
          <a:p>
            <a:pPr marL="342900" indent="-342900"/>
            <a:r>
              <a:rPr lang="en-US" sz="2400"/>
              <a:t>􀂄 A condition in which body temperature falls more than 4 degrees Fahrenheit and persists for a number of hours.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76400" y="1524000"/>
            <a:ext cx="62484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b="1"/>
              <a:t>Sleep Changes</a:t>
            </a:r>
          </a:p>
          <a:p>
            <a:pPr marL="342900" indent="-342900"/>
            <a:r>
              <a:rPr lang="en-US" sz="2400"/>
              <a:t>􀂄 Sleep patterns change</a:t>
            </a:r>
          </a:p>
          <a:p>
            <a:pPr marL="342900" indent="-342900"/>
            <a:r>
              <a:rPr lang="en-US" sz="2400"/>
              <a:t>􀂄 </a:t>
            </a:r>
            <a:r>
              <a:rPr lang="en-US" sz="2400" b="1" i="1"/>
              <a:t>Sleep apnea</a:t>
            </a:r>
            <a:r>
              <a:rPr lang="en-US" sz="2400"/>
              <a:t>: a disorder in which the person occasionally stops breathing during sleep</a:t>
            </a:r>
          </a:p>
          <a:p>
            <a:pPr marL="342900" indent="-342900"/>
            <a:endParaRPr lang="en-US" sz="2400"/>
          </a:p>
          <a:p>
            <a:pPr marL="342900" indent="-342900"/>
            <a:r>
              <a:rPr lang="en-US" sz="2800" b="1"/>
              <a:t>Sexuality</a:t>
            </a:r>
          </a:p>
          <a:p>
            <a:pPr marL="342900" indent="-342900"/>
            <a:r>
              <a:rPr lang="en-US" sz="2400"/>
              <a:t>􀂄 Many factors may influence a decline in sexual activity as individuals age.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368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TUAN</dc:creator>
  <cp:lastModifiedBy>May</cp:lastModifiedBy>
  <cp:revision>37</cp:revision>
  <dcterms:created xsi:type="dcterms:W3CDTF">2008-11-23T14:36:08Z</dcterms:created>
  <dcterms:modified xsi:type="dcterms:W3CDTF">2015-06-16T08:26:18Z</dcterms:modified>
</cp:coreProperties>
</file>