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76" r:id="rId2"/>
    <p:sldId id="256" r:id="rId3"/>
    <p:sldId id="257" r:id="rId4"/>
    <p:sldId id="258" r:id="rId5"/>
    <p:sldId id="259" r:id="rId6"/>
    <p:sldId id="260" r:id="rId7"/>
    <p:sldId id="261" r:id="rId8"/>
    <p:sldId id="262" r:id="rId9"/>
    <p:sldId id="278" r:id="rId10"/>
    <p:sldId id="279" r:id="rId11"/>
    <p:sldId id="280" r:id="rId12"/>
    <p:sldId id="281" r:id="rId13"/>
    <p:sldId id="282" r:id="rId14"/>
    <p:sldId id="283" r:id="rId15"/>
    <p:sldId id="284" r:id="rId16"/>
    <p:sldId id="285" r:id="rId17"/>
    <p:sldId id="286" r:id="rId18"/>
    <p:sldId id="268" r:id="rId19"/>
    <p:sldId id="269" r:id="rId20"/>
    <p:sldId id="270" r:id="rId21"/>
    <p:sldId id="271" r:id="rId22"/>
    <p:sldId id="272" r:id="rId23"/>
    <p:sldId id="273" r:id="rId24"/>
    <p:sldId id="274"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Objects="1">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D1E6857-9EDE-4631-88FB-CB684565BDB1}" type="slidenum">
              <a:rPr lang="en-US"/>
              <a:pPr>
                <a:defRPr/>
              </a:pPr>
              <a:t>‹#›</a:t>
            </a:fld>
            <a:endParaRPr lang="en-US"/>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42D21A6-A922-43CB-B1F8-A3D22CB98E45}" type="slidenum">
              <a:rPr lang="en-US"/>
              <a:pPr>
                <a:defRPr/>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1816047-E6AA-415C-9EB4-ACAC9A148247}" type="slidenum">
              <a:rPr lang="en-US"/>
              <a:pPr>
                <a:defRPr/>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128B81-FED2-4290-ACB8-483171592ACC}" type="slidenum">
              <a:rPr lang="en-US"/>
              <a:pPr>
                <a:defRPr/>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A19839D-4FBE-469B-B268-96C5EB4F9479}" type="slidenum">
              <a:rPr lang="en-US"/>
              <a:pPr>
                <a:defRPr/>
              </a:pPr>
              <a:t>‹#›</a:t>
            </a:fld>
            <a:endParaRPr lang="en-US"/>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0910D67-8A51-4F1A-86E7-E0C03F42A7A7}" type="slidenum">
              <a:rPr lang="en-US"/>
              <a:pPr>
                <a:defRPr/>
              </a:pPr>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AF516E6-CDDD-4A77-9C0A-D3AAB5ED0050}" type="slidenum">
              <a:rPr lang="en-US"/>
              <a:pPr>
                <a:defRPr/>
              </a:pPr>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20DC304-0371-4080-A414-FEE1EA27F9B6}" type="slidenum">
              <a:rPr lang="en-US"/>
              <a:pPr>
                <a:defRPr/>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E40E961-C6BC-4BA9-B1A2-F860B1D46FF6}" type="slidenum">
              <a:rPr lang="en-US"/>
              <a:pPr>
                <a:defRPr/>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3EB3D67-88B1-4548-BCD4-15243DF05C29}" type="slidenum">
              <a:rPr lang="en-US"/>
              <a:pPr>
                <a:defRPr/>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C4B5B1B-BF8C-4FA3-BC0D-A9A0A414E625}" type="slidenum">
              <a:rPr lang="en-US"/>
              <a:pPr>
                <a:defRPr/>
              </a:pPr>
              <a:t>‹#›</a:t>
            </a:fld>
            <a:endParaRPr 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cs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cs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cs typeface="Arial" pitchFamily="34" charset="0"/>
              </a:defRPr>
            </a:lvl1pPr>
          </a:lstStyle>
          <a:p>
            <a:pPr>
              <a:defRPr/>
            </a:pPr>
            <a:fld id="{DEC9E0B2-E288-45A7-BA6E-9FEE441780F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thruBlk="1"/>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1" name="Title 1"/>
          <p:cNvSpPr>
            <a:spLocks noGrp="1"/>
          </p:cNvSpPr>
          <p:nvPr>
            <p:ph type="ctrTitle"/>
          </p:nvPr>
        </p:nvSpPr>
        <p:spPr>
          <a:xfrm>
            <a:off x="685800" y="142875"/>
            <a:ext cx="7772400" cy="1470025"/>
          </a:xfrm>
        </p:spPr>
        <p:txBody>
          <a:bodyPr/>
          <a:lstStyle/>
          <a:p>
            <a:pPr eaLnBrk="1" hangingPunct="1"/>
            <a:r>
              <a:rPr lang="en-US" smtClean="0"/>
              <a:t>Hubungan Antarkelompok</a:t>
            </a:r>
          </a:p>
        </p:txBody>
      </p:sp>
      <p:sp>
        <p:nvSpPr>
          <p:cNvPr id="4" name="Subtitle 3"/>
          <p:cNvSpPr>
            <a:spLocks noGrp="1"/>
          </p:cNvSpPr>
          <p:nvPr>
            <p:ph type="subTitle" idx="1"/>
          </p:nvPr>
        </p:nvSpPr>
        <p:spPr/>
        <p:txBody>
          <a:bodyPr/>
          <a:lstStyle/>
          <a:p>
            <a:endParaRPr lang="en-US"/>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id-ID" sz="3600" dirty="0" smtClean="0">
                <a:latin typeface="+mn-lt"/>
              </a:rPr>
              <a:t>Ciri-ciri</a:t>
            </a:r>
            <a:r>
              <a:rPr lang="id-ID" dirty="0" smtClean="0">
                <a:latin typeface="+mn-lt"/>
              </a:rPr>
              <a:t> seseorang memiliki kepribadian otoritarian</a:t>
            </a:r>
            <a:endParaRPr lang="id-ID" dirty="0">
              <a:latin typeface="+mn-lt"/>
            </a:endParaRPr>
          </a:p>
        </p:txBody>
      </p:sp>
      <p:sp>
        <p:nvSpPr>
          <p:cNvPr id="11267" name="Content Placeholder 2"/>
          <p:cNvSpPr>
            <a:spLocks noGrp="1"/>
          </p:cNvSpPr>
          <p:nvPr>
            <p:ph idx="1"/>
          </p:nvPr>
        </p:nvSpPr>
        <p:spPr>
          <a:xfrm>
            <a:off x="914400" y="1714500"/>
            <a:ext cx="7772400" cy="4357688"/>
          </a:xfrm>
        </p:spPr>
        <p:txBody>
          <a:bodyPr/>
          <a:lstStyle/>
          <a:p>
            <a:r>
              <a:rPr lang="id-ID" sz="2800" smtClean="0"/>
              <a:t>Mereka menghormati dan menghindari figur otoritas.</a:t>
            </a:r>
          </a:p>
          <a:p>
            <a:r>
              <a:rPr lang="id-ID" sz="2800" smtClean="0"/>
              <a:t>Terobsesi dengan rangking dan status.</a:t>
            </a:r>
          </a:p>
          <a:p>
            <a:r>
              <a:rPr lang="id-ID" sz="2800" smtClean="0"/>
              <a:t>Memiliki toleransi rendah tetrhadap ketidak pastian dan ambiguitas.</a:t>
            </a:r>
          </a:p>
          <a:p>
            <a:r>
              <a:rPr lang="id-ID" sz="2800" smtClean="0"/>
              <a:t>Membutuhkan lingkungan yang strukturnya jelas.</a:t>
            </a:r>
          </a:p>
          <a:p>
            <a:r>
              <a:rPr lang="id-ID" sz="2800" smtClean="0"/>
              <a:t>Mengekspresikan kebencian dan diskriminasi terhadap org lain yang lebih lemah darinya.</a:t>
            </a:r>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endParaRPr lang="id-ID" smtClean="0"/>
          </a:p>
        </p:txBody>
      </p:sp>
      <p:sp>
        <p:nvSpPr>
          <p:cNvPr id="12291" name="Content Placeholder 2"/>
          <p:cNvSpPr>
            <a:spLocks noGrp="1"/>
          </p:cNvSpPr>
          <p:nvPr>
            <p:ph idx="1"/>
          </p:nvPr>
        </p:nvSpPr>
        <p:spPr>
          <a:xfrm>
            <a:off x="928688" y="1600200"/>
            <a:ext cx="7758112" cy="4525963"/>
          </a:xfrm>
        </p:spPr>
        <p:txBody>
          <a:bodyPr/>
          <a:lstStyle/>
          <a:p>
            <a:r>
              <a:rPr lang="id-ID" sz="2800" smtClean="0"/>
              <a:t>Adorno menemukan bahwa setiap orang memiliki kebencian yang berbeda terhadap berbagai kelompok etnis.</a:t>
            </a:r>
          </a:p>
          <a:p>
            <a:r>
              <a:rPr lang="id-ID" sz="2800" smtClean="0"/>
              <a:t>Dalam hubungan antar kelompok, anggota kelompok biasanya menjadikan kelompoknya sendiri sebagai acuan utama untuk menilai kelompok lain.</a:t>
            </a:r>
          </a:p>
          <a:p>
            <a:r>
              <a:rPr lang="id-ID" sz="2800" smtClean="0"/>
              <a:t>Fenomena ini dikenal dengan istilah Etnosentrisme.</a:t>
            </a:r>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endParaRPr lang="id-ID" smtClean="0"/>
          </a:p>
        </p:txBody>
      </p:sp>
      <p:sp>
        <p:nvSpPr>
          <p:cNvPr id="13315" name="Content Placeholder 2"/>
          <p:cNvSpPr>
            <a:spLocks noGrp="1"/>
          </p:cNvSpPr>
          <p:nvPr>
            <p:ph idx="1"/>
          </p:nvPr>
        </p:nvSpPr>
        <p:spPr>
          <a:xfrm>
            <a:off x="857250" y="1417638"/>
            <a:ext cx="7772400" cy="4572000"/>
          </a:xfrm>
        </p:spPr>
        <p:txBody>
          <a:bodyPr/>
          <a:lstStyle/>
          <a:p>
            <a:r>
              <a:rPr lang="id-ID" sz="2400" smtClean="0"/>
              <a:t>Etnosentrisme adalah cara seseorang memandang lingkungan sekitarnya dimana ia menjadikan kelompoknya sebagai pusat dari segala hal, sehingga berbagai hal lain diukur dengan mengacu pada kelompoknya sendiri.</a:t>
            </a:r>
          </a:p>
          <a:p>
            <a:r>
              <a:rPr lang="id-ID" sz="2400" smtClean="0"/>
              <a:t>William Summer mengadopsi konsep ini pada teorinya</a:t>
            </a:r>
          </a:p>
          <a:p>
            <a:r>
              <a:rPr lang="id-ID" sz="2400" smtClean="0"/>
              <a:t>Menurut Summer orang yang Etnosentris atau memiliki auhoritaritarian personality, outgrup dipersepsi sebagai kelompok yang mencari kekuasaan dan mengancam serta survival dari ingroup bergantung pada penghancuran semua outgroup.</a:t>
            </a:r>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id-ID" smtClean="0">
                <a:latin typeface="Academy Engraved LET"/>
              </a:rPr>
              <a:t>Teori konflik realistik</a:t>
            </a:r>
          </a:p>
        </p:txBody>
      </p:sp>
      <p:sp>
        <p:nvSpPr>
          <p:cNvPr id="3" name="Content Placeholder 2"/>
          <p:cNvSpPr>
            <a:spLocks noGrp="1"/>
          </p:cNvSpPr>
          <p:nvPr>
            <p:ph idx="1"/>
          </p:nvPr>
        </p:nvSpPr>
        <p:spPr>
          <a:xfrm>
            <a:off x="785813" y="1600200"/>
            <a:ext cx="7900987" cy="4525963"/>
          </a:xfrm>
        </p:spPr>
        <p:txBody>
          <a:bodyPr>
            <a:normAutofit fontScale="85000" lnSpcReduction="20000"/>
          </a:bodyPr>
          <a:lstStyle/>
          <a:p>
            <a:pPr>
              <a:defRPr/>
            </a:pPr>
            <a:r>
              <a:rPr lang="id-ID" dirty="0" smtClean="0"/>
              <a:t>Theory conflict realistic-TCR merupakan salah satu teori yang paling berpengaruh dan memberi penjelasan mengapa kelompok saling membandingkan diri atau berkompetisi satu sama lain.</a:t>
            </a:r>
          </a:p>
          <a:p>
            <a:pPr>
              <a:defRPr/>
            </a:pPr>
            <a:r>
              <a:rPr lang="id-ID" dirty="0" smtClean="0"/>
              <a:t>Teori konflik realistik menjelaskan perilaku antar kelompok sebagai fenomena yang hanya dapat dijelaskan pada level kelompok.</a:t>
            </a:r>
          </a:p>
          <a:p>
            <a:pPr>
              <a:defRPr/>
            </a:pPr>
            <a:r>
              <a:rPr lang="id-ID" dirty="0" smtClean="0"/>
              <a:t>Teori ini dikemukakan oleh Sherif (1966), ia menekankan pentingnya peran hubungan fungsional antara dua kelompok atau lebih dalam hubungan antar kelompok.</a:t>
            </a:r>
            <a:endParaRPr lang="id-ID" dirty="0"/>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id-ID" smtClean="0">
                <a:latin typeface="Academy Engraved LET"/>
              </a:rPr>
              <a:t>Tiga asumsi dasar</a:t>
            </a:r>
          </a:p>
        </p:txBody>
      </p:sp>
      <p:sp>
        <p:nvSpPr>
          <p:cNvPr id="15363" name="Content Placeholder 2"/>
          <p:cNvSpPr>
            <a:spLocks noGrp="1"/>
          </p:cNvSpPr>
          <p:nvPr>
            <p:ph idx="1"/>
          </p:nvPr>
        </p:nvSpPr>
        <p:spPr>
          <a:xfrm>
            <a:off x="857250" y="1600200"/>
            <a:ext cx="7829550" cy="4525963"/>
          </a:xfrm>
        </p:spPr>
        <p:txBody>
          <a:bodyPr/>
          <a:lstStyle/>
          <a:p>
            <a:r>
              <a:rPr lang="id-ID" sz="2800" smtClean="0"/>
              <a:t>Manusia pada dasarnya egois dan selalu berusaha memaksimalkan kenuntungan pribadinya.</a:t>
            </a:r>
          </a:p>
          <a:p>
            <a:r>
              <a:rPr lang="id-ID" sz="2800" smtClean="0"/>
              <a:t>Konflik merupakan hasil adanya “kepentingan” yang tidak sesuai satu sama lain.</a:t>
            </a:r>
          </a:p>
          <a:p>
            <a:r>
              <a:rPr lang="id-ID" sz="2800" smtClean="0"/>
              <a:t>Bahwa aspek psikologi sosial dari hubungan antarkelompok ditentukan oleh kecocokan atau kesamaan minat kelompok.</a:t>
            </a:r>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endParaRPr lang="id-ID" smtClean="0"/>
          </a:p>
        </p:txBody>
      </p:sp>
      <p:sp>
        <p:nvSpPr>
          <p:cNvPr id="3" name="Content Placeholder 2"/>
          <p:cNvSpPr>
            <a:spLocks noGrp="1"/>
          </p:cNvSpPr>
          <p:nvPr>
            <p:ph idx="1"/>
          </p:nvPr>
        </p:nvSpPr>
        <p:spPr>
          <a:xfrm>
            <a:off x="857250" y="1600200"/>
            <a:ext cx="7829550" cy="4525963"/>
          </a:xfrm>
        </p:spPr>
        <p:txBody>
          <a:bodyPr>
            <a:normAutofit fontScale="85000" lnSpcReduction="20000"/>
          </a:bodyPr>
          <a:lstStyle/>
          <a:p>
            <a:pPr>
              <a:defRPr/>
            </a:pPr>
            <a:r>
              <a:rPr lang="id-ID" dirty="0" smtClean="0"/>
              <a:t>Sherif, dkk mengembangkan TCR berdasarkan tiga rangkaian studinya (1949, 1953, dan 1954) pada sekelompok remaja kulit putih kelas menengah berusia sekitar 11-12 tahun. Studi ini dilakukan dalam setting alamiah, dalam sebuah “summer camp”.</a:t>
            </a:r>
          </a:p>
          <a:p>
            <a:pPr>
              <a:defRPr/>
            </a:pPr>
            <a:r>
              <a:rPr lang="id-ID" dirty="0" smtClean="0"/>
              <a:t>Hipotesis dasarnya, apabila sebuah kelompok ‘memisahkan’ diri dari kelompok lain, maka kelompok tersebut akan membentuk suatu norma, yang kemudian akan menjadi dasar untuk menetapkan stereotip terhadap outgroup yang biasanya merupakan sesuatu yang merendahkan dan bersifat negatif.</a:t>
            </a:r>
            <a:endParaRPr lang="id-ID" dirty="0"/>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id-ID" smtClean="0">
                <a:latin typeface="Academy Engraved LET"/>
              </a:rPr>
              <a:t>Empat tahap eksperimen</a:t>
            </a:r>
          </a:p>
        </p:txBody>
      </p:sp>
      <p:sp>
        <p:nvSpPr>
          <p:cNvPr id="17411" name="Content Placeholder 2"/>
          <p:cNvSpPr>
            <a:spLocks noGrp="1"/>
          </p:cNvSpPr>
          <p:nvPr>
            <p:ph idx="1"/>
          </p:nvPr>
        </p:nvSpPr>
        <p:spPr>
          <a:xfrm>
            <a:off x="857250" y="1600200"/>
            <a:ext cx="7829550" cy="4525963"/>
          </a:xfrm>
        </p:spPr>
        <p:txBody>
          <a:bodyPr/>
          <a:lstStyle/>
          <a:p>
            <a:pPr marL="582613" indent="-514350">
              <a:buFontTx/>
              <a:buAutoNum type="arabicPeriod"/>
            </a:pPr>
            <a:r>
              <a:rPr lang="id-ID" sz="2800" smtClean="0">
                <a:latin typeface="Amienne"/>
              </a:rPr>
              <a:t>Tahap perkenalan secara spontan</a:t>
            </a:r>
          </a:p>
          <a:p>
            <a:pPr marL="582613" indent="-514350">
              <a:buFontTx/>
              <a:buAutoNum type="arabicPeriod"/>
            </a:pPr>
            <a:r>
              <a:rPr lang="id-ID" sz="2800" smtClean="0"/>
              <a:t>Pembentukan</a:t>
            </a:r>
            <a:r>
              <a:rPr lang="id-ID" sz="2800" smtClean="0">
                <a:latin typeface="Amienne"/>
              </a:rPr>
              <a:t> kelompok</a:t>
            </a:r>
          </a:p>
          <a:p>
            <a:pPr marL="582613" indent="-514350">
              <a:buFontTx/>
              <a:buAutoNum type="arabicPeriod"/>
            </a:pPr>
            <a:r>
              <a:rPr lang="id-ID" sz="2800" smtClean="0">
                <a:latin typeface="Amienne"/>
              </a:rPr>
              <a:t>Konflik antar kelompok</a:t>
            </a:r>
          </a:p>
          <a:p>
            <a:pPr marL="582613" indent="-514350">
              <a:buFontTx/>
              <a:buAutoNum type="arabicPeriod"/>
            </a:pPr>
            <a:r>
              <a:rPr lang="id-ID" sz="2800" smtClean="0">
                <a:latin typeface="Amienne"/>
              </a:rPr>
              <a:t>Kerjasama antar kelompok atau menurunnya konflik antarkelompok</a:t>
            </a:r>
          </a:p>
          <a:p>
            <a:pPr marL="582613" indent="-514350">
              <a:buFontTx/>
              <a:buNone/>
            </a:pPr>
            <a:endParaRPr lang="id-ID" sz="2800" smtClean="0">
              <a:latin typeface="Amienne"/>
            </a:endParaRPr>
          </a:p>
        </p:txBody>
      </p:sp>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928688" y="1000125"/>
            <a:ext cx="7758112" cy="4857750"/>
          </a:xfrm>
        </p:spPr>
        <p:txBody>
          <a:bodyPr/>
          <a:lstStyle/>
          <a:p>
            <a:r>
              <a:rPr lang="id-ID" sz="2800" smtClean="0"/>
              <a:t>Penelitian Sherif merupakan tonggak penting bagi psikologi sosial karena menunjukan adanya diskontinuitas antara proses individual dengan proses kelompok serta membuktikan bahwa proses kelompok merupakan proses yang terpisah dan berbeda dengan proses individual.</a:t>
            </a:r>
          </a:p>
          <a:p>
            <a:r>
              <a:rPr lang="id-ID" sz="2800" smtClean="0"/>
              <a:t>Juga menunjukkan bahwa tingkah laku agresif antarkelompok ternyata bukan merupakan proses yang bersifat individual ataupun hubungan antarpribadi.</a:t>
            </a:r>
          </a:p>
        </p:txBody>
      </p:sp>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smtClean="0"/>
              <a:t>TEORI IDENTITAS SOSIAL</a:t>
            </a:r>
          </a:p>
        </p:txBody>
      </p:sp>
      <p:sp>
        <p:nvSpPr>
          <p:cNvPr id="3" name="Content Placeholder 2"/>
          <p:cNvSpPr>
            <a:spLocks noGrp="1"/>
          </p:cNvSpPr>
          <p:nvPr>
            <p:ph sz="quarter" idx="1"/>
          </p:nvPr>
        </p:nvSpPr>
        <p:spPr>
          <a:xfrm>
            <a:off x="928688" y="1600200"/>
            <a:ext cx="7758112" cy="4525963"/>
          </a:xfrm>
        </p:spPr>
        <p:txBody>
          <a:bodyPr/>
          <a:lstStyle/>
          <a:p>
            <a:pPr eaLnBrk="1" hangingPunct="1">
              <a:defRPr/>
            </a:pPr>
            <a:r>
              <a:rPr lang="en-US" dirty="0" err="1" smtClean="0"/>
              <a:t>Teori</a:t>
            </a:r>
            <a:r>
              <a:rPr lang="en-US" dirty="0" smtClean="0"/>
              <a:t> </a:t>
            </a:r>
            <a:r>
              <a:rPr lang="en-US" dirty="0" err="1" smtClean="0"/>
              <a:t>ini</a:t>
            </a:r>
            <a:r>
              <a:rPr lang="en-US" dirty="0" smtClean="0"/>
              <a:t> </a:t>
            </a:r>
            <a:r>
              <a:rPr lang="en-US" dirty="0" err="1" smtClean="0"/>
              <a:t>dikembangkan</a:t>
            </a:r>
            <a:r>
              <a:rPr lang="en-US" dirty="0" smtClean="0"/>
              <a:t> </a:t>
            </a:r>
            <a:r>
              <a:rPr lang="en-US" dirty="0" err="1" smtClean="0"/>
              <a:t>oleh</a:t>
            </a:r>
            <a:r>
              <a:rPr lang="en-US" dirty="0" smtClean="0"/>
              <a:t> </a:t>
            </a:r>
            <a:r>
              <a:rPr lang="en-US" dirty="0" err="1" smtClean="0"/>
              <a:t>Tajfel</a:t>
            </a:r>
            <a:r>
              <a:rPr lang="en-US" dirty="0" smtClean="0"/>
              <a:t> </a:t>
            </a:r>
            <a:r>
              <a:rPr lang="en-US" dirty="0" err="1" smtClean="0"/>
              <a:t>dan</a:t>
            </a:r>
            <a:r>
              <a:rPr lang="en-US" dirty="0" smtClean="0"/>
              <a:t> Turner (Turner </a:t>
            </a:r>
            <a:r>
              <a:rPr lang="en-US" dirty="0" err="1" smtClean="0"/>
              <a:t>dkk</a:t>
            </a:r>
            <a:r>
              <a:rPr lang="en-US" dirty="0" smtClean="0"/>
              <a:t>., 1987)</a:t>
            </a:r>
          </a:p>
          <a:p>
            <a:pPr eaLnBrk="1" hangingPunct="1">
              <a:defRPr/>
            </a:pPr>
            <a:r>
              <a:rPr lang="en-US" dirty="0" err="1" smtClean="0"/>
              <a:t>Menurut</a:t>
            </a:r>
            <a:r>
              <a:rPr lang="en-US" dirty="0" smtClean="0"/>
              <a:t> </a:t>
            </a:r>
            <a:r>
              <a:rPr lang="en-US" dirty="0" err="1" smtClean="0"/>
              <a:t>teori</a:t>
            </a:r>
            <a:r>
              <a:rPr lang="en-US" dirty="0" smtClean="0"/>
              <a:t> </a:t>
            </a:r>
            <a:r>
              <a:rPr lang="en-US" dirty="0" err="1" smtClean="0"/>
              <a:t>identitas</a:t>
            </a:r>
            <a:r>
              <a:rPr lang="en-US" dirty="0" smtClean="0"/>
              <a:t> </a:t>
            </a:r>
            <a:r>
              <a:rPr lang="en-US" dirty="0" err="1" smtClean="0"/>
              <a:t>sosial</a:t>
            </a:r>
            <a:r>
              <a:rPr lang="en-US" dirty="0" smtClean="0"/>
              <a:t>, </a:t>
            </a:r>
            <a:r>
              <a:rPr lang="en-US" dirty="0" err="1" smtClean="0"/>
              <a:t>perilaku</a:t>
            </a:r>
            <a:r>
              <a:rPr lang="en-US" dirty="0" smtClean="0"/>
              <a:t> </a:t>
            </a:r>
            <a:r>
              <a:rPr lang="en-US" dirty="0" err="1" smtClean="0"/>
              <a:t>kelompok</a:t>
            </a:r>
            <a:r>
              <a:rPr lang="en-US" dirty="0" smtClean="0"/>
              <a:t> </a:t>
            </a:r>
            <a:r>
              <a:rPr lang="en-US" dirty="0" err="1" smtClean="0"/>
              <a:t>terjadi</a:t>
            </a:r>
            <a:r>
              <a:rPr lang="en-US" dirty="0" smtClean="0"/>
              <a:t> </a:t>
            </a:r>
            <a:r>
              <a:rPr lang="en-US" dirty="0" err="1" smtClean="0"/>
              <a:t>karena</a:t>
            </a:r>
            <a:r>
              <a:rPr lang="en-US" dirty="0" smtClean="0"/>
              <a:t> </a:t>
            </a:r>
            <a:r>
              <a:rPr lang="en-US" dirty="0" err="1" smtClean="0"/>
              <a:t>adanya</a:t>
            </a:r>
            <a:r>
              <a:rPr lang="en-US" dirty="0" smtClean="0"/>
              <a:t> 2 </a:t>
            </a:r>
            <a:r>
              <a:rPr lang="en-US" dirty="0" err="1" smtClean="0"/>
              <a:t>proes</a:t>
            </a:r>
            <a:r>
              <a:rPr lang="en-US" dirty="0" smtClean="0"/>
              <a:t> </a:t>
            </a:r>
            <a:r>
              <a:rPr lang="en-US" dirty="0" err="1" smtClean="0"/>
              <a:t>penting</a:t>
            </a:r>
            <a:r>
              <a:rPr lang="en-US" dirty="0" smtClean="0"/>
              <a:t>, </a:t>
            </a:r>
            <a:r>
              <a:rPr lang="en-US" dirty="0" err="1" smtClean="0"/>
              <a:t>yaitu</a:t>
            </a:r>
            <a:endParaRPr lang="en-US" dirty="0" smtClean="0"/>
          </a:p>
          <a:p>
            <a:pPr marL="747713" eaLnBrk="1" hangingPunct="1">
              <a:buFont typeface="Wingdings" pitchFamily="2" charset="2"/>
              <a:buChar char="Ø"/>
              <a:defRPr/>
            </a:pPr>
            <a:r>
              <a:rPr lang="en-US" dirty="0" smtClean="0"/>
              <a:t> </a:t>
            </a:r>
            <a:r>
              <a:rPr lang="en-US" dirty="0" err="1" smtClean="0"/>
              <a:t>proses</a:t>
            </a:r>
            <a:r>
              <a:rPr lang="en-US" dirty="0" smtClean="0"/>
              <a:t> </a:t>
            </a:r>
            <a:r>
              <a:rPr lang="en-US" dirty="0" err="1" smtClean="0"/>
              <a:t>kognitif</a:t>
            </a:r>
            <a:endParaRPr lang="en-US" dirty="0"/>
          </a:p>
          <a:p>
            <a:pPr marL="747713" eaLnBrk="1" hangingPunct="1">
              <a:buFont typeface="Wingdings" pitchFamily="2" charset="2"/>
              <a:buChar char="Ø"/>
              <a:defRPr/>
            </a:pPr>
            <a:r>
              <a:rPr lang="en-US" dirty="0" smtClean="0"/>
              <a:t> </a:t>
            </a:r>
            <a:r>
              <a:rPr lang="en-US" dirty="0" err="1" smtClean="0"/>
              <a:t>proses</a:t>
            </a:r>
            <a:r>
              <a:rPr lang="en-US" dirty="0" smtClean="0"/>
              <a:t> </a:t>
            </a:r>
            <a:r>
              <a:rPr lang="en-US" dirty="0" err="1" smtClean="0"/>
              <a:t>motivasional</a:t>
            </a:r>
            <a:endParaRPr lang="en-US" dirty="0"/>
          </a:p>
        </p:txBody>
      </p:sp>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pPr eaLnBrk="1" hangingPunct="1">
              <a:defRPr/>
            </a:pPr>
            <a:r>
              <a:rPr lang="en-US" dirty="0" err="1" smtClean="0"/>
              <a:t>Struktur</a:t>
            </a:r>
            <a:r>
              <a:rPr lang="en-US" dirty="0" smtClean="0"/>
              <a:t> </a:t>
            </a:r>
            <a:r>
              <a:rPr lang="en-US" dirty="0" err="1" smtClean="0"/>
              <a:t>dasar</a:t>
            </a:r>
            <a:r>
              <a:rPr lang="en-US" dirty="0" smtClean="0"/>
              <a:t> </a:t>
            </a:r>
            <a:r>
              <a:rPr lang="en-US" dirty="0" err="1" smtClean="0"/>
              <a:t>perilaku</a:t>
            </a:r>
            <a:r>
              <a:rPr lang="en-US" dirty="0" smtClean="0"/>
              <a:t> </a:t>
            </a:r>
            <a:r>
              <a:rPr lang="en-US" dirty="0" err="1" smtClean="0"/>
              <a:t>kelompok</a:t>
            </a:r>
            <a:endParaRPr lang="en-US" dirty="0"/>
          </a:p>
        </p:txBody>
      </p:sp>
      <p:sp>
        <p:nvSpPr>
          <p:cNvPr id="20483" name="Content Placeholder 2"/>
          <p:cNvSpPr>
            <a:spLocks noGrp="1"/>
          </p:cNvSpPr>
          <p:nvPr>
            <p:ph sz="quarter" idx="1"/>
          </p:nvPr>
        </p:nvSpPr>
        <p:spPr>
          <a:xfrm>
            <a:off x="785813" y="1219200"/>
            <a:ext cx="8358187" cy="5486400"/>
          </a:xfrm>
        </p:spPr>
        <p:txBody>
          <a:bodyPr/>
          <a:lstStyle/>
          <a:p>
            <a:pPr marL="514350" indent="-514350" eaLnBrk="1" hangingPunct="1">
              <a:lnSpc>
                <a:spcPct val="80000"/>
              </a:lnSpc>
              <a:buFontTx/>
              <a:buAutoNum type="arabicPeriod"/>
            </a:pPr>
            <a:r>
              <a:rPr lang="en-US" sz="2700" smtClean="0"/>
              <a:t>Kategorisasi </a:t>
            </a:r>
          </a:p>
          <a:p>
            <a:pPr marL="514350" indent="-514350" eaLnBrk="1" hangingPunct="1">
              <a:lnSpc>
                <a:spcPct val="80000"/>
              </a:lnSpc>
              <a:buFontTx/>
              <a:buNone/>
            </a:pPr>
            <a:r>
              <a:rPr lang="en-US" sz="2700" smtClean="0"/>
              <a:t>		yaitu proses dimana individu mempersepsi dirinya sama atau identik dengan anggota lain dalam kelompok yang sama.</a:t>
            </a:r>
          </a:p>
          <a:p>
            <a:pPr marL="514350" indent="-514350" eaLnBrk="1" hangingPunct="1">
              <a:lnSpc>
                <a:spcPct val="80000"/>
              </a:lnSpc>
              <a:buFontTx/>
              <a:buAutoNum type="arabicPeriod" startAt="2"/>
            </a:pPr>
            <a:r>
              <a:rPr lang="en-US" sz="2700" smtClean="0"/>
              <a:t>Identitas</a:t>
            </a:r>
          </a:p>
          <a:p>
            <a:pPr marL="514350" indent="-514350" eaLnBrk="1" hangingPunct="1">
              <a:lnSpc>
                <a:spcPct val="80000"/>
              </a:lnSpc>
              <a:buFontTx/>
              <a:buNone/>
            </a:pPr>
            <a:r>
              <a:rPr lang="en-US" sz="2700" smtClean="0"/>
              <a:t>		dapat didefnisikan sebagai citra diri, konsep diri, atau pemaknaan seseorang terhadap diri sendiri (Augoustinos dan Walker; 1995; Hogg dan Abrams,1990)</a:t>
            </a:r>
          </a:p>
          <a:p>
            <a:pPr marL="514350" indent="-514350" eaLnBrk="1" hangingPunct="1">
              <a:lnSpc>
                <a:spcPct val="80000"/>
              </a:lnSpc>
              <a:buFontTx/>
              <a:buAutoNum type="arabicPeriod" startAt="3"/>
            </a:pPr>
            <a:r>
              <a:rPr lang="en-US" sz="2700" smtClean="0"/>
              <a:t>Perbandingan sosial</a:t>
            </a:r>
          </a:p>
          <a:p>
            <a:pPr marL="514350" indent="-514350" eaLnBrk="1" hangingPunct="1">
              <a:lnSpc>
                <a:spcPct val="80000"/>
              </a:lnSpc>
              <a:buFontTx/>
              <a:buNone/>
            </a:pPr>
            <a:r>
              <a:rPr lang="en-US" sz="2700" smtClean="0"/>
              <a:t>		penilaian sesorang tentang diri sendiri tidak mungkin dilakukan tanpa melakukan perbandingan dengan orang lain.</a:t>
            </a:r>
          </a:p>
          <a:p>
            <a:pPr marL="514350" indent="-514350" eaLnBrk="1" hangingPunct="1">
              <a:lnSpc>
                <a:spcPct val="80000"/>
              </a:lnSpc>
              <a:buFontTx/>
              <a:buNone/>
            </a:pPr>
            <a:r>
              <a:rPr lang="en-US" sz="2700" smtClean="0"/>
              <a:t>		</a:t>
            </a:r>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ChangeArrowheads="1"/>
          </p:cNvSpPr>
          <p:nvPr>
            <p:ph type="ctrTitle"/>
          </p:nvPr>
        </p:nvSpPr>
        <p:spPr>
          <a:xfrm>
            <a:off x="685800" y="2000250"/>
            <a:ext cx="8062913" cy="2330450"/>
          </a:xfrm>
        </p:spPr>
        <p:txBody>
          <a:bodyPr/>
          <a:lstStyle/>
          <a:p>
            <a:pPr eaLnBrk="1" hangingPunct="1"/>
            <a:r>
              <a:rPr lang="en-US" altLang="en-US" smtClean="0"/>
              <a:t>BATASAN </a:t>
            </a:r>
            <a:r>
              <a:rPr lang="en-US" smtClean="0"/>
              <a:t>DEFINISI DAN</a:t>
            </a:r>
            <a:r>
              <a:rPr lang="en-US" altLang="en-US" smtClean="0"/>
              <a:t> RUANG LINGKUP PERILAKU ANTAR KELOMPOK</a:t>
            </a:r>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mtClean="0"/>
              <a:t>Bentuk dari Intergroup Bias</a:t>
            </a:r>
          </a:p>
        </p:txBody>
      </p:sp>
      <p:sp>
        <p:nvSpPr>
          <p:cNvPr id="21507" name="Content Placeholder 2"/>
          <p:cNvSpPr>
            <a:spLocks noGrp="1"/>
          </p:cNvSpPr>
          <p:nvPr>
            <p:ph sz="quarter" idx="1"/>
          </p:nvPr>
        </p:nvSpPr>
        <p:spPr>
          <a:xfrm>
            <a:off x="785813" y="1600200"/>
            <a:ext cx="7900987" cy="4525963"/>
          </a:xfrm>
        </p:spPr>
        <p:txBody>
          <a:bodyPr/>
          <a:lstStyle/>
          <a:p>
            <a:pPr marL="514350" indent="-514350" eaLnBrk="1" hangingPunct="1">
              <a:buFontTx/>
              <a:buAutoNum type="alphaLcPeriod"/>
            </a:pPr>
            <a:r>
              <a:rPr lang="en-US" smtClean="0"/>
              <a:t>Ultimate attribution error/atribution bias</a:t>
            </a:r>
          </a:p>
          <a:p>
            <a:pPr marL="514350" indent="-514350" eaLnBrk="1" hangingPunct="1">
              <a:buFontTx/>
              <a:buAutoNum type="alphaLcPeriod"/>
            </a:pPr>
            <a:r>
              <a:rPr lang="en-US" smtClean="0"/>
              <a:t>Outgroup homogeneity effect</a:t>
            </a:r>
          </a:p>
          <a:p>
            <a:pPr marL="514350" indent="-514350" eaLnBrk="1" hangingPunct="1">
              <a:buFontTx/>
              <a:buAutoNum type="alphaLcPeriod"/>
            </a:pPr>
            <a:r>
              <a:rPr lang="en-US" smtClean="0"/>
              <a:t>Black sheep effect</a:t>
            </a:r>
          </a:p>
          <a:p>
            <a:pPr marL="514350" indent="-514350" eaLnBrk="1" hangingPunct="1">
              <a:buFontTx/>
              <a:buAutoNum type="alphaLcPeriod"/>
            </a:pPr>
            <a:r>
              <a:rPr lang="en-US" smtClean="0"/>
              <a:t>Intergroup sensitivity</a:t>
            </a:r>
          </a:p>
        </p:txBody>
      </p:sp>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smtClean="0"/>
              <a:t>TEORI DEPRIVASI RELATIF</a:t>
            </a:r>
          </a:p>
        </p:txBody>
      </p:sp>
      <p:sp>
        <p:nvSpPr>
          <p:cNvPr id="22531" name="Content Placeholder 2"/>
          <p:cNvSpPr>
            <a:spLocks noGrp="1"/>
          </p:cNvSpPr>
          <p:nvPr>
            <p:ph sz="quarter" idx="1"/>
          </p:nvPr>
        </p:nvSpPr>
        <p:spPr>
          <a:xfrm>
            <a:off x="857250" y="1600200"/>
            <a:ext cx="7829550" cy="4525963"/>
          </a:xfrm>
        </p:spPr>
        <p:txBody>
          <a:bodyPr/>
          <a:lstStyle/>
          <a:p>
            <a:pPr eaLnBrk="1" hangingPunct="1"/>
            <a:r>
              <a:rPr lang="en-US" smtClean="0"/>
              <a:t>Teori deprivsi relatif menekankan pada pengalaman individu dan kelompok dalam kondisi ‘kekurangan’ (deprivasi) dan ‘kurang beruntung’ (disadvantage).</a:t>
            </a:r>
          </a:p>
          <a:p>
            <a:pPr eaLnBrk="1" hangingPunct="1"/>
            <a:r>
              <a:rPr lang="en-US" smtClean="0"/>
              <a:t>Konsep ini dikemukankan oleh </a:t>
            </a:r>
            <a:r>
              <a:rPr lang="en-US" i="1" smtClean="0"/>
              <a:t>Stouffler dkk. (1949).</a:t>
            </a:r>
            <a:endParaRPr lang="en-US" smtClean="0"/>
          </a:p>
        </p:txBody>
      </p:sp>
    </p:spTree>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sz="quarter" idx="1"/>
          </p:nvPr>
        </p:nvSpPr>
        <p:spPr>
          <a:xfrm>
            <a:off x="785813" y="500063"/>
            <a:ext cx="7900987" cy="6072187"/>
          </a:xfrm>
        </p:spPr>
        <p:txBody>
          <a:bodyPr/>
          <a:lstStyle/>
          <a:p>
            <a:pPr eaLnBrk="1" hangingPunct="1"/>
            <a:r>
              <a:rPr lang="en-US" smtClean="0"/>
              <a:t>Konsep ini kemudian dikembangkan menjadi lebih formal oleh </a:t>
            </a:r>
            <a:r>
              <a:rPr lang="en-US" i="1" smtClean="0"/>
              <a:t>Davis (1959) </a:t>
            </a:r>
            <a:r>
              <a:rPr lang="en-US" smtClean="0"/>
              <a:t>dan didefinisikan sebagai persepsi sebagai adanya perbedaan (discrepancy) antara kenyataan (what is) dengan harapan atau keinginan(what ought to be).</a:t>
            </a:r>
          </a:p>
          <a:p>
            <a:pPr eaLnBrk="1" hangingPunct="1"/>
            <a:r>
              <a:rPr lang="en-US" smtClean="0"/>
              <a:t>Menurut </a:t>
            </a:r>
            <a:r>
              <a:rPr lang="en-US" i="1" smtClean="0"/>
              <a:t>Gurr (1970), </a:t>
            </a:r>
            <a:r>
              <a:rPr lang="en-US" smtClean="0"/>
              <a:t>keadaaan deprevasi relatif bersumber dari perbandingan antara pengalaman denan harapan yang dimiliki seseorang dan merupakan kondisi yang bersifat relatif</a:t>
            </a:r>
          </a:p>
        </p:txBody>
      </p:sp>
    </p:spTree>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dirty="0" smtClean="0"/>
              <a:t>2 </a:t>
            </a:r>
            <a:r>
              <a:rPr lang="en-US" dirty="0" err="1" smtClean="0"/>
              <a:t>Macam</a:t>
            </a:r>
            <a:r>
              <a:rPr lang="en-US" dirty="0" smtClean="0"/>
              <a:t> </a:t>
            </a:r>
            <a:r>
              <a:rPr lang="en-US" dirty="0" err="1" smtClean="0"/>
              <a:t>Deprivasi</a:t>
            </a:r>
            <a:r>
              <a:rPr lang="en-US" dirty="0" smtClean="0"/>
              <a:t> </a:t>
            </a:r>
            <a:r>
              <a:rPr lang="en-US" dirty="0" err="1" smtClean="0"/>
              <a:t>Relatif</a:t>
            </a:r>
            <a:r>
              <a:rPr lang="en-US" dirty="0" smtClean="0"/>
              <a:t> </a:t>
            </a:r>
            <a:r>
              <a:rPr lang="en-US" dirty="0" err="1" smtClean="0"/>
              <a:t>Menurut</a:t>
            </a:r>
            <a:r>
              <a:rPr lang="en-US" dirty="0" smtClean="0"/>
              <a:t> </a:t>
            </a:r>
            <a:r>
              <a:rPr lang="en-US" dirty="0" err="1" smtClean="0"/>
              <a:t>Runciman</a:t>
            </a:r>
            <a:endParaRPr lang="en-US" dirty="0"/>
          </a:p>
        </p:txBody>
      </p:sp>
      <p:sp>
        <p:nvSpPr>
          <p:cNvPr id="24579" name="Content Placeholder 2"/>
          <p:cNvSpPr>
            <a:spLocks noGrp="1"/>
          </p:cNvSpPr>
          <p:nvPr>
            <p:ph sz="quarter" idx="1"/>
          </p:nvPr>
        </p:nvSpPr>
        <p:spPr>
          <a:xfrm>
            <a:off x="785813" y="1600200"/>
            <a:ext cx="7900987" cy="4525963"/>
          </a:xfrm>
        </p:spPr>
        <p:txBody>
          <a:bodyPr/>
          <a:lstStyle/>
          <a:p>
            <a:pPr marL="514350" indent="-514350" eaLnBrk="1" hangingPunct="1">
              <a:lnSpc>
                <a:spcPct val="90000"/>
              </a:lnSpc>
              <a:buFontTx/>
              <a:buAutoNum type="arabicPeriod"/>
            </a:pPr>
            <a:r>
              <a:rPr lang="en-US" sz="3000" smtClean="0"/>
              <a:t>Deprivasi relatif egoistik</a:t>
            </a:r>
          </a:p>
          <a:p>
            <a:pPr marL="514350" indent="-514350" eaLnBrk="1" hangingPunct="1">
              <a:lnSpc>
                <a:spcPct val="90000"/>
              </a:lnSpc>
              <a:buFontTx/>
              <a:buNone/>
            </a:pPr>
            <a:r>
              <a:rPr lang="en-US" sz="3000" smtClean="0"/>
              <a:t>		 yaitu perasaaan deprivasi yang dialami individu dalam hubungan dengan individu lain yang berrasal dari keompok yang sama dengandirinya.</a:t>
            </a:r>
          </a:p>
          <a:p>
            <a:pPr marL="514350" indent="-514350" eaLnBrk="1" hangingPunct="1">
              <a:lnSpc>
                <a:spcPct val="90000"/>
              </a:lnSpc>
              <a:buFontTx/>
              <a:buAutoNum type="arabicPeriod" startAt="2"/>
            </a:pPr>
            <a:r>
              <a:rPr lang="en-US" sz="3000" smtClean="0"/>
              <a:t>Deprivasi relatif fraternal</a:t>
            </a:r>
          </a:p>
          <a:p>
            <a:pPr marL="514350" indent="-514350" eaLnBrk="1" hangingPunct="1">
              <a:lnSpc>
                <a:spcPct val="90000"/>
              </a:lnSpc>
              <a:buFontTx/>
              <a:buNone/>
            </a:pPr>
            <a:r>
              <a:rPr lang="en-US" sz="3000" smtClean="0"/>
              <a:t>		yaitu deprivasi relatif yang dirasakan saat seseorang membandingkan dirinya dengan orang lain yang berbeda,yang berasa dari keompok lain.</a:t>
            </a:r>
          </a:p>
        </p:txBody>
      </p:sp>
    </p:spTree>
  </p:cSld>
  <p:clrMapOvr>
    <a:masterClrMapping/>
  </p:clrMapOvr>
  <p:transition>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0" y="428625"/>
            <a:ext cx="9144000" cy="1143000"/>
          </a:xfrm>
        </p:spPr>
        <p:txBody>
          <a:bodyPr/>
          <a:lstStyle/>
          <a:p>
            <a:pPr eaLnBrk="1" hangingPunct="1"/>
            <a:r>
              <a:rPr lang="en-US" sz="3600" smtClean="0"/>
              <a:t>Cara berkomunikasi untuk meningkatkan hubungan antarkelompok</a:t>
            </a:r>
          </a:p>
        </p:txBody>
      </p:sp>
      <p:sp>
        <p:nvSpPr>
          <p:cNvPr id="25603" name="Content Placeholder 2"/>
          <p:cNvSpPr>
            <a:spLocks noGrp="1"/>
          </p:cNvSpPr>
          <p:nvPr>
            <p:ph sz="quarter" idx="1"/>
          </p:nvPr>
        </p:nvSpPr>
        <p:spPr>
          <a:xfrm>
            <a:off x="857250" y="2071688"/>
            <a:ext cx="7829550" cy="4071937"/>
          </a:xfrm>
        </p:spPr>
        <p:txBody>
          <a:bodyPr/>
          <a:lstStyle/>
          <a:p>
            <a:pPr marL="514350" indent="-514350" eaLnBrk="1" hangingPunct="1">
              <a:buFontTx/>
              <a:buAutoNum type="alphaLcPeriod"/>
            </a:pPr>
            <a:r>
              <a:rPr lang="en-US" smtClean="0"/>
              <a:t>Negosiasi </a:t>
            </a:r>
          </a:p>
          <a:p>
            <a:pPr marL="514350" lvl="1" indent="-514350" eaLnBrk="1" hangingPunct="1">
              <a:buFontTx/>
              <a:buAutoNum type="alphaLcPeriod" startAt="2"/>
            </a:pPr>
            <a:r>
              <a:rPr lang="en-US" sz="3200" smtClean="0"/>
              <a:t>Mediasi</a:t>
            </a:r>
          </a:p>
          <a:p>
            <a:pPr marL="514350" lvl="1" indent="-514350" eaLnBrk="1" hangingPunct="1">
              <a:buFontTx/>
              <a:buAutoNum type="alphaLcPeriod" startAt="2"/>
            </a:pPr>
            <a:r>
              <a:rPr lang="en-US" sz="3200" smtClean="0"/>
              <a:t>Arbitrase </a:t>
            </a:r>
            <a:endParaRPr lang="en-US" smtClean="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ph type="title"/>
          </p:nvPr>
        </p:nvSpPr>
        <p:spPr/>
        <p:txBody>
          <a:bodyPr/>
          <a:lstStyle/>
          <a:p>
            <a:pPr eaLnBrk="1" hangingPunct="1"/>
            <a:endParaRPr lang="en-US" smtClean="0"/>
          </a:p>
        </p:txBody>
      </p:sp>
      <p:sp>
        <p:nvSpPr>
          <p:cNvPr id="4099" name="Rectangle 3"/>
          <p:cNvSpPr>
            <a:spLocks noChangeArrowheads="1"/>
          </p:cNvSpPr>
          <p:nvPr>
            <p:ph type="body" idx="1"/>
          </p:nvPr>
        </p:nvSpPr>
        <p:spPr/>
        <p:txBody>
          <a:bodyPr/>
          <a:lstStyle/>
          <a:p>
            <a:pPr eaLnBrk="1" hangingPunct="1">
              <a:lnSpc>
                <a:spcPct val="80000"/>
              </a:lnSpc>
              <a:buFontTx/>
              <a:buNone/>
            </a:pPr>
            <a:r>
              <a:rPr lang="en-US" smtClean="0"/>
              <a:t>　　Batasan Perilaku Antarkelompok:</a:t>
            </a:r>
          </a:p>
          <a:p>
            <a:pPr eaLnBrk="1" hangingPunct="1">
              <a:lnSpc>
                <a:spcPct val="80000"/>
              </a:lnSpc>
              <a:buFontTx/>
              <a:buNone/>
            </a:pPr>
            <a:r>
              <a:rPr lang="en-US" smtClean="0"/>
              <a:t>　　　　Menurut Vaughan &amp; Hogg (2002), “Intergroup behavior is any behavior that involves interaction between one or more repre-sentative of two or more separate groups.</a:t>
            </a:r>
          </a:p>
          <a:p>
            <a:pPr eaLnBrk="1" hangingPunct="1">
              <a:lnSpc>
                <a:spcPct val="80000"/>
              </a:lnSpc>
              <a:buFontTx/>
              <a:buNone/>
            </a:pPr>
            <a:r>
              <a:rPr lang="en-US" smtClean="0"/>
              <a:t>　(perilaku antarkelompok adalah setiap perilaku yang melibatkan interaksi antara satu atau lebih perwakilan dari dua atau lebih kelompok terpisah).</a:t>
            </a:r>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ph type="body" idx="1"/>
          </p:nvPr>
        </p:nvSpPr>
        <p:spPr>
          <a:xfrm>
            <a:off x="252413" y="404813"/>
            <a:ext cx="8686800" cy="6010275"/>
          </a:xfrm>
        </p:spPr>
        <p:txBody>
          <a:bodyPr/>
          <a:lstStyle/>
          <a:p>
            <a:pPr eaLnBrk="1" hangingPunct="1">
              <a:buFontTx/>
              <a:buNone/>
            </a:pPr>
            <a:r>
              <a:rPr lang="en-US" sz="2400" smtClean="0"/>
              <a:t>　　　　Definisi di atas menekankan adanya interkasi yang face to face, padahal dengan kemajuan teknologi memungkinkan orang melakukan perundingan secara “remote”antarkelompok yang berbeda pendapat. Kemudian Vaughan &amp; Hogg (2005) merevisi definisinya sbb:</a:t>
            </a:r>
          </a:p>
          <a:p>
            <a:pPr eaLnBrk="1" hangingPunct="1">
              <a:buFontTx/>
              <a:buNone/>
            </a:pPr>
            <a:r>
              <a:rPr lang="en-US" sz="2400" smtClean="0"/>
              <a:t>　　　　Intergroup behavior is any perception, cognition or behavior that is influenced by people’s recognition that they and others are members of distinct social groups.</a:t>
            </a:r>
          </a:p>
          <a:p>
            <a:pPr eaLnBrk="1" hangingPunct="1">
              <a:buFontTx/>
              <a:buNone/>
            </a:pPr>
            <a:r>
              <a:rPr lang="en-US" sz="2400" smtClean="0"/>
              <a:t>　　　　(Perilaku antarkelompok adalah setiap persepsi, kognisi atau perilaku yang dipengaruhi oleh pengakuan orang bahwa mereka dan orang lain adalah anggota dari kelompok sosial yang berbeda).</a:t>
            </a:r>
          </a:p>
          <a:p>
            <a:pPr eaLnBrk="1" hangingPunct="1">
              <a:buFontTx/>
              <a:buNone/>
            </a:pPr>
            <a:r>
              <a:rPr lang="en-US" sz="2400" smtClean="0"/>
              <a:t>　　　　Jadi dalam mencermati perilaku antarkelompok, “interaction” tampaknya tidak harus selalu face to face.</a:t>
            </a:r>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ph type="body" idx="1"/>
          </p:nvPr>
        </p:nvSpPr>
        <p:spPr>
          <a:xfrm>
            <a:off x="571500" y="428625"/>
            <a:ext cx="8429625" cy="6143625"/>
          </a:xfrm>
        </p:spPr>
        <p:txBody>
          <a:bodyPr/>
          <a:lstStyle/>
          <a:p>
            <a:pPr eaLnBrk="1" hangingPunct="1">
              <a:lnSpc>
                <a:spcPct val="90000"/>
              </a:lnSpc>
              <a:buFontTx/>
              <a:buNone/>
            </a:pPr>
            <a:r>
              <a:rPr lang="en-US" sz="2400" smtClean="0"/>
              <a:t>　　　Sherif (1962) memberi definisi “hubungan antarkelompok” yaitu, “relations between two or more groups and their respective members. Whenever individuals belong to one group interact, collectively or individually, with another groups or its members in terms of their group identifications we have an instance of intergroup behavior” (hubungan antara dua atau lebih kelompok dan masing-masing anggotanya. Bilamana ada individu-individu satu kelom-pok berinteraksi, secara kolektif atau individual, dengan kelompok lain atau anggota-anggotanya dalam hal identifikasi kelompok mereka, kita memiliki contoh perilaku antarkelompok).</a:t>
            </a:r>
          </a:p>
          <a:p>
            <a:pPr eaLnBrk="1" hangingPunct="1">
              <a:lnSpc>
                <a:spcPct val="90000"/>
              </a:lnSpc>
              <a:buFontTx/>
              <a:buNone/>
            </a:pPr>
            <a:r>
              <a:rPr lang="en-US" sz="2400" smtClean="0"/>
              <a:t>　　　　</a:t>
            </a:r>
          </a:p>
          <a:p>
            <a:pPr eaLnBrk="1" hangingPunct="1">
              <a:lnSpc>
                <a:spcPct val="90000"/>
              </a:lnSpc>
              <a:buFontTx/>
              <a:buNone/>
            </a:pPr>
            <a:r>
              <a:rPr lang="en-US" sz="2400" smtClean="0"/>
              <a:t>		Artinya, interaksi itu terjadi berdasarkan seberapa kuat individu mengidentifikasikan diri pada kelompoknya.</a:t>
            </a:r>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ph type="body" idx="1"/>
          </p:nvPr>
        </p:nvSpPr>
        <p:spPr>
          <a:xfrm>
            <a:off x="107950" y="1557338"/>
            <a:ext cx="9010650" cy="5721350"/>
          </a:xfrm>
        </p:spPr>
        <p:txBody>
          <a:bodyPr/>
          <a:lstStyle/>
          <a:p>
            <a:pPr eaLnBrk="1" hangingPunct="1">
              <a:buFontTx/>
              <a:buNone/>
            </a:pPr>
            <a:r>
              <a:rPr lang="en-US" smtClean="0"/>
              <a:t>　　　　Perlu diingat bahwa interaksi itu bisa positif atau negatif, seperti; prasangka, diskriminasi, konflik, kompetisi, kerja sama, saling mendukung, tolong-menolong antar kelompok, dsb.</a:t>
            </a:r>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ph type="title"/>
          </p:nvPr>
        </p:nvSpPr>
        <p:spPr>
          <a:xfrm>
            <a:off x="-250825" y="-25400"/>
            <a:ext cx="9285288" cy="1928813"/>
          </a:xfrm>
        </p:spPr>
        <p:txBody>
          <a:bodyPr/>
          <a:lstStyle/>
          <a:p>
            <a:pPr eaLnBrk="1" hangingPunct="1"/>
            <a:r>
              <a:rPr lang="en-US" sz="3600" smtClean="0"/>
              <a:t>　　</a:t>
            </a:r>
            <a:r>
              <a:rPr lang="en-US" sz="2800" b="1" smtClean="0"/>
              <a:t>Ruang Lingkup Perilaku Antarkelompok:</a:t>
            </a:r>
            <a:br>
              <a:rPr lang="en-US" sz="2800" b="1" smtClean="0"/>
            </a:br>
            <a:r>
              <a:rPr lang="en-US" sz="2800" b="1" smtClean="0"/>
              <a:t>　　Teori-teori yang membahas perilaku antarkelompok, antara lain:</a:t>
            </a:r>
          </a:p>
        </p:txBody>
      </p:sp>
      <p:sp>
        <p:nvSpPr>
          <p:cNvPr id="8195" name="Rectangle 3"/>
          <p:cNvSpPr>
            <a:spLocks noChangeArrowheads="1"/>
          </p:cNvSpPr>
          <p:nvPr>
            <p:ph type="body" idx="1"/>
          </p:nvPr>
        </p:nvSpPr>
        <p:spPr>
          <a:xfrm>
            <a:off x="457200" y="1903413"/>
            <a:ext cx="8229600" cy="4525962"/>
          </a:xfrm>
        </p:spPr>
        <p:txBody>
          <a:bodyPr/>
          <a:lstStyle/>
          <a:p>
            <a:pPr eaLnBrk="1" hangingPunct="1"/>
            <a:r>
              <a:rPr lang="en-US" smtClean="0"/>
              <a:t>Etnosentrisme (ethnocentrism)</a:t>
            </a:r>
          </a:p>
          <a:p>
            <a:pPr eaLnBrk="1" hangingPunct="1"/>
            <a:r>
              <a:rPr lang="en-US" smtClean="0"/>
              <a:t>Teori Konflik Realistik (realistic conflict theory)</a:t>
            </a:r>
          </a:p>
          <a:p>
            <a:pPr eaLnBrk="1" hangingPunct="1"/>
            <a:r>
              <a:rPr lang="en-US" smtClean="0"/>
              <a:t>Teori Identitas Sosial (social identity theory)</a:t>
            </a:r>
          </a:p>
          <a:p>
            <a:pPr eaLnBrk="1" hangingPunct="1"/>
            <a:r>
              <a:rPr lang="en-US" smtClean="0"/>
              <a:t>Teori Deprivasi Relatif (relative deprivation theory)</a:t>
            </a:r>
          </a:p>
          <a:p>
            <a:pPr eaLnBrk="1" hangingPunct="1"/>
            <a:endParaRPr lang="en-US" smtClean="0"/>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ph type="body" idx="1"/>
          </p:nvPr>
        </p:nvSpPr>
        <p:spPr>
          <a:xfrm>
            <a:off x="857250" y="765175"/>
            <a:ext cx="8118475" cy="4929188"/>
          </a:xfrm>
        </p:spPr>
        <p:txBody>
          <a:bodyPr/>
          <a:lstStyle/>
          <a:p>
            <a:pPr eaLnBrk="1" hangingPunct="1">
              <a:buFontTx/>
              <a:buNone/>
            </a:pPr>
            <a:r>
              <a:rPr lang="en-US" altLang="en-US" sz="2800" b="1" smtClean="0"/>
              <a:t>Strategi Meningkatkan Hubungan</a:t>
            </a:r>
          </a:p>
          <a:p>
            <a:pPr eaLnBrk="1" hangingPunct="1">
              <a:buFontTx/>
              <a:buNone/>
            </a:pPr>
            <a:r>
              <a:rPr lang="en-US" altLang="en-US" sz="2800" b="1" smtClean="0"/>
              <a:t>Antarkelompok</a:t>
            </a:r>
          </a:p>
          <a:p>
            <a:pPr eaLnBrk="1" hangingPunct="1">
              <a:buFontTx/>
              <a:buNone/>
            </a:pPr>
            <a:endParaRPr lang="en-US" altLang="en-US" sz="2800" b="1" smtClean="0"/>
          </a:p>
          <a:p>
            <a:pPr eaLnBrk="1" hangingPunct="1">
              <a:buFontTx/>
              <a:buNone/>
            </a:pPr>
            <a:r>
              <a:rPr lang="en-US" altLang="en-US" sz="2800" b="1" smtClean="0"/>
              <a:t>Kelompok yang berkonflik dapat memperbaiki hubungan dengan kelompok lain, dengan membina komunikasi, melalui 3 cara</a:t>
            </a:r>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id-ID" sz="3600" dirty="0" smtClean="0">
                <a:latin typeface="+mn-lt"/>
              </a:rPr>
              <a:t>ETNOSENTRIME-CIRI KEPRIBADIAN OTORITATIAN</a:t>
            </a:r>
            <a:endParaRPr lang="id-ID" sz="3600" dirty="0">
              <a:latin typeface="+mn-lt"/>
            </a:endParaRPr>
          </a:p>
        </p:txBody>
      </p:sp>
      <p:sp>
        <p:nvSpPr>
          <p:cNvPr id="10243" name="Content Placeholder 2"/>
          <p:cNvSpPr>
            <a:spLocks noGrp="1"/>
          </p:cNvSpPr>
          <p:nvPr>
            <p:ph idx="1"/>
          </p:nvPr>
        </p:nvSpPr>
        <p:spPr>
          <a:xfrm>
            <a:off x="714375" y="1600200"/>
            <a:ext cx="7972425" cy="4525963"/>
          </a:xfrm>
        </p:spPr>
        <p:txBody>
          <a:bodyPr/>
          <a:lstStyle/>
          <a:p>
            <a:pPr algn="just"/>
            <a:r>
              <a:rPr lang="id-ID" sz="2800" smtClean="0"/>
              <a:t>Psikologi sejak lama berusaha memahami dan menjelaskan bagaimana seseorang dapat berkembang dengan penuh prasangka, sedangkan ada orang lain yang tidak demikian.</a:t>
            </a:r>
          </a:p>
          <a:p>
            <a:pPr algn="just"/>
            <a:r>
              <a:rPr lang="id-ID" sz="2800" smtClean="0"/>
              <a:t>Adorno et al (1950 dalam Vaughan dan Hogg, 2005) yakin bahwa prasangka merupakan konsekuensi dari struktur kepribadian tertentu, yaitu otoritarian.</a:t>
            </a:r>
          </a:p>
        </p:txBody>
      </p:sp>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2">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BFD7F6"/>
      </a:accent5>
      <a:accent6>
        <a:srgbClr val="AE4845"/>
      </a:accent6>
      <a:hlink>
        <a:srgbClr val="0066CC"/>
      </a:hlink>
      <a:folHlink>
        <a:srgbClr val="80008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5">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6">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7">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8">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9">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0">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1">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2">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BFD7F6"/>
        </a:accent5>
        <a:accent6>
          <a:srgbClr val="AE4845"/>
        </a:accent6>
        <a:hlink>
          <a:srgbClr val="0066CC"/>
        </a:hlink>
        <a:folHlink>
          <a:srgbClr val="800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48</TotalTime>
  <Pages>0</Pages>
  <Words>698</Words>
  <Characters>0</Characters>
  <Application/>
  <DocSecurity>0</DocSecurity>
  <PresentationFormat>On-screen Show (4:3)</PresentationFormat>
  <Lines>0</Lines>
  <Paragraphs>86</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Arial Rounded MT Bold</vt:lpstr>
      <vt:lpstr>Academy Engraved LET</vt:lpstr>
      <vt:lpstr>Amienne</vt:lpstr>
      <vt:lpstr>Wingdings</vt:lpstr>
      <vt:lpstr>Default Design</vt:lpstr>
      <vt:lpstr>Hubungan Antarkelompok</vt:lpstr>
      <vt:lpstr>BATASAN DEFINISI DAN RUANG LINGKUP PERILAKU ANTAR KELOMPOK</vt:lpstr>
      <vt:lpstr>Slide 3</vt:lpstr>
      <vt:lpstr>Slide 4</vt:lpstr>
      <vt:lpstr>Slide 5</vt:lpstr>
      <vt:lpstr>Slide 6</vt:lpstr>
      <vt:lpstr>　　Ruang Lingkup Perilaku Antarkelompok: 　　Teori-teori yang membahas perilaku antarkelompok, antara lain:</vt:lpstr>
      <vt:lpstr>Slide 8</vt:lpstr>
      <vt:lpstr>ETNOSENTRIME-CIRI KEPRIBADIAN OTORITATIAN</vt:lpstr>
      <vt:lpstr>Ciri-ciri seseorang memiliki kepribadian otoritarian</vt:lpstr>
      <vt:lpstr>Slide 11</vt:lpstr>
      <vt:lpstr>Slide 12</vt:lpstr>
      <vt:lpstr>Teori konflik realistik</vt:lpstr>
      <vt:lpstr>Tiga asumsi dasar</vt:lpstr>
      <vt:lpstr>Slide 15</vt:lpstr>
      <vt:lpstr>Empat tahap eksperimen</vt:lpstr>
      <vt:lpstr>Slide 17</vt:lpstr>
      <vt:lpstr>TEORI IDENTITAS SOSIAL</vt:lpstr>
      <vt:lpstr>Struktur dasar perilaku kelompok</vt:lpstr>
      <vt:lpstr>Bentuk dari Intergroup Bias</vt:lpstr>
      <vt:lpstr>TEORI DEPRIVASI RELATIF</vt:lpstr>
      <vt:lpstr>Slide 22</vt:lpstr>
      <vt:lpstr>2 Macam Deprivasi Relatif Menurut Runciman</vt:lpstr>
      <vt:lpstr>Cara berkomunikasi untuk meningkatkan hubungan antarkelompok</vt:lpstr>
    </vt:vector>
  </TitlesOfParts>
  <Manager/>
  <Company/>
  <LinksUpToDate>false</LinksUpToDate>
  <CharactersWithSpaces>0</CharactersWithSpaces>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Simonoviyanto</dc:creator>
  <cp:keywords/>
  <dc:description/>
  <cp:lastModifiedBy>safitri</cp:lastModifiedBy>
  <cp:revision>12</cp:revision>
  <dcterms:created xsi:type="dcterms:W3CDTF">2012-12-02T08:56:11Z</dcterms:created>
  <dcterms:modified xsi:type="dcterms:W3CDTF">2013-01-29T08:07:59Z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1033-8.1.0.3375</vt:lpwstr>
  </property>
</Properties>
</file>