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14"/>
  </p:notesMasterIdLst>
  <p:sldIdLst>
    <p:sldId id="292" r:id="rId3"/>
    <p:sldId id="297" r:id="rId4"/>
    <p:sldId id="272" r:id="rId5"/>
    <p:sldId id="274" r:id="rId6"/>
    <p:sldId id="275" r:id="rId7"/>
    <p:sldId id="276" r:id="rId8"/>
    <p:sldId id="277" r:id="rId9"/>
    <p:sldId id="283" r:id="rId10"/>
    <p:sldId id="278" r:id="rId11"/>
    <p:sldId id="279" r:id="rId12"/>
    <p:sldId id="281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E4BEDC"/>
    <a:srgbClr val="B54B9E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510" autoAdjust="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11CBDEA-611F-4AF6-8B47-4FEA6A763C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403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03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03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403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04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317E22C-C338-46F7-8393-D383F931EB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569E3-1F76-450B-A6BE-BD7E0E98A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AE70F-07C1-4411-BD25-96396242BD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4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649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650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650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0650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650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650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650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650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650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650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650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651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651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0651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651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651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6B95C6-7791-448A-92F9-4B3F90319C5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65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65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B122B6-20B2-441C-9937-C4838FA553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B9EC4-B1D2-4243-B58D-C75D93ABA3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8F707C-08E1-4220-A8AD-2941D98BF07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8964FB-1745-49EE-BD9B-23A712659C9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6C6381-BDD8-4BA4-9F6E-C7C235D841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CB2EA9-EB3F-4700-ACF2-706AFE8746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C2F7A9-440B-44DC-89BA-0AFA268C03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EA531-4C97-4563-B987-A2E51B7578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0FB95D-746D-4B53-968F-AEE94A4BF2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B57B6D-7E45-43D7-99B5-62B9615E772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BBBF5B-4E64-4016-B571-7059BC0BB5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241A78C-50DD-4730-84E6-1F350D9A46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29622E4-B9C0-496F-B3DA-BA7E24A0C02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B0AEC-956C-469D-A555-C3486F49F7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5B288-7607-4486-ADAB-87FECEDA72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B1CA9-645E-495C-959D-508D7CB88D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F56D1-17FD-4E13-B866-CB84CD6F0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9C133-C046-4125-926C-0284108FA9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71BAF-8D02-4F8F-A9A3-480E24E856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BA891-0662-4FA1-9329-B498CB00DC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E4BED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0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EB62AED4-F748-40A1-8E8D-A4D1DC9B08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E4BED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BABBC02C-91C5-4FAD-BD38-49973B7B110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54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54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54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54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54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54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54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54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54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54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548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4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4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zyrex\My%20Documents\Pelatihan\kokology\Di%20bawah%20langit%20biru.ppt" TargetMode="Externa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2133600"/>
            <a:ext cx="6400800" cy="1752600"/>
          </a:xfrm>
        </p:spPr>
        <p:txBody>
          <a:bodyPr/>
          <a:lstStyle/>
          <a:p>
            <a:r>
              <a:rPr lang="id-ID" sz="5100">
                <a:solidFill>
                  <a:srgbClr val="3333FF"/>
                </a:solidFill>
              </a:rPr>
              <a:t>Konsep </a:t>
            </a:r>
            <a:r>
              <a:rPr lang="id-ID" sz="5100">
                <a:solidFill>
                  <a:srgbClr val="3333FF"/>
                </a:solidFill>
              </a:rPr>
              <a:t>diri </a:t>
            </a:r>
            <a:endParaRPr lang="id-ID" sz="5100">
              <a:solidFill>
                <a:srgbClr val="3333FF"/>
              </a:solidFill>
            </a:endParaRPr>
          </a:p>
        </p:txBody>
      </p:sp>
      <p:pic>
        <p:nvPicPr>
          <p:cNvPr id="95236" name="Picture 4"/>
          <p:cNvPicPr>
            <a:picLocks noGrp="1" noChangeAspect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447800" cy="13716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93038" cy="1462088"/>
          </a:xfrm>
        </p:spPr>
        <p:txBody>
          <a:bodyPr/>
          <a:lstStyle/>
          <a:p>
            <a:r>
              <a:rPr lang="id-ID"/>
              <a:t>Faktor yang mempengaruhi penyingkapan diri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/>
              <a:t>Efek </a:t>
            </a:r>
            <a:r>
              <a:rPr lang="id-ID" i="1"/>
              <a:t>dyadic : </a:t>
            </a:r>
            <a:r>
              <a:rPr lang="id-ID"/>
              <a:t>penyingkapan diri terjadi jika individu lain juga membuka diri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/>
              <a:t> Ukuran </a:t>
            </a:r>
            <a:r>
              <a:rPr lang="id-ID" i="1"/>
              <a:t>audience : </a:t>
            </a:r>
            <a:r>
              <a:rPr lang="id-ID"/>
              <a:t>kelompok kecil lebih memungkinkan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/>
              <a:t>Topik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/>
              <a:t>Valensi : positif, negatif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/>
              <a:t>Jenis Kelamin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/>
              <a:t>Ras, kebangsaan dan usia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7391400" cy="838200"/>
          </a:xfrm>
        </p:spPr>
        <p:txBody>
          <a:bodyPr/>
          <a:lstStyle/>
          <a:p>
            <a:r>
              <a:rPr lang="id-ID"/>
              <a:t>Bagaimana PeDe Tumbuh 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557338"/>
            <a:ext cx="8362950" cy="48958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   </a:t>
            </a:r>
            <a:r>
              <a:rPr lang="id-ID" sz="1600"/>
              <a:t>                                                                   </a:t>
            </a:r>
            <a:r>
              <a:rPr lang="en-US" sz="1600"/>
              <a:t>   </a:t>
            </a:r>
            <a:r>
              <a:rPr lang="id-ID" sz="1600"/>
              <a:t> </a:t>
            </a:r>
            <a:r>
              <a:rPr lang="id-ID" sz="2000" b="1">
                <a:latin typeface="BaaBookHmk" pitchFamily="2" charset="0"/>
              </a:rPr>
              <a:t>PeDe</a:t>
            </a:r>
            <a:endParaRPr lang="en-US" sz="2000" b="1">
              <a:latin typeface="BaaBookHmk" pitchFamily="2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latin typeface="BaaBookHmk" pitchFamily="2" charset="0"/>
              </a:rPr>
              <a:t>                                                                              </a:t>
            </a:r>
            <a:r>
              <a:rPr lang="id-ID" sz="1600">
                <a:latin typeface="BernhardFashionHmk" pitchFamily="2" charset="0"/>
                <a:cs typeface="Aharoni" pitchFamily="2" charset="-79"/>
              </a:rPr>
              <a:t>bgmn kita merasa diri kita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id-ID" sz="1600">
                <a:latin typeface="BernhardFashionHmk" pitchFamily="2" charset="0"/>
                <a:cs typeface="Aharoni" pitchFamily="2" charset="-79"/>
              </a:rPr>
              <a:t>(self confident</a:t>
            </a:r>
            <a:r>
              <a:rPr lang="id-ID" sz="1200">
                <a:latin typeface="BernhardFashionHmk" pitchFamily="2" charset="0"/>
                <a:cs typeface="Aharoni" pitchFamily="2" charset="-79"/>
              </a:rPr>
              <a:t>)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id-ID" sz="1200">
              <a:latin typeface="BernhardFashionHmk" pitchFamily="2" charset="0"/>
              <a:cs typeface="Aharoni" pitchFamily="2" charset="-79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id-ID" sz="1200">
              <a:latin typeface="BernhardFashionHmk" pitchFamily="2" charset="0"/>
              <a:cs typeface="Aharoni" pitchFamily="2" charset="-79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1600">
                <a:latin typeface="BaaBookHmk" pitchFamily="2" charset="0"/>
              </a:rPr>
              <a:t>                                                                     </a:t>
            </a:r>
            <a:r>
              <a:rPr lang="id-ID" sz="2000" b="1">
                <a:latin typeface="BaaBookHmk" pitchFamily="2" charset="0"/>
              </a:rPr>
              <a:t>Harga diri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id-ID" sz="2000">
                <a:latin typeface="BaaBookHmk" pitchFamily="2" charset="0"/>
              </a:rPr>
              <a:t>                 </a:t>
            </a:r>
            <a:r>
              <a:rPr lang="id-ID" sz="1600">
                <a:latin typeface="BernhardFashionHmk" pitchFamily="2" charset="0"/>
              </a:rPr>
              <a:t>bgmn kita menghargai diri                          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id-ID" sz="1600">
                <a:latin typeface="BernhardFashionHmk" pitchFamily="2" charset="0"/>
              </a:rPr>
              <a:t>                                                   (self esteem</a:t>
            </a:r>
            <a:r>
              <a:rPr lang="id-ID" sz="1200">
                <a:latin typeface="BernhardFashionHmk" pitchFamily="2" charset="0"/>
              </a:rPr>
              <a:t>)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id-ID" sz="1200">
              <a:latin typeface="BernhardFashionHmk" pitchFamily="2" charset="0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id-ID" sz="1200">
              <a:latin typeface="BernhardFashionHmk" pitchFamily="2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1600">
                <a:latin typeface="BaaBookHmk" pitchFamily="2" charset="0"/>
              </a:rPr>
              <a:t>                                                                      </a:t>
            </a:r>
            <a:r>
              <a:rPr lang="id-ID" sz="2000" b="1">
                <a:latin typeface="BaaBookHmk" pitchFamily="2" charset="0"/>
              </a:rPr>
              <a:t>Gambaran diri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id-ID" sz="1600">
                <a:latin typeface="BaaBookHmk" pitchFamily="2" charset="0"/>
              </a:rPr>
              <a:t>Bgmn kita melihat diri</a:t>
            </a:r>
            <a:endParaRPr lang="en-US" sz="1600">
              <a:latin typeface="BaaBookHmk" pitchFamily="2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BaaBookHmk" pitchFamily="2" charset="0"/>
              </a:rPr>
              <a:t>                                                                                                                   </a:t>
            </a:r>
            <a:r>
              <a:rPr lang="id-ID" sz="1600">
                <a:latin typeface="BaaBookHmk" pitchFamily="2" charset="0"/>
              </a:rPr>
              <a:t>(self image)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id-ID" sz="1600">
              <a:latin typeface="BaaBookHmk" pitchFamily="2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1600">
                <a:latin typeface="BaaBookHmk" pitchFamily="2" charset="0"/>
              </a:rPr>
              <a:t>                                                                                                                  </a:t>
            </a:r>
            <a:endParaRPr lang="id-ID" sz="1200">
              <a:latin typeface="BaaBookHmk" pitchFamily="2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d-ID" sz="1200">
              <a:latin typeface="BaaBookHmk" pitchFamily="2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000" b="1">
                <a:latin typeface="BaaBookHmk" pitchFamily="2" charset="0"/>
              </a:rPr>
              <a:t>Pengalaman Gagal &amp; </a:t>
            </a:r>
            <a:endParaRPr lang="en-US" sz="2000" b="1">
              <a:latin typeface="BaaBookHmk" pitchFamily="2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000" b="1">
                <a:latin typeface="BaaBookHmk" pitchFamily="2" charset="0"/>
              </a:rPr>
              <a:t>berhasil</a:t>
            </a:r>
            <a:r>
              <a:rPr lang="id-ID" sz="1600">
                <a:latin typeface="BaaBookHmk" pitchFamily="2" charset="0"/>
              </a:rPr>
              <a:t>                            </a:t>
            </a:r>
            <a:r>
              <a:rPr lang="en-US" sz="1600">
                <a:latin typeface="BaaBookHmk" pitchFamily="2" charset="0"/>
              </a:rPr>
              <a:t>                       </a:t>
            </a:r>
            <a:r>
              <a:rPr lang="id-ID" sz="2000" b="1">
                <a:latin typeface="BaaBookHmk" pitchFamily="2" charset="0"/>
              </a:rPr>
              <a:t>Konsep Diri</a:t>
            </a:r>
            <a:r>
              <a:rPr lang="en-US" sz="2000" b="1">
                <a:latin typeface="BaaBookHmk" pitchFamily="2" charset="0"/>
              </a:rPr>
              <a:t>           </a:t>
            </a:r>
            <a:r>
              <a:rPr lang="id-ID" sz="2000">
                <a:latin typeface="BaaBookHmk" pitchFamily="2" charset="0"/>
              </a:rPr>
              <a:t>Negatif&amp; Positif</a:t>
            </a: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3352800" y="5715000"/>
            <a:ext cx="936625" cy="360363"/>
          </a:xfrm>
          <a:prstGeom prst="rightArrow">
            <a:avLst>
              <a:gd name="adj1" fmla="val 50000"/>
              <a:gd name="adj2" fmla="val 64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5105400" y="4724400"/>
            <a:ext cx="360363" cy="647700"/>
          </a:xfrm>
          <a:prstGeom prst="upArrow">
            <a:avLst>
              <a:gd name="adj1" fmla="val 50000"/>
              <a:gd name="adj2" fmla="val 44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5105400" y="3276600"/>
            <a:ext cx="360363" cy="647700"/>
          </a:xfrm>
          <a:prstGeom prst="upArrow">
            <a:avLst>
              <a:gd name="adj1" fmla="val 50000"/>
              <a:gd name="adj2" fmla="val 44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5105400" y="1905000"/>
            <a:ext cx="360363" cy="647700"/>
          </a:xfrm>
          <a:prstGeom prst="upArrow">
            <a:avLst>
              <a:gd name="adj1" fmla="val 50000"/>
              <a:gd name="adj2" fmla="val 44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9944" name="Picture 8" descr="j0350323"/>
          <p:cNvPicPr>
            <a:picLocks noChangeAspect="1" noChangeArrowheads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2190750"/>
            <a:ext cx="2593975" cy="2720975"/>
          </a:xfrm>
          <a:noFill/>
          <a:ln/>
        </p:spPr>
      </p:pic>
      <p:pic>
        <p:nvPicPr>
          <p:cNvPr id="39945" name="Picture 9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12643" name="WordArt 3"/>
          <p:cNvSpPr>
            <a:spLocks noChangeArrowheads="1" noChangeShapeType="1" noTextEdit="1"/>
          </p:cNvSpPr>
          <p:nvPr/>
        </p:nvSpPr>
        <p:spPr bwMode="auto">
          <a:xfrm>
            <a:off x="1338263" y="2438400"/>
            <a:ext cx="6815137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 dirty="0" err="1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Diskusi</a:t>
            </a:r>
            <a:endParaRPr lang="en-US" sz="3600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CBCBCB"/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pic>
        <p:nvPicPr>
          <p:cNvPr id="1126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7391400" cy="1371600"/>
          </a:xfrm>
        </p:spPr>
        <p:txBody>
          <a:bodyPr/>
          <a:lstStyle/>
          <a:p>
            <a:r>
              <a:rPr lang="en-US"/>
              <a:t>          KONSEP DIRI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 </a:t>
            </a:r>
            <a:r>
              <a:rPr lang="id-ID"/>
              <a:t>Self ( diri ) adalah segala sesuatu yang dapat dikatakan orang tentang dirinya senidri, bukan hanya tentang tubuh, keadaan psikisnya sendiri, melainkan tentang anak, istri/suami, rumah, pekerjaan,nenek moyang, teman, milik dll</a:t>
            </a:r>
          </a:p>
          <a:p>
            <a:pPr>
              <a:buFont typeface="Wingdings" pitchFamily="2" charset="2"/>
              <a:buNone/>
            </a:pPr>
            <a:r>
              <a:rPr lang="id-ID"/>
              <a:t>   ( William James)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1371600"/>
          </a:xfrm>
        </p:spPr>
        <p:txBody>
          <a:bodyPr/>
          <a:lstStyle/>
          <a:p>
            <a:r>
              <a:rPr lang="en-US"/>
              <a:t>2 </a:t>
            </a:r>
            <a:r>
              <a:rPr lang="id-ID"/>
              <a:t>Jenis diri : ‘diri ‘dan “aku”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id-ID"/>
              <a:t>Diri, adalah aku sebagaimana dipersepsikan oleh orang lainatau diri sendiri sebagai objek ( </a:t>
            </a:r>
            <a:r>
              <a:rPr lang="id-ID" i="1"/>
              <a:t>objective self</a:t>
            </a:r>
            <a:r>
              <a:rPr lang="id-ID"/>
              <a:t>)</a:t>
            </a:r>
          </a:p>
          <a:p>
            <a:pPr marL="609600" indent="-609600">
              <a:buFontTx/>
              <a:buAutoNum type="arabicPeriod"/>
            </a:pPr>
            <a:r>
              <a:rPr lang="id-ID"/>
              <a:t>Aku adalah inti dari diri aktif, mengamati, berfikir dan berkehendak ( </a:t>
            </a:r>
            <a:r>
              <a:rPr lang="id-ID" i="1"/>
              <a:t>Subjective self)</a:t>
            </a:r>
          </a:p>
          <a:p>
            <a:pPr marL="609600" indent="-609600">
              <a:buFontTx/>
              <a:buAutoNum type="arabicPeriod"/>
            </a:pPr>
            <a:r>
              <a:rPr lang="id-ID" i="1">
                <a:sym typeface="Wingdings" pitchFamily="2" charset="2"/>
              </a:rPr>
              <a:t> Diri dan Aku = Kepribadian</a:t>
            </a:r>
            <a:endParaRPr lang="id-ID" i="1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457200"/>
            <a:ext cx="7239000" cy="1371600"/>
          </a:xfrm>
        </p:spPr>
        <p:txBody>
          <a:bodyPr/>
          <a:lstStyle/>
          <a:p>
            <a:r>
              <a:rPr lang="id-ID" sz="4000"/>
              <a:t>Pengertian Konsep diri meliputi: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d-ID"/>
              <a:t>Siapa saya menurut pikiran saya</a:t>
            </a:r>
          </a:p>
          <a:p>
            <a:pPr>
              <a:buFontTx/>
              <a:buChar char="-"/>
            </a:pPr>
            <a:r>
              <a:rPr lang="id-ID"/>
              <a:t>Dalam posisi mana saya berada</a:t>
            </a:r>
          </a:p>
          <a:p>
            <a:pPr>
              <a:buFontTx/>
              <a:buChar char="-"/>
            </a:pPr>
            <a:r>
              <a:rPr lang="id-ID"/>
              <a:t>Apa yang boleh dan tidak saya lakukan</a:t>
            </a:r>
          </a:p>
          <a:p>
            <a:pPr>
              <a:buFontTx/>
              <a:buChar char="-"/>
            </a:pPr>
            <a:endParaRPr lang="id-ID"/>
          </a:p>
          <a:p>
            <a:pPr>
              <a:buFontTx/>
              <a:buNone/>
            </a:pPr>
            <a:r>
              <a:rPr lang="id-ID">
                <a:sym typeface="Wingdings" pitchFamily="2" charset="2"/>
              </a:rPr>
              <a:t></a:t>
            </a:r>
            <a:r>
              <a:rPr lang="id-ID"/>
              <a:t>Konsep diri  negatif</a:t>
            </a:r>
          </a:p>
          <a:p>
            <a:pPr>
              <a:buFontTx/>
              <a:buNone/>
            </a:pPr>
            <a:r>
              <a:rPr lang="id-ID"/>
              <a:t>    Konsep diri positif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457200"/>
            <a:ext cx="7239000" cy="1371600"/>
          </a:xfrm>
        </p:spPr>
        <p:txBody>
          <a:bodyPr/>
          <a:lstStyle/>
          <a:p>
            <a:r>
              <a:rPr lang="id-ID"/>
              <a:t>Contoh konsep diri negatif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d-ID"/>
              <a:t>Sulit menerima kritik dari orang lain</a:t>
            </a:r>
          </a:p>
          <a:p>
            <a:pPr>
              <a:buFontTx/>
              <a:buChar char="-"/>
            </a:pPr>
            <a:r>
              <a:rPr lang="id-ID"/>
              <a:t>Sulit berbicara dengan orang lain</a:t>
            </a:r>
          </a:p>
          <a:p>
            <a:pPr>
              <a:buFontTx/>
              <a:buChar char="-"/>
            </a:pPr>
            <a:r>
              <a:rPr lang="id-ID"/>
              <a:t>Sulit mengakui bahwa dirinya salah</a:t>
            </a:r>
          </a:p>
          <a:p>
            <a:pPr>
              <a:buFontTx/>
              <a:buChar char="-"/>
            </a:pPr>
            <a:r>
              <a:rPr lang="id-ID"/>
              <a:t>Kurang mampu mengungkapkan perasaan dengan cara wajar</a:t>
            </a:r>
          </a:p>
          <a:p>
            <a:pPr>
              <a:buFontTx/>
              <a:buChar char="-"/>
            </a:pPr>
            <a:r>
              <a:rPr lang="id-ID"/>
              <a:t>Cenderung untuk menunjukkan sikap mengasingkan diri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6858000" cy="1371600"/>
          </a:xfrm>
        </p:spPr>
        <p:txBody>
          <a:bodyPr/>
          <a:lstStyle/>
          <a:p>
            <a:r>
              <a:rPr lang="id-ID"/>
              <a:t>Faktor yang mempengaruhi konsep diri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438400"/>
            <a:ext cx="5486400" cy="3276600"/>
          </a:xfrm>
        </p:spPr>
        <p:txBody>
          <a:bodyPr/>
          <a:lstStyle/>
          <a:p>
            <a:r>
              <a:rPr lang="id-ID" sz="4000"/>
              <a:t>Orang lain</a:t>
            </a:r>
          </a:p>
          <a:p>
            <a:r>
              <a:rPr lang="id-ID" sz="4000"/>
              <a:t>Kelompok acuan </a:t>
            </a:r>
          </a:p>
          <a:p>
            <a:pPr>
              <a:buFont typeface="Wingdings" pitchFamily="2" charset="2"/>
              <a:buNone/>
            </a:pPr>
            <a:r>
              <a:rPr lang="id-ID" sz="4000"/>
              <a:t>  ( reference group)</a:t>
            </a:r>
          </a:p>
          <a:p>
            <a:pPr>
              <a:buFont typeface="Wingdings" pitchFamily="2" charset="2"/>
              <a:buNone/>
            </a:pPr>
            <a:endParaRPr lang="id-ID" sz="400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600200"/>
          </a:xfrm>
        </p:spPr>
        <p:txBody>
          <a:bodyPr/>
          <a:lstStyle/>
          <a:p>
            <a:r>
              <a:rPr lang="id-ID" sz="5400" b="1">
                <a:latin typeface="Comic Sans MS" pitchFamily="66" charset="0"/>
              </a:rPr>
              <a:t>Komponen Konsep Diri</a:t>
            </a:r>
            <a:r>
              <a:rPr lang="en-US" sz="5400" b="1">
                <a:latin typeface="Comic Sans MS" pitchFamily="66" charset="0"/>
              </a:rPr>
              <a:t> 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 sz="4000" b="1">
                <a:latin typeface="Comic Sans MS" pitchFamily="66" charset="0"/>
              </a:rPr>
              <a:t>Komponen Kognitif</a:t>
            </a:r>
            <a:r>
              <a:rPr lang="id-ID" sz="3600">
                <a:latin typeface="Comic Sans MS" pitchFamily="66" charset="0"/>
              </a:rPr>
              <a:t> : Keyakinan keyakinan tang diri : Saya pintar, Saya Menarik, Berani, lemah lembut, pendiam</a:t>
            </a:r>
          </a:p>
          <a:p>
            <a:pPr>
              <a:lnSpc>
                <a:spcPct val="90000"/>
              </a:lnSpc>
            </a:pPr>
            <a:r>
              <a:rPr lang="id-ID" sz="4000" b="1">
                <a:latin typeface="Comic Sans MS" pitchFamily="66" charset="0"/>
              </a:rPr>
              <a:t>Komponen Afektif</a:t>
            </a:r>
            <a:r>
              <a:rPr lang="id-ID" sz="3600">
                <a:latin typeface="Comic Sans MS" pitchFamily="66" charset="0"/>
              </a:rPr>
              <a:t> : Saya suka  wajah saya, Saya benci lihat hidung saya, Kenapa saya tidak berani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d-ID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0"/>
            <a:ext cx="1143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838200"/>
            <a:ext cx="6545262" cy="838200"/>
          </a:xfrm>
        </p:spPr>
        <p:txBody>
          <a:bodyPr/>
          <a:lstStyle/>
          <a:p>
            <a:r>
              <a:rPr lang="id-ID"/>
              <a:t>Penyingkapan Diri</a:t>
            </a:r>
            <a:r>
              <a:rPr lang="en-US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id-ID"/>
              <a:t>Dimensi Penyingkapan Diri ( De Vito)</a:t>
            </a:r>
          </a:p>
          <a:p>
            <a:r>
              <a:rPr lang="id-ID"/>
              <a:t>Ukuran  : frekuensi</a:t>
            </a:r>
          </a:p>
          <a:p>
            <a:r>
              <a:rPr lang="id-ID"/>
              <a:t>Valensi : positif, negatif</a:t>
            </a:r>
          </a:p>
          <a:p>
            <a:r>
              <a:rPr lang="id-ID"/>
              <a:t>Kecermatan: mengenal diri secara jujur</a:t>
            </a:r>
          </a:p>
          <a:p>
            <a:r>
              <a:rPr lang="id-ID"/>
              <a:t>Tujuan dan Maksud</a:t>
            </a:r>
          </a:p>
          <a:p>
            <a:r>
              <a:rPr lang="id-ID"/>
              <a:t>Keintiman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579</TotalTime>
  <Words>335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Tahoma</vt:lpstr>
      <vt:lpstr>Wingdings</vt:lpstr>
      <vt:lpstr>Times New Roman</vt:lpstr>
      <vt:lpstr>Arial Black</vt:lpstr>
      <vt:lpstr>Comic Sans MS</vt:lpstr>
      <vt:lpstr>BaaBookHmk</vt:lpstr>
      <vt:lpstr>BernhardFashionHmk</vt:lpstr>
      <vt:lpstr>Aharoni</vt:lpstr>
      <vt:lpstr>Blends</vt:lpstr>
      <vt:lpstr>Pixel</vt:lpstr>
      <vt:lpstr>Slide 1</vt:lpstr>
      <vt:lpstr>Slide 2</vt:lpstr>
      <vt:lpstr>          KONSEP DIRI</vt:lpstr>
      <vt:lpstr>2 Jenis diri : ‘diri ‘dan “aku”</vt:lpstr>
      <vt:lpstr>Pengertian Konsep diri meliputi:</vt:lpstr>
      <vt:lpstr>Contoh konsep diri negatif</vt:lpstr>
      <vt:lpstr>Faktor yang mempengaruhi konsep diri</vt:lpstr>
      <vt:lpstr>Komponen Konsep Diri </vt:lpstr>
      <vt:lpstr>Penyingkapan Diri </vt:lpstr>
      <vt:lpstr>Faktor yang mempengaruhi penyingkapan diri</vt:lpstr>
      <vt:lpstr>Bagaimana PeDe Tumbuh ?</vt:lpstr>
    </vt:vector>
  </TitlesOfParts>
  <Company> Universitas INDONUSA 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DIRI</dc:title>
  <dc:creator>humas</dc:creator>
  <cp:lastModifiedBy>safitri</cp:lastModifiedBy>
  <cp:revision>18</cp:revision>
  <dcterms:created xsi:type="dcterms:W3CDTF">2007-11-11T02:17:08Z</dcterms:created>
  <dcterms:modified xsi:type="dcterms:W3CDTF">2012-10-08T03:38:34Z</dcterms:modified>
</cp:coreProperties>
</file>