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7" r:id="rId2"/>
    <p:sldId id="258" r:id="rId3"/>
    <p:sldId id="269" r:id="rId4"/>
    <p:sldId id="270" r:id="rId5"/>
    <p:sldId id="259" r:id="rId6"/>
    <p:sldId id="260" r:id="rId7"/>
    <p:sldId id="261" r:id="rId8"/>
    <p:sldId id="262" r:id="rId9"/>
    <p:sldId id="263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#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>
        <a:solidFill>
          <a:srgbClr val="92D050"/>
        </a:solidFill>
      </dgm:spPr>
      <dgm:t>
        <a:bodyPr/>
        <a:lstStyle>
          <a:extLst/>
        </a:lstStyle>
        <a:p>
          <a:r>
            <a:rPr lang="id-ID" dirty="0" smtClean="0"/>
            <a:t>Persepsi sosial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accent3">
            <a:lumMod val="50000"/>
          </a:schemeClr>
        </a:solidFill>
      </dgm:spPr>
      <dgm:t>
        <a:bodyPr/>
        <a:lstStyle>
          <a:extLst/>
        </a:lstStyle>
        <a:p>
          <a:r>
            <a:rPr lang="id-ID" dirty="0" smtClean="0"/>
            <a:t>Pengaruh Sosial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>
        <a:solidFill>
          <a:srgbClr val="7030A0"/>
        </a:solidFill>
      </dgm:spPr>
      <dgm:t>
        <a:bodyPr/>
        <a:lstStyle>
          <a:extLst/>
        </a:lstStyle>
        <a:p>
          <a:r>
            <a:rPr lang="id-ID" dirty="0" smtClean="0"/>
            <a:t>Agresi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ECBD6B98-1CBE-4BAA-AB77-4873C9DB1799}">
      <dgm:prSet phldrT="[Text]"/>
      <dgm:spPr>
        <a:solidFill>
          <a:srgbClr val="0070C0"/>
        </a:solidFill>
      </dgm:spPr>
      <dgm:t>
        <a:bodyPr/>
        <a:lstStyle>
          <a:extLst/>
        </a:lstStyle>
        <a:p>
          <a:r>
            <a:rPr lang="id-ID" dirty="0" smtClean="0"/>
            <a:t>Prasangka</a:t>
          </a:r>
          <a:endParaRPr lang="en-US" dirty="0"/>
        </a:p>
      </dgm:t>
    </dgm:pt>
    <dgm:pt modelId="{A8E7F406-AFD8-48D2-8D82-E8A1F17391BF}" type="parTrans" cxnId="{7BE48F06-505A-4F51-BA61-409D1FF34502}">
      <dgm:prSet/>
      <dgm:spPr/>
      <dgm:t>
        <a:bodyPr/>
        <a:lstStyle>
          <a:extLst/>
        </a:lstStyle>
        <a:p>
          <a:endParaRPr lang="en-US"/>
        </a:p>
      </dgm:t>
    </dgm:pt>
    <dgm:pt modelId="{CF18F627-55D0-4D75-84BC-9F6776290819}" type="sibTrans" cxnId="{7BE48F06-505A-4F51-BA61-409D1FF34502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4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4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4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4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4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4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4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A5E75685-2820-438A-88AF-159553A570AE}" type="pres">
      <dgm:prSet presAssocID="{25F4C625-3E51-442C-BBB8-3FA715271B27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3936D63D-3BB5-4099-A097-CE176EB2ABE2}" type="pres">
      <dgm:prSet presAssocID="{ECBD6B98-1CBE-4BAA-AB77-4873C9DB1799}" presName="parentLin" presStyleCnt="0"/>
      <dgm:spPr/>
      <dgm:t>
        <a:bodyPr/>
        <a:lstStyle>
          <a:extLst/>
        </a:lstStyle>
        <a:p>
          <a:endParaRPr lang="en-US"/>
        </a:p>
      </dgm:t>
    </dgm:pt>
    <dgm:pt modelId="{CA895514-6C23-43E3-A15C-728A9EC10843}" type="pres">
      <dgm:prSet presAssocID="{ECBD6B98-1CBE-4BAA-AB77-4873C9DB1799}" presName="parentLeftMargin" presStyleLbl="node1" presStyleIdx="2" presStyleCnt="4"/>
      <dgm:spPr/>
      <dgm:t>
        <a:bodyPr/>
        <a:lstStyle>
          <a:extLst/>
        </a:lstStyle>
        <a:p>
          <a:endParaRPr lang="en-US"/>
        </a:p>
      </dgm:t>
    </dgm:pt>
    <dgm:pt modelId="{D2A5797B-20EE-4298-BA50-C968CEE241D4}" type="pres">
      <dgm:prSet presAssocID="{ECBD6B98-1CBE-4BAA-AB77-4873C9DB1799}" presName="parentText" presStyleLbl="node1" presStyleIdx="3" presStyleCnt="4" custScaleX="116173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AEA9E5FD-8F48-4CA8-8487-C530B0C74333}" type="pres">
      <dgm:prSet presAssocID="{ECBD6B98-1CBE-4BAA-AB77-4873C9DB1799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6015E43-931D-4CAD-85C0-E9EB84437182}" type="pres">
      <dgm:prSet presAssocID="{ECBD6B98-1CBE-4BAA-AB77-4873C9DB1799}" presName="childText" presStyleLbl="alignAcc1" presStyleIdx="3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F222F978-0270-406E-801F-5E6CD4089AC2}" type="presOf" srcId="{F50BDB3E-817D-4A89-9D71-D9E0B029567B}" destId="{2CFD44AC-C5B0-407B-B2EE-07415AFE4DC4}" srcOrd="1" destOrd="0" presId="urn:microsoft.com/office/officeart/2005/8/layout/list1#1"/>
    <dgm:cxn modelId="{5A0EA567-56AC-492F-BE5B-20D0D66ED3C0}" type="presOf" srcId="{ECBD6B98-1CBE-4BAA-AB77-4873C9DB1799}" destId="{D2A5797B-20EE-4298-BA50-C968CEE241D4}" srcOrd="1" destOrd="0" presId="urn:microsoft.com/office/officeart/2005/8/layout/list1#1"/>
    <dgm:cxn modelId="{7D7D31B8-8EE0-472A-B3FB-251971AD1BDD}" type="presOf" srcId="{F50BDB3E-817D-4A89-9D71-D9E0B029567B}" destId="{63AA2D3F-331D-492F-82D5-8A2B6C78BAAD}" srcOrd="0" destOrd="0" presId="urn:microsoft.com/office/officeart/2005/8/layout/list1#1"/>
    <dgm:cxn modelId="{7BE48F06-505A-4F51-BA61-409D1FF34502}" srcId="{8554BDF9-8515-4677-9942-0171F000F8EB}" destId="{ECBD6B98-1CBE-4BAA-AB77-4873C9DB1799}" srcOrd="3" destOrd="0" parTransId="{A8E7F406-AFD8-48D2-8D82-E8A1F17391BF}" sibTransId="{CF18F627-55D0-4D75-84BC-9F6776290819}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27FA9EA1-691B-46ED-A591-45F9A23165CE}" type="presOf" srcId="{ECBD6B98-1CBE-4BAA-AB77-4873C9DB1799}" destId="{CA895514-6C23-43E3-A15C-728A9EC10843}" srcOrd="0" destOrd="0" presId="urn:microsoft.com/office/officeart/2005/8/layout/list1#1"/>
    <dgm:cxn modelId="{CC67E5C4-7287-4906-9318-DC629EE4AC72}" type="presOf" srcId="{8554BDF9-8515-4677-9942-0171F000F8EB}" destId="{9D58511D-D18C-46E6-ADFB-6CDE1389D37F}" srcOrd="0" destOrd="0" presId="urn:microsoft.com/office/officeart/2005/8/layout/list1#1"/>
    <dgm:cxn modelId="{73AA7046-1187-4624-BC8E-7E35507174BB}" type="presOf" srcId="{787546C1-DD5C-4D6E-BFDD-D95A52E781AD}" destId="{8BC4E78D-0D98-4ED2-B23A-71FEC19A6436}" srcOrd="1" destOrd="0" presId="urn:microsoft.com/office/officeart/2005/8/layout/list1#1"/>
    <dgm:cxn modelId="{579B7F42-9067-488B-B57E-B62DF8A4B656}" type="presOf" srcId="{787546C1-DD5C-4D6E-BFDD-D95A52E781AD}" destId="{F4F466C7-208D-4B4A-A865-9D82D8E9F892}" srcOrd="0" destOrd="0" presId="urn:microsoft.com/office/officeart/2005/8/layout/list1#1"/>
    <dgm:cxn modelId="{B7D62397-0951-44B0-B0E7-18A475B4B521}" type="presOf" srcId="{AC5265C1-0BAB-4984-A634-E4518A8EC253}" destId="{06B5F591-72E0-4CFF-9799-36D4050BD51D}" srcOrd="0" destOrd="0" presId="urn:microsoft.com/office/officeart/2005/8/layout/list1#1"/>
    <dgm:cxn modelId="{C8F4F38C-4223-46B3-9A76-5C3C23217751}" type="presOf" srcId="{AC5265C1-0BAB-4984-A634-E4518A8EC253}" destId="{12E5634D-BCAA-48AB-BADB-754A15E9B7AC}" srcOrd="1" destOrd="0" presId="urn:microsoft.com/office/officeart/2005/8/layout/list1#1"/>
    <dgm:cxn modelId="{FB91DA8F-EBFE-41D5-B162-D5B76DC3C869}" type="presParOf" srcId="{9D58511D-D18C-46E6-ADFB-6CDE1389D37F}" destId="{29EC7F92-6143-4EC7-AD17-ECAF75C06DC8}" srcOrd="0" destOrd="0" presId="urn:microsoft.com/office/officeart/2005/8/layout/list1#1"/>
    <dgm:cxn modelId="{CB984003-B9D8-476B-839C-7209D1924446}" type="presParOf" srcId="{29EC7F92-6143-4EC7-AD17-ECAF75C06DC8}" destId="{F4F466C7-208D-4B4A-A865-9D82D8E9F892}" srcOrd="0" destOrd="0" presId="urn:microsoft.com/office/officeart/2005/8/layout/list1#1"/>
    <dgm:cxn modelId="{7D5DF4F5-3692-4DFF-8F85-7ACCC554BA69}" type="presParOf" srcId="{29EC7F92-6143-4EC7-AD17-ECAF75C06DC8}" destId="{8BC4E78D-0D98-4ED2-B23A-71FEC19A6436}" srcOrd="1" destOrd="0" presId="urn:microsoft.com/office/officeart/2005/8/layout/list1#1"/>
    <dgm:cxn modelId="{A72CCC41-4041-45B9-931E-0DC4C814E912}" type="presParOf" srcId="{9D58511D-D18C-46E6-ADFB-6CDE1389D37F}" destId="{129CDA7D-4C80-4698-AFD0-7208B5D9749E}" srcOrd="1" destOrd="0" presId="urn:microsoft.com/office/officeart/2005/8/layout/list1#1"/>
    <dgm:cxn modelId="{8FB8D106-D3A8-493B-9A01-51D890D178FA}" type="presParOf" srcId="{9D58511D-D18C-46E6-ADFB-6CDE1389D37F}" destId="{EBA8CF1F-3B4A-4B6A-8877-CB03CDDAB1E9}" srcOrd="2" destOrd="0" presId="urn:microsoft.com/office/officeart/2005/8/layout/list1#1"/>
    <dgm:cxn modelId="{87BEBEBD-6611-4374-8298-5C29CDE68246}" type="presParOf" srcId="{9D58511D-D18C-46E6-ADFB-6CDE1389D37F}" destId="{8BC0D01A-9D98-495C-93AA-A7D9631CDDAD}" srcOrd="3" destOrd="0" presId="urn:microsoft.com/office/officeart/2005/8/layout/list1#1"/>
    <dgm:cxn modelId="{451B15C1-4FD5-4201-9B14-7D821E67E40C}" type="presParOf" srcId="{9D58511D-D18C-46E6-ADFB-6CDE1389D37F}" destId="{D4434ECF-2146-46AC-B62E-87AB389C995A}" srcOrd="4" destOrd="0" presId="urn:microsoft.com/office/officeart/2005/8/layout/list1#1"/>
    <dgm:cxn modelId="{CA0B78DD-DF62-498E-AEC0-7702CF44DBB4}" type="presParOf" srcId="{D4434ECF-2146-46AC-B62E-87AB389C995A}" destId="{06B5F591-72E0-4CFF-9799-36D4050BD51D}" srcOrd="0" destOrd="0" presId="urn:microsoft.com/office/officeart/2005/8/layout/list1#1"/>
    <dgm:cxn modelId="{90B062E0-1EF1-4AC9-84A2-639EAF723C46}" type="presParOf" srcId="{D4434ECF-2146-46AC-B62E-87AB389C995A}" destId="{12E5634D-BCAA-48AB-BADB-754A15E9B7AC}" srcOrd="1" destOrd="0" presId="urn:microsoft.com/office/officeart/2005/8/layout/list1#1"/>
    <dgm:cxn modelId="{AB7A6BE3-6AD9-4D73-BC7E-88FFBE0CBCF9}" type="presParOf" srcId="{9D58511D-D18C-46E6-ADFB-6CDE1389D37F}" destId="{3DAA9763-50F6-4CC4-B6DA-0A4C45FFB361}" srcOrd="5" destOrd="0" presId="urn:microsoft.com/office/officeart/2005/8/layout/list1#1"/>
    <dgm:cxn modelId="{7D941738-062D-47D3-81AE-DEF3B4B75A1C}" type="presParOf" srcId="{9D58511D-D18C-46E6-ADFB-6CDE1389D37F}" destId="{51228DB3-E7D4-486B-A0C1-9A59D129891F}" srcOrd="6" destOrd="0" presId="urn:microsoft.com/office/officeart/2005/8/layout/list1#1"/>
    <dgm:cxn modelId="{8A80CC02-B0A8-4051-96DA-404D6FBE7A00}" type="presParOf" srcId="{9D58511D-D18C-46E6-ADFB-6CDE1389D37F}" destId="{ECC02425-44D1-4F4C-B5D6-13442CA71F2A}" srcOrd="7" destOrd="0" presId="urn:microsoft.com/office/officeart/2005/8/layout/list1#1"/>
    <dgm:cxn modelId="{8D98A2F4-69DE-400D-9E30-EC5D09C8FF0B}" type="presParOf" srcId="{9D58511D-D18C-46E6-ADFB-6CDE1389D37F}" destId="{98CD7476-6A48-4BD0-A0B1-E79081300878}" srcOrd="8" destOrd="0" presId="urn:microsoft.com/office/officeart/2005/8/layout/list1#1"/>
    <dgm:cxn modelId="{19AEF53A-5270-4AC6-8E07-4A7438B55CD3}" type="presParOf" srcId="{98CD7476-6A48-4BD0-A0B1-E79081300878}" destId="{63AA2D3F-331D-492F-82D5-8A2B6C78BAAD}" srcOrd="0" destOrd="0" presId="urn:microsoft.com/office/officeart/2005/8/layout/list1#1"/>
    <dgm:cxn modelId="{BF7A7192-E93C-424C-9EB6-FEB514179ADD}" type="presParOf" srcId="{98CD7476-6A48-4BD0-A0B1-E79081300878}" destId="{2CFD44AC-C5B0-407B-B2EE-07415AFE4DC4}" srcOrd="1" destOrd="0" presId="urn:microsoft.com/office/officeart/2005/8/layout/list1#1"/>
    <dgm:cxn modelId="{CB60AF3D-2AB9-4561-BF59-64813BA00303}" type="presParOf" srcId="{9D58511D-D18C-46E6-ADFB-6CDE1389D37F}" destId="{E27A153A-8ADD-4646-B3A3-509A74CD0695}" srcOrd="9" destOrd="0" presId="urn:microsoft.com/office/officeart/2005/8/layout/list1#1"/>
    <dgm:cxn modelId="{A2C9E8D0-952A-4124-AF01-0BD98EB1377E}" type="presParOf" srcId="{9D58511D-D18C-46E6-ADFB-6CDE1389D37F}" destId="{2DB5D132-AB90-49A4-A479-F0988A86E33E}" srcOrd="10" destOrd="0" presId="urn:microsoft.com/office/officeart/2005/8/layout/list1#1"/>
    <dgm:cxn modelId="{1F1DA39C-205F-43E4-A15D-9FF420A9BDD4}" type="presParOf" srcId="{9D58511D-D18C-46E6-ADFB-6CDE1389D37F}" destId="{A5E75685-2820-438A-88AF-159553A570AE}" srcOrd="11" destOrd="0" presId="urn:microsoft.com/office/officeart/2005/8/layout/list1#1"/>
    <dgm:cxn modelId="{D87A3F24-BAA4-4EC2-A77C-339639896CD5}" type="presParOf" srcId="{9D58511D-D18C-46E6-ADFB-6CDE1389D37F}" destId="{3936D63D-3BB5-4099-A097-CE176EB2ABE2}" srcOrd="12" destOrd="0" presId="urn:microsoft.com/office/officeart/2005/8/layout/list1#1"/>
    <dgm:cxn modelId="{F5AA1004-9C21-444A-BF08-E3CBC95E49E9}" type="presParOf" srcId="{3936D63D-3BB5-4099-A097-CE176EB2ABE2}" destId="{CA895514-6C23-43E3-A15C-728A9EC10843}" srcOrd="0" destOrd="0" presId="urn:microsoft.com/office/officeart/2005/8/layout/list1#1"/>
    <dgm:cxn modelId="{2B2580D6-A6CA-44D6-85C3-D0D6F1A830C6}" type="presParOf" srcId="{3936D63D-3BB5-4099-A097-CE176EB2ABE2}" destId="{D2A5797B-20EE-4298-BA50-C968CEE241D4}" srcOrd="1" destOrd="0" presId="urn:microsoft.com/office/officeart/2005/8/layout/list1#1"/>
    <dgm:cxn modelId="{85D864DF-0113-4D79-B9E8-FDD05A45BDC9}" type="presParOf" srcId="{9D58511D-D18C-46E6-ADFB-6CDE1389D37F}" destId="{AEA9E5FD-8F48-4CA8-8487-C530B0C74333}" srcOrd="13" destOrd="0" presId="urn:microsoft.com/office/officeart/2005/8/layout/list1#1"/>
    <dgm:cxn modelId="{9A3BDD18-A482-4989-8908-58C1990A5CEF}" type="presParOf" srcId="{9D58511D-D18C-46E6-ADFB-6CDE1389D37F}" destId="{56015E43-931D-4CAD-85C0-E9EB84437182}" srcOrd="14" destOrd="0" presId="urn:microsoft.com/office/officeart/2005/8/layout/list1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DB302B8-4D07-4625-9391-4A4151B556F2}" type="datetimeFigureOut">
              <a:rPr lang="id-ID"/>
              <a:pPr>
                <a:defRPr/>
              </a:pPr>
              <a:t>28/10/2012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048E75A-A191-4FEF-986E-0462F6B5A5C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3B20FF-466C-44F5-8267-0E0A41FA5746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DF080CC-CF12-4C68-B118-B0F2A98127F4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AF0F-B7BE-4ACE-89AC-34757570B390}" type="datetimeFigureOut">
              <a:rPr lang="en-US"/>
              <a:pPr>
                <a:defRPr/>
              </a:pPr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3F695-5BC9-42E4-9477-1945EDA77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B51BA-0DD0-4AA4-8B61-ED887357DCF3}" type="datetimeFigureOut">
              <a:rPr lang="en-US"/>
              <a:pPr>
                <a:defRPr/>
              </a:pPr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972EE-CD64-4360-8EA0-8F4B273D4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BEC6F-AF2C-4EE3-A4AD-40150518DEC3}" type="datetimeFigureOut">
              <a:rPr lang="en-US"/>
              <a:pPr>
                <a:defRPr/>
              </a:pPr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AAE2-5CA9-45CA-A23C-B08804CA2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4E639-15B8-4613-9795-FBAA856CFE16}" type="datetimeFigureOut">
              <a:rPr lang="en-US"/>
              <a:pPr>
                <a:defRPr/>
              </a:pPr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00A3-81E5-427D-B673-5853A5360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6C345-BCAC-4D09-9CCC-2EF041DA5966}" type="datetimeFigureOut">
              <a:rPr lang="en-US"/>
              <a:pPr>
                <a:defRPr/>
              </a:pPr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2C36E-75C1-4F88-B8F3-9E780D4F0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77BCF-74C1-4967-9A40-4CB67D30F949}" type="datetimeFigureOut">
              <a:rPr lang="en-US"/>
              <a:pPr>
                <a:defRPr/>
              </a:pPr>
              <a:t>10/28/2012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24978-B804-49D9-8560-53454948A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F4E9C-6188-4774-9887-BCC0C797136F}" type="datetimeFigureOut">
              <a:rPr lang="en-US"/>
              <a:pPr>
                <a:defRPr/>
              </a:pPr>
              <a:t>10/28/2012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D813-D331-452C-BE32-B05919061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E82D-14AA-40C7-9399-95B404BE7163}" type="datetimeFigureOut">
              <a:rPr lang="en-US"/>
              <a:pPr>
                <a:defRPr/>
              </a:pPr>
              <a:t>10/28/2012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D4EB0-70CC-4CBA-A1C3-F39A12C4C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ADD74-9FFD-4CEB-9AAB-7761CDF7AF43}" type="datetimeFigureOut">
              <a:rPr lang="en-US"/>
              <a:pPr>
                <a:defRPr/>
              </a:pPr>
              <a:t>10/28/2012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5C7BA-1EE8-4B52-853A-9012FC95A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53F87-7BEE-4974-9045-7010C46833F4}" type="datetimeFigureOut">
              <a:rPr lang="en-US"/>
              <a:pPr>
                <a:defRPr/>
              </a:pPr>
              <a:t>10/28/2012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599A-3EB1-4DE8-B6DE-C276A9356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3572-5623-4906-A779-83721151BEAF}" type="datetimeFigureOut">
              <a:rPr lang="en-US"/>
              <a:pPr>
                <a:defRPr/>
              </a:pPr>
              <a:t>10/28/2012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D1134-A75C-44EC-971F-042F59607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94DB44-BC5F-4785-9F47-BB2AE6F3E5E7}" type="datetimeFigureOut">
              <a:rPr lang="en-US"/>
              <a:pPr>
                <a:defRPr/>
              </a:pPr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681929-C72E-436E-86BD-EB3A26552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2051" name="Content Placeholder 3" descr="1600_32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828800" y="2057400"/>
            <a:ext cx="3048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srgbClr val="FFFF00"/>
              </a:solidFill>
              <a:latin typeface="Elegance104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Elegance104"/>
              </a:rPr>
              <a:t>PENGARUH SOSIAL</a:t>
            </a:r>
            <a:endParaRPr lang="en-US" sz="3600" dirty="0">
              <a:solidFill>
                <a:srgbClr val="FFFF00"/>
              </a:solidFill>
              <a:latin typeface="Elegance104"/>
            </a:endParaRPr>
          </a:p>
          <a:p>
            <a:endParaRPr lang="en-US" dirty="0">
              <a:solidFill>
                <a:srgbClr val="FFFF00"/>
              </a:solidFill>
              <a:latin typeface="Elegance104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wak_wau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Kesimpulan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4525963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id-ID" sz="2100" smtClean="0"/>
              <a:t>		Bahwa manusia itu merupakan makhluk sosial yang  jelas tidak dapat hidup senndiri dan membutuhkan orang lain, jadi secara otomatis manusia pasti melakukan atau menjalin relasi dengan manusia lainnya ditengah – tengah masyarakat, jalinan relasi sosial yang dibentuk masyarakat akhirnya pasti secara disadari atau tidak pasti memberikan pengaruh sosial kedalam diri masing – masing individu, dan pengaruh sosial itu akhirnya secara tidak langsung mengubah individu untuk bertingkah laku sesuai dengan norma yang berlaku dimasyarakat ( conformity). Hal ini terjadi karena individu takut akan penolakan dan ingin agar dirinya diterima.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id-ID" sz="2100" smtClean="0"/>
              <a:t>		Tetapi pada suatu ketika individu tersebut memilih  untuk berbeda dengan individu yang lain dalam beberapa hal, hal tersebut merupakn hal yang wajar, karena individu tersebut memerlukan kontrol atas dirinya sendiri.</a:t>
            </a:r>
          </a:p>
        </p:txBody>
      </p:sp>
      <p:pic>
        <p:nvPicPr>
          <p:cNvPr id="10244" name="Picture 4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843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700713"/>
            <a:ext cx="1143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143000"/>
            <a:ext cx="1295400" cy="487363"/>
          </a:xfrm>
        </p:spPr>
        <p:txBody>
          <a:bodyPr/>
          <a:lstStyle/>
          <a:p>
            <a:pPr eaLnBrk="1" hangingPunct="1">
              <a:defRPr/>
            </a:pPr>
            <a:r>
              <a:rPr lang="id-ID" sz="2100" dirty="0" smtClean="0">
                <a:latin typeface="+mn-lt"/>
              </a:rPr>
              <a:t>Norma</a:t>
            </a:r>
            <a:endParaRPr lang="id-ID" sz="2100" dirty="0">
              <a:latin typeface="+mn-lt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493838"/>
            <a:ext cx="8229600" cy="5364162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id-ID" smtClean="0"/>
              <a:t>		</a:t>
            </a:r>
            <a:r>
              <a:rPr lang="id-ID" sz="2100" smtClean="0"/>
              <a:t>Norma merupakan alat tekanan sosial yang dibuat oleh masyarakat itu sendiri agar terciptanya keseimbangan dalam kehidupan bermasyarakat. Norma berisi mengenai rules atau peraturan – peraturan yang telah disepakati bersama oleh masyarakat. Norma yang berlaku ditengah – tengah masyarakat secara tidak langsung menjadi alat pendorong perubahan tingkah laku masyarakat untuk menyesuaikan perilakunya sesuai dengan norma yang ada atau yang telah disepakati. </a:t>
            </a:r>
          </a:p>
        </p:txBody>
      </p:sp>
      <p:pic>
        <p:nvPicPr>
          <p:cNvPr id="11268" name="Picture 4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1676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C:\Program Files\Microsoft Office\MEDIA\CAGCAT10\j023524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0100" y="0"/>
            <a:ext cx="1993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819400" y="1676400"/>
            <a:ext cx="6324600" cy="3733800"/>
          </a:xfrm>
        </p:spPr>
        <p:txBody>
          <a:bodyPr/>
          <a:lstStyle/>
          <a:p>
            <a:pPr eaLnBrk="1" hangingPunct="1"/>
            <a:r>
              <a:rPr lang="en-US" b="1" smtClean="0"/>
              <a:t>PSIKOLOGI SOSIAL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PENGARUH SOSIAL : MENGUBAH TINGKAH LAKU ORANG LAIN</a:t>
            </a:r>
          </a:p>
        </p:txBody>
      </p:sp>
      <p:pic>
        <p:nvPicPr>
          <p:cNvPr id="3075" name="Content Placeholder 3" descr="emo-buddy-icon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3505200" cy="6858000"/>
          </a:xfrm>
        </p:spPr>
      </p:pic>
    </p:spTree>
  </p:cSld>
  <p:clrMapOvr>
    <a:masterClrMapping/>
  </p:clrMapOvr>
  <p:transition>
    <p:split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2">
                    <a:satMod val="200000"/>
                  </a:schemeClr>
                </a:solidFill>
              </a:rPr>
              <a:t>Lady Gaga</a:t>
            </a:r>
            <a:r>
              <a:rPr lang="id-ID" dirty="0" smtClean="0">
                <a:solidFill>
                  <a:schemeClr val="accent1"/>
                </a:solidFill>
              </a:rPr>
              <a:t> Fenomena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4" name="Picture 2" descr="lady gaga-habi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" y="1844675"/>
            <a:ext cx="3500437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10"/>
          <p:cNvSpPr txBox="1">
            <a:spLocks noChangeArrowheads="1"/>
          </p:cNvSpPr>
          <p:nvPr/>
        </p:nvSpPr>
        <p:spPr bwMode="auto">
          <a:xfrm>
            <a:off x="642938" y="5572125"/>
            <a:ext cx="3929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200" b="1">
                <a:latin typeface="Corbel" pitchFamily="34" charset="0"/>
              </a:rPr>
              <a:t>Note: Sumber dunia maya, hanya untuk</a:t>
            </a:r>
          </a:p>
          <a:p>
            <a:r>
              <a:rPr lang="id-ID" sz="1200" b="1">
                <a:latin typeface="Corbel" pitchFamily="34" charset="0"/>
              </a:rPr>
              <a:t>Kepentingan akademis*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928687"/>
          </a:xfrm>
          <a:solidFill>
            <a:schemeClr val="accent3">
              <a:lumMod val="50000"/>
            </a:schemeClr>
          </a:solidFill>
        </p:spPr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2. </a:t>
            </a:r>
            <a:r>
              <a:rPr lang="id-ID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Pengaruh</a:t>
            </a:r>
            <a:r>
              <a:rPr lang="id-ID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id-ID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Sosial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339" name="TextBox 9"/>
          <p:cNvSpPr txBox="1">
            <a:spLocks noChangeArrowheads="1"/>
          </p:cNvSpPr>
          <p:nvPr/>
        </p:nvSpPr>
        <p:spPr bwMode="auto">
          <a:xfrm>
            <a:off x="428625" y="1500188"/>
            <a:ext cx="40719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3600" b="1">
                <a:latin typeface="Corbel" pitchFamily="34" charset="0"/>
              </a:rPr>
              <a:t>Konformitas</a:t>
            </a:r>
          </a:p>
          <a:p>
            <a:pPr>
              <a:buFont typeface="Wingdings" pitchFamily="2" charset="2"/>
              <a:buChar char="ü"/>
            </a:pPr>
            <a:r>
              <a:rPr lang="id-ID" b="1">
                <a:latin typeface="Corbel" pitchFamily="34" charset="0"/>
              </a:rPr>
              <a:t>Suatu bentuk pengaruh sosial dimana individu mengubah sikap dan tingkah lakunya agar sesuai dengan norma sosial</a:t>
            </a:r>
          </a:p>
          <a:p>
            <a:pPr>
              <a:buFont typeface="Wingdings" pitchFamily="2" charset="2"/>
              <a:buChar char="ü"/>
            </a:pPr>
            <a:r>
              <a:rPr lang="id-ID" b="1">
                <a:latin typeface="Corbel" pitchFamily="34" charset="0"/>
              </a:rPr>
              <a:t>Ada tekanan dari kelompok untuk bertingkah laku dengan cara tertentu</a:t>
            </a: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4857750" y="1643063"/>
            <a:ext cx="37861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3600" b="1">
                <a:latin typeface="Corbel" pitchFamily="34" charset="0"/>
              </a:rPr>
              <a:t>Compliance</a:t>
            </a:r>
          </a:p>
          <a:p>
            <a:pPr>
              <a:buFont typeface="Wingdings" pitchFamily="2" charset="2"/>
              <a:buChar char="ü"/>
            </a:pPr>
            <a:r>
              <a:rPr lang="id-ID" b="1">
                <a:latin typeface="Corbel" pitchFamily="34" charset="0"/>
              </a:rPr>
              <a:t>Individu melakukan tindakan atas permintaan orang lain</a:t>
            </a:r>
          </a:p>
          <a:p>
            <a:pPr>
              <a:buFont typeface="Wingdings" pitchFamily="2" charset="2"/>
              <a:buChar char="ü"/>
            </a:pPr>
            <a:r>
              <a:rPr lang="id-ID" b="1">
                <a:latin typeface="Corbel" pitchFamily="34" charset="0"/>
              </a:rPr>
              <a:t>Tingkah laku atas dasar pemenuhan keinginan </a:t>
            </a:r>
          </a:p>
        </p:txBody>
      </p:sp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2071688" y="3929063"/>
            <a:ext cx="5429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3600" b="1">
                <a:latin typeface="Corbel" pitchFamily="34" charset="0"/>
              </a:rPr>
              <a:t>Obedience (Kepatuhan)</a:t>
            </a:r>
            <a:endParaRPr lang="id-ID" b="1">
              <a:latin typeface="Corbel" pitchFamily="34" charset="0"/>
            </a:endParaRPr>
          </a:p>
          <a:p>
            <a:endParaRPr lang="id-ID" b="1"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d-ID" b="1">
                <a:latin typeface="Corbel" pitchFamily="34" charset="0"/>
              </a:rPr>
              <a:t>Individu melakukan tindakan atas perintah orang lain</a:t>
            </a:r>
          </a:p>
          <a:p>
            <a:pPr>
              <a:buFont typeface="Wingdings" pitchFamily="2" charset="2"/>
              <a:buChar char="ü"/>
            </a:pPr>
            <a:r>
              <a:rPr lang="id-ID" b="1">
                <a:latin typeface="Corbel" pitchFamily="34" charset="0"/>
              </a:rPr>
              <a:t>Cenderung sudah ada unsur pemaksaan atau keharusan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FF00"/>
                </a:solidFill>
              </a:rPr>
              <a:t>Konformitas</a:t>
            </a:r>
            <a:r>
              <a:rPr lang="en-US" b="1" dirty="0" smtClean="0">
                <a:solidFill>
                  <a:srgbClr val="00FF00"/>
                </a:solidFill>
              </a:rPr>
              <a:t>: </a:t>
            </a:r>
            <a:r>
              <a:rPr lang="en-US" b="1" dirty="0" err="1" smtClean="0">
                <a:solidFill>
                  <a:srgbClr val="00FF00"/>
                </a:solidFill>
              </a:rPr>
              <a:t>Pengaruh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Kelompok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di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Lapangan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5123" name="Content Placeholder 3" descr="ballon emo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00200"/>
            <a:ext cx="2743200" cy="5257800"/>
          </a:xfrm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86000" y="2819400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 err="1">
                <a:solidFill>
                  <a:srgbClr val="0000CC"/>
                </a:solidFill>
                <a:latin typeface="Calibri" pitchFamily="34" charset="0"/>
              </a:rPr>
              <a:t>Situasi</a:t>
            </a:r>
            <a:r>
              <a:rPr lang="en-US" sz="48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Calibri" pitchFamily="34" charset="0"/>
              </a:rPr>
              <a:t>konformitas</a:t>
            </a:r>
            <a:endParaRPr lang="id-ID" sz="4800" dirty="0">
              <a:solidFill>
                <a:srgbClr val="0000CC"/>
              </a:solidFill>
              <a:latin typeface="Calibri" pitchFamily="34" charset="0"/>
            </a:endParaRPr>
          </a:p>
          <a:p>
            <a:r>
              <a:rPr lang="id-ID" sz="4800" dirty="0">
                <a:solidFill>
                  <a:srgbClr val="0000CC"/>
                </a:solidFill>
                <a:latin typeface="Calibri" pitchFamily="34" charset="0"/>
              </a:rPr>
              <a:t>	Pengertian</a:t>
            </a:r>
            <a:endParaRPr lang="en-US" sz="4800" dirty="0">
              <a:solidFill>
                <a:srgbClr val="0000CC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800" dirty="0">
                <a:solidFill>
                  <a:srgbClr val="0000CC"/>
                </a:solidFill>
                <a:latin typeface="Calibri" pitchFamily="34" charset="0"/>
              </a:rPr>
              <a:t>Norma-</a:t>
            </a:r>
            <a:r>
              <a:rPr lang="en-US" sz="4800" dirty="0" err="1">
                <a:solidFill>
                  <a:srgbClr val="0000CC"/>
                </a:solidFill>
                <a:latin typeface="Calibri" pitchFamily="34" charset="0"/>
              </a:rPr>
              <a:t>norma</a:t>
            </a:r>
            <a:r>
              <a:rPr lang="en-US" sz="4800" dirty="0">
                <a:solidFill>
                  <a:srgbClr val="0000CC"/>
                </a:solidFill>
                <a:latin typeface="Calibri" pitchFamily="34" charset="0"/>
              </a:rPr>
              <a:t> yang </a:t>
            </a:r>
            <a:r>
              <a:rPr lang="en-US" sz="4800" dirty="0" err="1">
                <a:solidFill>
                  <a:srgbClr val="0000CC"/>
                </a:solidFill>
                <a:latin typeface="Calibri" pitchFamily="34" charset="0"/>
              </a:rPr>
              <a:t>ada</a:t>
            </a:r>
            <a:endParaRPr lang="en-US" sz="4800" dirty="0">
              <a:solidFill>
                <a:srgbClr val="0000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6147" name="Content Placeholder 3" descr="1600_24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Calibri" pitchFamily="34" charset="0"/>
              </a:rPr>
              <a:t>Faktor-faktor yang Mempengaruhi Konformitas: Variabel-variabel yang Menentukan Sejauh Mana Kita “Ikut Serta”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20980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 	Kohesivitas dan konformintas: Menerima 	pengaruh dari orang-orang yang kita sukai</a:t>
            </a:r>
          </a:p>
          <a:p>
            <a:pPr>
              <a:buFont typeface="Wingdings" pitchFamily="2" charset="2"/>
              <a:buChar char="q"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 	Konformitas dan ukuran kelompok: Mengapa 	yang lebih banyak adalah yang lebih baik 	dikaitkan dengan tekanan sosial</a:t>
            </a:r>
          </a:p>
          <a:p>
            <a:pPr>
              <a:buFont typeface="Wingdings" pitchFamily="2" charset="2"/>
              <a:buChar char="q"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 	Norma sosial deskriptif dan norma sosial 	injungtif: saat norma mempengaruhi atau tidak 	mempengaruhi tingkah laku</a:t>
            </a:r>
          </a:p>
        </p:txBody>
      </p:sp>
    </p:spTree>
  </p:cSld>
  <p:clrMapOvr>
    <a:masterClrMapping/>
  </p:clrMapOvr>
  <p:transition>
    <p:newsflash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7171" name="Content Placeholder 3" descr="1600_06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162800"/>
          </a:xfrm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Calibri" pitchFamily="34" charset="0"/>
              </a:rPr>
              <a:t>Dasar-dasar konformitas: Mengapa sering kali kita memilih untuk “Ikut Serta”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1676400"/>
            <a:ext cx="9144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>
                <a:solidFill>
                  <a:srgbClr val="FFFF00"/>
                </a:solidFill>
                <a:latin typeface="Calibri" pitchFamily="34" charset="0"/>
              </a:rPr>
              <a:t> 	Pengaruh sosial normatif: Keinginan 	untuk di sukai dan rasa takut akan 	penolakan.</a:t>
            </a:r>
          </a:p>
          <a:p>
            <a:pPr>
              <a:buFont typeface="Wingdings" pitchFamily="2" charset="2"/>
              <a:buChar char="q"/>
            </a:pPr>
            <a:r>
              <a:rPr lang="en-US" sz="3600" b="1">
                <a:solidFill>
                  <a:srgbClr val="FFFF00"/>
                </a:solidFill>
                <a:latin typeface="Calibri" pitchFamily="34" charset="0"/>
              </a:rPr>
              <a:t> 	Keinginan untuk merasa paling benar: 	Pengaruh sosial informasional</a:t>
            </a:r>
          </a:p>
          <a:p>
            <a:pPr>
              <a:buFont typeface="Wingdings" pitchFamily="2" charset="2"/>
              <a:buChar char="q"/>
            </a:pPr>
            <a:r>
              <a:rPr lang="en-US" sz="3600" b="1">
                <a:solidFill>
                  <a:srgbClr val="FFFF00"/>
                </a:solidFill>
                <a:latin typeface="Calibri" pitchFamily="34" charset="0"/>
              </a:rPr>
              <a:t> 	Membenarkan konformitas: Konsekuensi 	kognitif dari mengikuti kelompok</a:t>
            </a: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8195" name="Content Placeholder 3" descr="1600_07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Calibri" pitchFamily="34" charset="0"/>
              </a:rPr>
              <a:t>Menolak Tekanan Untuk Melakukan Konformitas: Mengapa, Terkadang, Kita Memilih untuk Tidak Ikut Serta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274320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>
                <a:solidFill>
                  <a:srgbClr val="FFFF00"/>
                </a:solidFill>
                <a:latin typeface="Calibri" pitchFamily="34" charset="0"/>
              </a:rPr>
              <a:t> 	Orang-orang yang tidak dapat 	melakukan konformitas.</a:t>
            </a:r>
          </a:p>
        </p:txBody>
      </p:sp>
    </p:spTree>
  </p:cSld>
  <p:clrMapOvr>
    <a:masterClrMapping/>
  </p:clrMapOvr>
  <p:transition>
    <p:split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9219" name="Content Placeholder 3" descr="1600_22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Pengaruh Minoritas: Apakah Mayoritas Selalu Menentukan?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1166813"/>
            <a:ext cx="91440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	</a:t>
            </a:r>
          </a:p>
          <a:p>
            <a:pPr>
              <a:buFont typeface="Wingdings" pitchFamily="2" charset="2"/>
              <a:buChar char="q"/>
            </a:pPr>
            <a:r>
              <a:rPr lang="en-US" sz="2400" b="1">
                <a:latin typeface="Calibri" pitchFamily="34" charset="0"/>
              </a:rPr>
              <a:t> 	Meskipun tekanan terhadap konformitas</a:t>
            </a:r>
          </a:p>
          <a:p>
            <a:pPr>
              <a:buFont typeface="Wingdings" pitchFamily="2" charset="2"/>
              <a:buChar char="q"/>
            </a:pPr>
            <a:r>
              <a:rPr lang="en-US" sz="2400" b="1">
                <a:latin typeface="Calibri" pitchFamily="34" charset="0"/>
              </a:rPr>
              <a:t> 	Pada kondisi tertentu, minoritas dapat membuat mayoritas 	dapat mengubah sikap dan tingkah laku mereka</a:t>
            </a:r>
          </a:p>
          <a:p>
            <a:pPr>
              <a:buFont typeface="Wingdings" pitchFamily="2" charset="2"/>
              <a:buChar char="q"/>
            </a:pPr>
            <a:r>
              <a:rPr lang="en-US" sz="2400" b="1">
                <a:latin typeface="Calibri" pitchFamily="34" charset="0"/>
              </a:rPr>
              <a:t> 	Karena pandangan mereka yang terancam, minoritas seringkali 	memperkirakan secara berlebihan jumlah dari orang-orang 	yang memiliki belief yang sama.</a:t>
            </a:r>
          </a:p>
          <a:p>
            <a:pPr>
              <a:buFont typeface="Wingdings" pitchFamily="2" charset="2"/>
              <a:buChar char="q"/>
            </a:pPr>
            <a:r>
              <a:rPr lang="en-US" sz="2400" b="1">
                <a:latin typeface="Calibri" pitchFamily="34" charset="0"/>
              </a:rPr>
              <a:t> 	Mayoritas yang menjadi minoritas mengalami reaksi negatif 	yang kuat; sebaliknya reaksi positif dari minoritas yang menjadi 	mayoritas agak lebih lemah</a:t>
            </a:r>
          </a:p>
          <a:p>
            <a:pPr>
              <a:buFont typeface="Wingdings" pitchFamily="2" charset="2"/>
              <a:buChar char="q"/>
            </a:pPr>
            <a:r>
              <a:rPr lang="en-US" sz="2400" b="1">
                <a:latin typeface="Calibri" pitchFamily="34" charset="0"/>
              </a:rPr>
              <a:t> 	Salah satu efek positif dari minoritas adalah bahwa mereka 	membuat mayoritas berpikir secara lebih sistematis mengenai 	isu-isu yang diangkat oleh kelompok minoritas.</a:t>
            </a:r>
          </a:p>
        </p:txBody>
      </p:sp>
    </p:spTree>
  </p:cSld>
  <p:clrMapOvr>
    <a:masterClrMapping/>
  </p:clrMapOvr>
  <p:transition>
    <p:zoom dir="in"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154</Words>
  <Application>Microsoft Office PowerPoint</Application>
  <PresentationFormat>On-screen Show (4:3)</PresentationFormat>
  <Paragraphs>49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Elegance104</vt:lpstr>
      <vt:lpstr>Wingdings</vt:lpstr>
      <vt:lpstr>Office Theme</vt:lpstr>
      <vt:lpstr>Slide 1</vt:lpstr>
      <vt:lpstr>PSIKOLOGI SOSIAL  PENGARUH SOSIAL : MENGUBAH TINGKAH LAKU ORANG LAIN</vt:lpstr>
      <vt:lpstr>Lady Gaga Fenomena</vt:lpstr>
      <vt:lpstr>2. Pengaruh Sosial</vt:lpstr>
      <vt:lpstr>Konformitas: Pengaruh Kelompok di Lapangan</vt:lpstr>
      <vt:lpstr>Slide 6</vt:lpstr>
      <vt:lpstr>Slide 7</vt:lpstr>
      <vt:lpstr>Slide 8</vt:lpstr>
      <vt:lpstr>Slide 9</vt:lpstr>
      <vt:lpstr>Kesimpulan</vt:lpstr>
      <vt:lpstr>Norma</vt:lpstr>
    </vt:vector>
  </TitlesOfParts>
  <Company>beatric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olivia</dc:creator>
  <cp:lastModifiedBy>safitri</cp:lastModifiedBy>
  <cp:revision>29</cp:revision>
  <dcterms:created xsi:type="dcterms:W3CDTF">2009-03-31T03:24:06Z</dcterms:created>
  <dcterms:modified xsi:type="dcterms:W3CDTF">2012-10-28T08:56:44Z</dcterms:modified>
</cp:coreProperties>
</file>