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4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0D4EEA4-CF58-489F-A10B-E5FF3D05157E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908D791-B457-4641-A145-708CC0217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D4EEA4-CF58-489F-A10B-E5FF3D05157E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08D791-B457-4641-A145-708CC0217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0D4EEA4-CF58-489F-A10B-E5FF3D05157E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908D791-B457-4641-A145-708CC0217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D4EEA4-CF58-489F-A10B-E5FF3D05157E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08D791-B457-4641-A145-708CC0217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0D4EEA4-CF58-489F-A10B-E5FF3D05157E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908D791-B457-4641-A145-708CC0217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D4EEA4-CF58-489F-A10B-E5FF3D05157E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08D791-B457-4641-A145-708CC0217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D4EEA4-CF58-489F-A10B-E5FF3D05157E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08D791-B457-4641-A145-708CC0217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D4EEA4-CF58-489F-A10B-E5FF3D05157E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08D791-B457-4641-A145-708CC0217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0D4EEA4-CF58-489F-A10B-E5FF3D05157E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08D791-B457-4641-A145-708CC0217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D4EEA4-CF58-489F-A10B-E5FF3D05157E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08D791-B457-4641-A145-708CC0217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D4EEA4-CF58-489F-A10B-E5FF3D05157E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08D791-B457-4641-A145-708CC02173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0D4EEA4-CF58-489F-A10B-E5FF3D05157E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908D791-B457-4641-A145-708CC0217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752599"/>
          </a:xfrm>
        </p:spPr>
        <p:txBody>
          <a:bodyPr/>
          <a:lstStyle/>
          <a:p>
            <a:pPr algn="ctr"/>
            <a:r>
              <a:rPr lang="en-US" dirty="0" err="1" smtClean="0"/>
              <a:t>Diri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2667000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Nama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kelompok</a:t>
            </a:r>
            <a:r>
              <a:rPr lang="en-US" dirty="0" smtClean="0">
                <a:solidFill>
                  <a:schemeClr val="tx1"/>
                </a:solidFill>
              </a:rPr>
              <a:t> : 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	</a:t>
            </a:r>
            <a:r>
              <a:rPr lang="en-US" dirty="0" err="1" smtClean="0">
                <a:solidFill>
                  <a:schemeClr val="tx1"/>
                </a:solidFill>
              </a:rPr>
              <a:t>Rusdianti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id-ID" dirty="0" smtClean="0">
                <a:solidFill>
                  <a:schemeClr val="tx1"/>
                </a:solidFill>
              </a:rPr>
              <a:t>		</a:t>
            </a:r>
            <a:r>
              <a:rPr lang="en-US" dirty="0" smtClean="0">
                <a:solidFill>
                  <a:schemeClr val="tx1"/>
                </a:solidFill>
              </a:rPr>
              <a:t>2009</a:t>
            </a:r>
            <a:r>
              <a:rPr lang="id-ID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71</a:t>
            </a:r>
            <a:r>
              <a:rPr lang="id-ID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010</a:t>
            </a:r>
            <a:endParaRPr lang="id-ID" dirty="0" smtClean="0">
              <a:solidFill>
                <a:schemeClr val="tx1"/>
              </a:solidFill>
            </a:endParaRPr>
          </a:p>
          <a:p>
            <a:r>
              <a:rPr lang="id-ID" dirty="0" smtClean="0">
                <a:solidFill>
                  <a:schemeClr val="tx1"/>
                </a:solidFill>
              </a:rPr>
              <a:t>	Ega Ria Handayani	2011 71 054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id-ID" dirty="0" smtClean="0"/>
              <a:t>	</a:t>
            </a:r>
            <a:r>
              <a:rPr lang="id-ID" dirty="0" smtClean="0">
                <a:solidFill>
                  <a:schemeClr val="tx1"/>
                </a:solidFill>
              </a:rPr>
              <a:t>Gusti Dian		2011 71 018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3993238"/>
      </p:ext>
    </p:extLst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Lanjutan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Dulu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yang </a:t>
            </a:r>
            <a:r>
              <a:rPr lang="en-US" dirty="0" err="1"/>
              <a:t>rendah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id-ID" dirty="0" smtClean="0"/>
              <a:t>i</a:t>
            </a:r>
            <a:r>
              <a:rPr lang="en-US" dirty="0" err="1" smtClean="0"/>
              <a:t>anggap</a:t>
            </a:r>
            <a:r>
              <a:rPr lang="en-US" dirty="0" smtClean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akar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social. Orang-orang yang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penyalahgunaan</a:t>
            </a:r>
            <a:r>
              <a:rPr lang="en-US" dirty="0"/>
              <a:t> </a:t>
            </a:r>
            <a:r>
              <a:rPr lang="en-US" dirty="0" err="1"/>
              <a:t>obat-obatan</a:t>
            </a:r>
            <a:r>
              <a:rPr lang="en-US" dirty="0"/>
              <a:t>,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prestasi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 yang </a:t>
            </a:r>
            <a:r>
              <a:rPr lang="en-US" dirty="0" err="1"/>
              <a:t>buruk</a:t>
            </a:r>
            <a:r>
              <a:rPr lang="en-US" dirty="0"/>
              <a:t>,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depresim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kekerasan</a:t>
            </a:r>
            <a:r>
              <a:rPr lang="en-US" dirty="0"/>
              <a:t> (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terorisme</a:t>
            </a:r>
            <a:r>
              <a:rPr lang="en-US" dirty="0"/>
              <a:t>) </a:t>
            </a:r>
            <a:r>
              <a:rPr lang="en-US" dirty="0" err="1"/>
              <a:t>adalah</a:t>
            </a:r>
            <a:r>
              <a:rPr lang="en-US" dirty="0"/>
              <a:t> orang-orang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yang </a:t>
            </a:r>
            <a:r>
              <a:rPr lang="en-US" dirty="0" err="1"/>
              <a:t>rendah</a:t>
            </a:r>
            <a:r>
              <a:rPr lang="en-US" dirty="0"/>
              <a:t> ( Baron, Byrne, </a:t>
            </a:r>
            <a:r>
              <a:rPr lang="en-US" dirty="0" err="1"/>
              <a:t>Branscombe</a:t>
            </a:r>
            <a:r>
              <a:rPr lang="en-US" dirty="0"/>
              <a:t>, 2006 ).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 </a:t>
            </a:r>
            <a:r>
              <a:rPr lang="en-US" dirty="0" err="1"/>
              <a:t>Namun</a:t>
            </a:r>
            <a:r>
              <a:rPr lang="en-US" dirty="0"/>
              <a:t>,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serangkaian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berpengaruh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tingkah</a:t>
            </a:r>
            <a:r>
              <a:rPr lang="en-US" dirty="0"/>
              <a:t> </a:t>
            </a:r>
            <a:r>
              <a:rPr lang="en-US" dirty="0" err="1"/>
              <a:t>laku</a:t>
            </a:r>
            <a:r>
              <a:rPr lang="en-US" dirty="0"/>
              <a:t>. </a:t>
            </a:r>
            <a:r>
              <a:rPr lang="en-US" i="1" dirty="0"/>
              <a:t>Bullying</a:t>
            </a:r>
            <a:r>
              <a:rPr lang="en-US" dirty="0"/>
              <a:t>, </a:t>
            </a:r>
            <a:r>
              <a:rPr lang="en-US" dirty="0" err="1"/>
              <a:t>narsisme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eksibisionisme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tingkah</a:t>
            </a:r>
            <a:r>
              <a:rPr lang="en-US" dirty="0"/>
              <a:t> </a:t>
            </a:r>
            <a:r>
              <a:rPr lang="en-US" dirty="0" err="1"/>
              <a:t>laku</a:t>
            </a:r>
            <a:r>
              <a:rPr lang="en-US" dirty="0"/>
              <a:t> negative yang di </a:t>
            </a:r>
            <a:r>
              <a:rPr lang="en-US" dirty="0" err="1"/>
              <a:t>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orang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.  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72823915"/>
      </p:ext>
    </p:extLst>
  </p:cSld>
  <p:clrMapOvr>
    <a:masterClrMapping/>
  </p:clrMapOvr>
  <p:transition spd="slow">
    <p:pull dir="l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Perbandingan sosial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Menurut Baron,Byrne, dan Branscombe (2006) untuk mendapat jawaban dari pertanyaan itu orang melakukan perbandingn sosial</a:t>
            </a:r>
          </a:p>
          <a:p>
            <a:endParaRPr lang="id-ID" dirty="0" smtClean="0"/>
          </a:p>
          <a:p>
            <a:r>
              <a:rPr lang="id-ID" dirty="0" smtClean="0"/>
              <a:t>Festinger (1954), untuk mengetahui siapa dirinya, kita dapat melakukan perbandingan dengan orang lain yang lebih baik (</a:t>
            </a:r>
            <a:r>
              <a:rPr lang="id-ID" i="1" dirty="0" smtClean="0"/>
              <a:t>upward social comparison</a:t>
            </a:r>
            <a:r>
              <a:rPr lang="id-ID" dirty="0" smtClean="0"/>
              <a:t>) maupun yang lebih tidak baik (</a:t>
            </a:r>
            <a:r>
              <a:rPr lang="id-ID" i="1" dirty="0" smtClean="0"/>
              <a:t>downward social comparison</a:t>
            </a:r>
            <a:r>
              <a:rPr lang="id-ID" dirty="0" smtClean="0"/>
              <a:t>)</a:t>
            </a:r>
          </a:p>
          <a:p>
            <a:endParaRPr lang="id-ID" dirty="0" smtClean="0"/>
          </a:p>
          <a:p>
            <a:r>
              <a:rPr lang="id-ID" dirty="0" smtClean="0"/>
              <a:t>Menurut Baumister (1998), motif dasar melakukan perbandingan dengan orang lain adalah karena kita ingin mendapatkan gambaran positif tentang diri kita.</a:t>
            </a:r>
            <a:endParaRPr lang="id-ID" dirty="0"/>
          </a:p>
        </p:txBody>
      </p:sp>
    </p:spTree>
  </p:cSld>
  <p:clrMapOvr>
    <a:masterClrMapping/>
  </p:clrMapOvr>
  <p:transition spd="slow">
    <p:pull dir="r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ugup-saat-presentasi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609600"/>
            <a:ext cx="6172200" cy="5486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Presentasi Diri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 smtClean="0">
                <a:solidFill>
                  <a:srgbClr val="FF0000"/>
                </a:solidFill>
              </a:rPr>
              <a:t>Impression management, yaitu usaha untuk mengatur kesan yang orang lain tangkap mengenai kita (schlenker, 1980)</a:t>
            </a:r>
          </a:p>
          <a:p>
            <a:endParaRPr lang="id-ID" dirty="0" smtClean="0">
              <a:solidFill>
                <a:srgbClr val="FF0000"/>
              </a:solidFill>
            </a:endParaRPr>
          </a:p>
          <a:p>
            <a:r>
              <a:rPr lang="id-ID" dirty="0" smtClean="0">
                <a:solidFill>
                  <a:srgbClr val="FF0000"/>
                </a:solidFill>
              </a:rPr>
              <a:t>Menurut Jones &amp; Pittman (1982), ada lima strategi persentasi diri yang memiliki tujuan yang berbeda :</a:t>
            </a:r>
          </a:p>
          <a:p>
            <a:pPr>
              <a:buNone/>
            </a:pPr>
            <a:r>
              <a:rPr lang="id-ID" dirty="0" smtClean="0">
                <a:solidFill>
                  <a:srgbClr val="FF0000"/>
                </a:solidFill>
              </a:rPr>
              <a:t>		1. Ingratiation</a:t>
            </a:r>
          </a:p>
          <a:p>
            <a:pPr>
              <a:buNone/>
            </a:pPr>
            <a:r>
              <a:rPr lang="id-ID" dirty="0" smtClean="0">
                <a:solidFill>
                  <a:srgbClr val="FF0000"/>
                </a:solidFill>
              </a:rPr>
              <a:t>		</a:t>
            </a:r>
            <a:r>
              <a:rPr lang="id-ID" sz="2400" dirty="0" smtClean="0">
                <a:solidFill>
                  <a:srgbClr val="FF0000"/>
                </a:solidFill>
              </a:rPr>
              <a:t>     kita menampilkan diri sebagai orang yang ingin 	     membuat orang lain senang.dengan tujuan agar 	     disukai.</a:t>
            </a:r>
          </a:p>
          <a:p>
            <a:pPr>
              <a:buNone/>
            </a:pPr>
            <a:r>
              <a:rPr lang="id-ID" dirty="0" smtClean="0">
                <a:solidFill>
                  <a:srgbClr val="FF0000"/>
                </a:solidFill>
              </a:rPr>
              <a:t>		2. Self-promotion</a:t>
            </a:r>
          </a:p>
          <a:p>
            <a:pPr>
              <a:buNone/>
            </a:pPr>
            <a:r>
              <a:rPr lang="id-ID" dirty="0" smtClean="0">
                <a:solidFill>
                  <a:srgbClr val="FF0000"/>
                </a:solidFill>
              </a:rPr>
              <a:t>		     </a:t>
            </a:r>
            <a:r>
              <a:rPr lang="id-ID" sz="2400" dirty="0" smtClean="0">
                <a:solidFill>
                  <a:srgbClr val="FF0000"/>
                </a:solidFill>
              </a:rPr>
              <a:t>dengan tujuan dianggap kompeten, kita 	      	      menampilkan diri sebagai orang yang memiliki    	      kelebihan tau kekuatan baik dalam hal 	    	      kemampuan atau trait </a:t>
            </a:r>
            <a:r>
              <a:rPr lang="id-ID" sz="2400" dirty="0" smtClean="0"/>
              <a:t>pribadi</a:t>
            </a:r>
            <a:r>
              <a:rPr lang="id-ID" dirty="0" smtClean="0"/>
              <a:t>.</a:t>
            </a:r>
            <a:endParaRPr lang="id-ID" dirty="0"/>
          </a:p>
        </p:txBody>
      </p:sp>
    </p:spTree>
  </p:cSld>
  <p:clrMapOvr>
    <a:masterClrMapping/>
  </p:clrMapOvr>
  <p:transition spd="slow">
    <p:zoom dir="in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sentation-boy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457200"/>
            <a:ext cx="6086475" cy="54102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7620000" cy="6400800"/>
          </a:xfrm>
        </p:spPr>
        <p:txBody>
          <a:bodyPr>
            <a:normAutofit/>
          </a:bodyPr>
          <a:lstStyle/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id-ID" dirty="0" smtClean="0">
                <a:solidFill>
                  <a:srgbClr val="FF0000"/>
                </a:solidFill>
              </a:rPr>
              <a:t>3. Intimidation</a:t>
            </a:r>
          </a:p>
          <a:p>
            <a:pPr>
              <a:buNone/>
            </a:pPr>
            <a:r>
              <a:rPr lang="id-ID" dirty="0" smtClean="0">
                <a:solidFill>
                  <a:srgbClr val="FF0000"/>
                </a:solidFill>
              </a:rPr>
              <a:t>	    </a:t>
            </a:r>
            <a:r>
              <a:rPr lang="id-ID" sz="2000" dirty="0" smtClean="0">
                <a:solidFill>
                  <a:srgbClr val="FF0000"/>
                </a:solidFill>
              </a:rPr>
              <a:t>dengan tujuan agar ditakuti, kita menampilkan diri sebagai       orang yang berbahaya dan menakutkan</a:t>
            </a:r>
          </a:p>
          <a:p>
            <a:pPr>
              <a:buNone/>
            </a:pPr>
            <a:r>
              <a:rPr lang="id-ID" dirty="0" smtClean="0">
                <a:solidFill>
                  <a:srgbClr val="FF0000"/>
                </a:solidFill>
              </a:rPr>
              <a:t>	4. Supplication</a:t>
            </a:r>
          </a:p>
          <a:p>
            <a:pPr>
              <a:buNone/>
            </a:pPr>
            <a:r>
              <a:rPr lang="id-ID" dirty="0" smtClean="0">
                <a:solidFill>
                  <a:srgbClr val="FF0000"/>
                </a:solidFill>
              </a:rPr>
              <a:t>	</a:t>
            </a:r>
            <a:r>
              <a:rPr lang="id-ID" sz="2000" dirty="0" smtClean="0">
                <a:solidFill>
                  <a:srgbClr val="FF0000"/>
                </a:solidFill>
              </a:rPr>
              <a:t>     dengan tujuan dikasihani, kita menampilkan diri sebagai                               seorang yang lemah dan tergantung.</a:t>
            </a:r>
          </a:p>
          <a:p>
            <a:pPr>
              <a:buNone/>
            </a:pPr>
            <a:r>
              <a:rPr lang="id-ID" dirty="0" smtClean="0">
                <a:solidFill>
                  <a:srgbClr val="FF0000"/>
                </a:solidFill>
              </a:rPr>
              <a:t>	5. Exemplification</a:t>
            </a:r>
          </a:p>
          <a:p>
            <a:pPr>
              <a:buNone/>
            </a:pPr>
            <a:r>
              <a:rPr lang="id-ID" dirty="0" smtClean="0">
                <a:solidFill>
                  <a:srgbClr val="FF0000"/>
                </a:solidFill>
              </a:rPr>
              <a:t>	     </a:t>
            </a:r>
            <a:r>
              <a:rPr lang="id-ID" sz="2000" dirty="0" smtClean="0">
                <a:solidFill>
                  <a:srgbClr val="FF0000"/>
                </a:solidFill>
              </a:rPr>
              <a:t>dengan tujuan dianggap memiliki integritas moral tinggi,</a:t>
            </a:r>
          </a:p>
          <a:p>
            <a:pPr>
              <a:buNone/>
            </a:pPr>
            <a:r>
              <a:rPr lang="id-ID" sz="2000" dirty="0" smtClean="0">
                <a:solidFill>
                  <a:srgbClr val="FF0000"/>
                </a:solidFill>
              </a:rPr>
              <a:t>	     kita menampilkan diri sebagai orang yang rela berkorban</a:t>
            </a:r>
          </a:p>
          <a:p>
            <a:pPr>
              <a:buNone/>
            </a:pPr>
            <a:r>
              <a:rPr lang="id-ID" sz="2000" dirty="0" smtClean="0">
                <a:solidFill>
                  <a:srgbClr val="FF0000"/>
                </a:solidFill>
              </a:rPr>
              <a:t>	     untuk orang lain</a:t>
            </a:r>
            <a:r>
              <a:rPr lang="id-ID" dirty="0" smtClean="0">
                <a:solidFill>
                  <a:srgbClr val="FF0000"/>
                </a:solidFill>
              </a:rPr>
              <a:t>.</a:t>
            </a:r>
          </a:p>
        </p:txBody>
      </p:sp>
    </p:spTree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thank-you-bodi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19200" y="990600"/>
            <a:ext cx="5943600" cy="4564685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engenali-potensi-diri.jpg"/>
          <p:cNvPicPr>
            <a:picLocks noChangeAspect="1"/>
          </p:cNvPicPr>
          <p:nvPr/>
        </p:nvPicPr>
        <p:blipFill>
          <a:blip r:embed="rId2" cstate="print">
            <a:lum bright="10000"/>
          </a:blip>
          <a:stretch>
            <a:fillRect/>
          </a:stretch>
        </p:blipFill>
        <p:spPr>
          <a:xfrm>
            <a:off x="1143000" y="762000"/>
            <a:ext cx="6350000" cy="508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id-ID" dirty="0" smtClean="0"/>
              <a:t>Deaux</a:t>
            </a:r>
            <a:r>
              <a:rPr lang="id-ID" dirty="0"/>
              <a:t>, Dane, dan Wrightsman (1993) konsep diri adalah sekumpulan keyakinan dan perasaan seseorang mengenai dirinya</a:t>
            </a:r>
            <a:r>
              <a:rPr lang="id-ID" dirty="0" smtClean="0"/>
              <a:t>.</a:t>
            </a:r>
          </a:p>
          <a:p>
            <a:pPr lvl="0">
              <a:buNone/>
            </a:pPr>
            <a:r>
              <a:rPr lang="id-ID" dirty="0" smtClean="0"/>
              <a:t> </a:t>
            </a:r>
            <a:endParaRPr lang="en-US" dirty="0"/>
          </a:p>
          <a:p>
            <a:pPr lvl="0"/>
            <a:r>
              <a:rPr lang="id-ID" dirty="0"/>
              <a:t>Keyakinan seseorang mengenai dirinya bisa berkaitan dengan bakat, minat, kemampuan, penampilan fisik dan lain-lain</a:t>
            </a:r>
            <a:r>
              <a:rPr lang="id-ID" dirty="0" smtClean="0"/>
              <a:t>.</a:t>
            </a:r>
          </a:p>
          <a:p>
            <a:pPr marL="11430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17215041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ku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6375" y="571500"/>
            <a:ext cx="6191250" cy="5715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L</a:t>
            </a:r>
            <a:r>
              <a:rPr lang="en-US" dirty="0" err="1" smtClean="0"/>
              <a:t>anjutan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>
                <a:solidFill>
                  <a:srgbClr val="FF0000"/>
                </a:solidFill>
              </a:rPr>
              <a:t>Mengapa konsep diri sangat penting di pelajari dalam psikologi sosial?</a:t>
            </a:r>
            <a:endParaRPr lang="en-US" dirty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0602296"/>
      </p:ext>
    </p:extLst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Karena konsep diri mempengaruhi perilaku seseorang terutama dalam menanggapi dunia dan pengalaman (markus, 1997)</a:t>
            </a:r>
            <a:r>
              <a:rPr lang="en-US" dirty="0" smtClean="0"/>
              <a:t>.</a:t>
            </a:r>
          </a:p>
          <a:p>
            <a:r>
              <a:rPr lang="id-ID" dirty="0" smtClean="0"/>
              <a:t>Pembentukan konsep diri dipengaruhi oleh orang lain dalam interaksi sosial.</a:t>
            </a:r>
          </a:p>
          <a:p>
            <a:pPr>
              <a:buNone/>
            </a:pPr>
            <a:endParaRPr lang="en-US" dirty="0" smtClean="0"/>
          </a:p>
          <a:p>
            <a:r>
              <a:rPr lang="id-ID" dirty="0" smtClean="0"/>
              <a:t>Vaughan dan Hogg (2002) menyatakan bahwa hasil dari tindakan kita mendorong kita untuk melakukan introspeksi diri.</a:t>
            </a:r>
            <a:endParaRPr lang="en-US" dirty="0" smtClean="0"/>
          </a:p>
          <a:p>
            <a:endParaRPr lang="id-ID" dirty="0"/>
          </a:p>
        </p:txBody>
      </p:sp>
    </p:spTree>
  </p:cSld>
  <p:clrMapOvr>
    <a:masterClrMapping/>
  </p:clrMapOvr>
  <p:transition spd="med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5430728495_thinking_web_pic_xlarge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800" y="762000"/>
            <a:ext cx="5562600" cy="5562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id-ID" dirty="0" smtClean="0"/>
              <a:t>P</a:t>
            </a:r>
            <a:r>
              <a:rPr lang="en-US" dirty="0" err="1" smtClean="0"/>
              <a:t>engetahuan</a:t>
            </a:r>
            <a:r>
              <a:rPr lang="id-ID" dirty="0" smtClean="0"/>
              <a:t> T</a:t>
            </a:r>
            <a:r>
              <a:rPr lang="en-US" dirty="0" err="1" smtClean="0"/>
              <a:t>entang</a:t>
            </a:r>
            <a:r>
              <a:rPr lang="id-ID" dirty="0" smtClean="0"/>
              <a:t> D</a:t>
            </a:r>
            <a:r>
              <a:rPr lang="en-US" dirty="0" err="1" smtClean="0"/>
              <a:t>iri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 smtClean="0"/>
          </a:p>
          <a:p>
            <a:r>
              <a:rPr lang="id-ID" dirty="0" smtClean="0">
                <a:solidFill>
                  <a:srgbClr val="FF0000"/>
                </a:solidFill>
              </a:rPr>
              <a:t>Vaughan </a:t>
            </a:r>
            <a:r>
              <a:rPr lang="id-ID" dirty="0">
                <a:solidFill>
                  <a:srgbClr val="FF0000"/>
                </a:solidFill>
              </a:rPr>
              <a:t>dan Fogg (2002)  konsep diri adalah sekema diri </a:t>
            </a:r>
            <a:r>
              <a:rPr lang="id-ID" i="1" dirty="0">
                <a:solidFill>
                  <a:srgbClr val="FF0000"/>
                </a:solidFill>
              </a:rPr>
              <a:t>(self-schema)</a:t>
            </a:r>
            <a:r>
              <a:rPr lang="id-ID" dirty="0">
                <a:solidFill>
                  <a:srgbClr val="FF0000"/>
                </a:solidFill>
              </a:rPr>
              <a:t>, yaitu pengetahuan tentang diri yang mempengaruhi cara seseorang mengolah informasi dan mengambil tindakan</a:t>
            </a:r>
            <a:r>
              <a:rPr lang="id-ID" dirty="0" smtClean="0">
                <a:solidFill>
                  <a:srgbClr val="FF0000"/>
                </a:solidFill>
              </a:rPr>
              <a:t>.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id-ID" dirty="0">
                <a:solidFill>
                  <a:srgbClr val="FF0000"/>
                </a:solidFill>
              </a:rPr>
              <a:t>Menurut Higgins (1987) ada tiga jenis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id-ID" dirty="0" smtClean="0">
                <a:solidFill>
                  <a:srgbClr val="FF0000"/>
                </a:solidFill>
              </a:rPr>
              <a:t>skema </a:t>
            </a:r>
            <a:r>
              <a:rPr lang="id-ID" dirty="0">
                <a:solidFill>
                  <a:srgbClr val="FF0000"/>
                </a:solidFill>
              </a:rPr>
              <a:t>diri :</a:t>
            </a:r>
            <a:endParaRPr lang="en-US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	- </a:t>
            </a:r>
            <a:r>
              <a:rPr lang="id-ID" i="1" dirty="0" smtClean="0">
                <a:solidFill>
                  <a:srgbClr val="FF0000"/>
                </a:solidFill>
              </a:rPr>
              <a:t>Actual </a:t>
            </a:r>
            <a:r>
              <a:rPr lang="id-ID" i="1" dirty="0">
                <a:solidFill>
                  <a:srgbClr val="FF0000"/>
                </a:solidFill>
              </a:rPr>
              <a:t>self</a:t>
            </a:r>
            <a:r>
              <a:rPr lang="id-ID" dirty="0">
                <a:solidFill>
                  <a:srgbClr val="FF0000"/>
                </a:solidFill>
              </a:rPr>
              <a:t>, yaitu bagaimana </a:t>
            </a:r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id-ID" dirty="0" smtClean="0">
                <a:solidFill>
                  <a:srgbClr val="FF0000"/>
                </a:solidFill>
              </a:rPr>
              <a:t>iri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id-ID" dirty="0" smtClean="0">
                <a:solidFill>
                  <a:srgbClr val="FF0000"/>
                </a:solidFill>
              </a:rPr>
              <a:t>kita </a:t>
            </a:r>
            <a:r>
              <a:rPr lang="id-ID" dirty="0">
                <a:solidFill>
                  <a:srgbClr val="FF0000"/>
                </a:solidFill>
              </a:rPr>
              <a:t>saat ini</a:t>
            </a:r>
            <a:endParaRPr lang="en-US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	- </a:t>
            </a:r>
            <a:r>
              <a:rPr lang="id-ID" i="1" dirty="0" smtClean="0">
                <a:solidFill>
                  <a:srgbClr val="FF0000"/>
                </a:solidFill>
              </a:rPr>
              <a:t>Ideal </a:t>
            </a:r>
            <a:r>
              <a:rPr lang="id-ID" i="1" dirty="0">
                <a:solidFill>
                  <a:srgbClr val="FF0000"/>
                </a:solidFill>
              </a:rPr>
              <a:t>self</a:t>
            </a:r>
            <a:r>
              <a:rPr lang="id-ID" dirty="0">
                <a:solidFill>
                  <a:srgbClr val="FF0000"/>
                </a:solidFill>
              </a:rPr>
              <a:t>, yaitu bagaimana diri yang ingin kita 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</a:t>
            </a:r>
          </a:p>
          <a:p>
            <a:pPr marL="0" lv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   </a:t>
            </a:r>
            <a:r>
              <a:rPr lang="id-ID" dirty="0" smtClean="0">
                <a:solidFill>
                  <a:srgbClr val="FF0000"/>
                </a:solidFill>
              </a:rPr>
              <a:t>                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inginkan</a:t>
            </a:r>
            <a:endParaRPr lang="en-US" dirty="0" smtClean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</a:t>
            </a:r>
            <a:r>
              <a:rPr lang="id-ID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- </a:t>
            </a:r>
            <a:r>
              <a:rPr lang="id-ID" dirty="0" smtClean="0">
                <a:solidFill>
                  <a:srgbClr val="FF0000"/>
                </a:solidFill>
              </a:rPr>
              <a:t>Ought </a:t>
            </a:r>
            <a:r>
              <a:rPr lang="id-ID" dirty="0">
                <a:solidFill>
                  <a:srgbClr val="FF0000"/>
                </a:solidFill>
              </a:rPr>
              <a:t>self, yaitu bagaimana diri </a:t>
            </a:r>
            <a:r>
              <a:rPr lang="id-ID" dirty="0" smtClean="0">
                <a:solidFill>
                  <a:srgbClr val="FF0000"/>
                </a:solidFill>
              </a:rPr>
              <a:t>kita 		                   seharusnya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95753690"/>
      </p:ext>
    </p:extLst>
  </p:cSld>
  <p:clrMapOvr>
    <a:masterClrMapping/>
  </p:clrMapOvr>
  <p:transition spd="med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embentukan-kelompok-sosi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Identitas</a:t>
            </a:r>
            <a:r>
              <a:rPr lang="en-US" dirty="0" smtClean="0"/>
              <a:t> </a:t>
            </a:r>
            <a:r>
              <a:rPr lang="en-US" dirty="0"/>
              <a:t>P</a:t>
            </a:r>
            <a:r>
              <a:rPr lang="en-US" dirty="0" smtClean="0"/>
              <a:t>ersonal </a:t>
            </a:r>
            <a:r>
              <a:rPr lang="en-US" dirty="0" err="1"/>
              <a:t>dan</a:t>
            </a:r>
            <a:r>
              <a:rPr lang="en-US" dirty="0"/>
              <a:t> S</a:t>
            </a:r>
            <a:r>
              <a:rPr lang="en-US" dirty="0" smtClean="0"/>
              <a:t>ocial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ahli</a:t>
            </a:r>
            <a:r>
              <a:rPr lang="en-US" dirty="0"/>
              <a:t> </a:t>
            </a:r>
            <a:r>
              <a:rPr lang="en-US" dirty="0" err="1"/>
              <a:t>mengemukakan</a:t>
            </a:r>
            <a:r>
              <a:rPr lang="en-US" dirty="0"/>
              <a:t> </a:t>
            </a:r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indentitas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(Erikson 1986) </a:t>
            </a:r>
            <a:r>
              <a:rPr lang="en-US" dirty="0" err="1"/>
              <a:t>mengatakan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proses </a:t>
            </a:r>
            <a:r>
              <a:rPr lang="en-US" dirty="0" err="1"/>
              <a:t>sentral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remaja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pembentukan</a:t>
            </a:r>
            <a:r>
              <a:rPr lang="en-US" dirty="0"/>
              <a:t> </a:t>
            </a:r>
            <a:r>
              <a:rPr lang="en-US" dirty="0" err="1"/>
              <a:t>identitas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.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kea rah </a:t>
            </a:r>
            <a:r>
              <a:rPr lang="en-US" dirty="0" err="1"/>
              <a:t>indivisualistas</a:t>
            </a:r>
            <a:r>
              <a:rPr lang="en-US" dirty="0"/>
              <a:t> 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ospek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berdiri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/>
          </a:p>
          <a:p>
            <a:r>
              <a:rPr lang="en-US" dirty="0" err="1"/>
              <a:t>Identitas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menghayati</a:t>
            </a:r>
            <a:r>
              <a:rPr lang="en-US" dirty="0"/>
              <a:t> </a:t>
            </a:r>
            <a:r>
              <a:rPr lang="en-US" dirty="0" err="1"/>
              <a:t>dirinya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pribadi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tengelam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berperan</a:t>
            </a:r>
            <a:r>
              <a:rPr lang="en-US" dirty="0"/>
              <a:t> yang di </a:t>
            </a:r>
            <a:r>
              <a:rPr lang="en-US" dirty="0" err="1"/>
              <a:t>mainkan</a:t>
            </a:r>
            <a:r>
              <a:rPr lang="en-US" dirty="0"/>
              <a:t>.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, </a:t>
            </a:r>
            <a:r>
              <a:rPr lang="en-US" dirty="0" err="1"/>
              <a:t>teman</a:t>
            </a:r>
            <a:r>
              <a:rPr lang="en-US" dirty="0"/>
              <a:t>, </a:t>
            </a:r>
            <a:r>
              <a:rPr lang="en-US" dirty="0" err="1"/>
              <a:t>pelajar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teman</a:t>
            </a:r>
            <a:r>
              <a:rPr lang="en-US" dirty="0"/>
              <a:t> </a:t>
            </a:r>
            <a:r>
              <a:rPr lang="en-US" dirty="0" err="1"/>
              <a:t>sejawat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/>
          </a:p>
          <a:p>
            <a:r>
              <a:rPr lang="en-US" dirty="0" err="1"/>
              <a:t>Identifikasi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muda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n</a:t>
            </a:r>
            <a:r>
              <a:rPr lang="en-US" dirty="0" err="1" smtClean="0"/>
              <a:t>ilai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orang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loyalitasnya</a:t>
            </a:r>
            <a:r>
              <a:rPr lang="en-US" dirty="0"/>
              <a:t>,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sekedar</a:t>
            </a:r>
            <a:r>
              <a:rPr lang="en-US" dirty="0"/>
              <a:t> </a:t>
            </a:r>
            <a:r>
              <a:rPr lang="en-US" dirty="0" err="1"/>
              <a:t>mengikuti</a:t>
            </a:r>
            <a:r>
              <a:rPr lang="en-US" dirty="0"/>
              <a:t> </a:t>
            </a:r>
            <a:r>
              <a:rPr lang="en-US" dirty="0" err="1"/>
              <a:t>pilihan</a:t>
            </a:r>
            <a:r>
              <a:rPr lang="en-US" dirty="0"/>
              <a:t> orang </a:t>
            </a:r>
            <a:r>
              <a:rPr lang="en-US" dirty="0" err="1"/>
              <a:t>tuanya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19276237"/>
      </p:ext>
    </p:extLst>
  </p:cSld>
  <p:clrMapOvr>
    <a:masterClrMapping/>
  </p:clrMapOvr>
  <p:transition spd="med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Lanjutan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/>
              <a:t>Menurut</a:t>
            </a:r>
            <a:r>
              <a:rPr lang="en-US" dirty="0"/>
              <a:t> brewer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gardiner</a:t>
            </a:r>
            <a:r>
              <a:rPr lang="en-US" dirty="0"/>
              <a:t> ( 1996 )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yang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mendefisinikasikan</a:t>
            </a:r>
            <a:r>
              <a:rPr lang="en-US" dirty="0"/>
              <a:t> </a:t>
            </a:r>
            <a:r>
              <a:rPr lang="en-US" dirty="0" err="1"/>
              <a:t>dirinya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 smtClean="0"/>
              <a:t>:</a:t>
            </a:r>
            <a:endParaRPr lang="en-US" dirty="0"/>
          </a:p>
          <a:p>
            <a:pPr lvl="0"/>
            <a:r>
              <a:rPr lang="en-US" dirty="0"/>
              <a:t>Individual self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yang di </a:t>
            </a:r>
            <a:r>
              <a:rPr lang="en-US" dirty="0" err="1"/>
              <a:t>definisikan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trait </a:t>
            </a:r>
            <a:r>
              <a:rPr lang="en-US" dirty="0" err="1"/>
              <a:t>pribadi</a:t>
            </a:r>
            <a:r>
              <a:rPr lang="en-US" dirty="0"/>
              <a:t> yang </a:t>
            </a:r>
            <a:r>
              <a:rPr lang="en-US" dirty="0" err="1"/>
              <a:t>membedakan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orang lain. </a:t>
            </a:r>
            <a:r>
              <a:rPr lang="en-US" dirty="0" err="1"/>
              <a:t>Contohnya</a:t>
            </a:r>
            <a:r>
              <a:rPr lang="en-US" dirty="0"/>
              <a:t> </a:t>
            </a:r>
            <a:r>
              <a:rPr lang="en-US" dirty="0" err="1"/>
              <a:t>saya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pekerja</a:t>
            </a:r>
            <a:r>
              <a:rPr lang="en-US" dirty="0"/>
              <a:t> </a:t>
            </a:r>
            <a:r>
              <a:rPr lang="en-US" dirty="0" err="1"/>
              <a:t>keras</a:t>
            </a:r>
            <a:r>
              <a:rPr lang="en-US" dirty="0"/>
              <a:t> yang </a:t>
            </a:r>
            <a:r>
              <a:rPr lang="en-US" dirty="0" err="1"/>
              <a:t>pantang</a:t>
            </a:r>
            <a:r>
              <a:rPr lang="en-US" dirty="0"/>
              <a:t> </a:t>
            </a:r>
            <a:r>
              <a:rPr lang="en-US" dirty="0" err="1"/>
              <a:t>menyerah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menghadapi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Realitional</a:t>
            </a:r>
            <a:r>
              <a:rPr lang="en-US" dirty="0"/>
              <a:t> self </a:t>
            </a:r>
            <a:r>
              <a:rPr lang="en-US" dirty="0" err="1"/>
              <a:t>yaitu</a:t>
            </a:r>
            <a:r>
              <a:rPr lang="en-US" dirty="0"/>
              <a:t> di </a:t>
            </a:r>
            <a:r>
              <a:rPr lang="en-US" dirty="0" err="1"/>
              <a:t>definisikan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interpersonal yang di </a:t>
            </a:r>
            <a:r>
              <a:rPr lang="en-US" dirty="0" err="1"/>
              <a:t>miliki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orang </a:t>
            </a:r>
            <a:r>
              <a:rPr lang="en-US" dirty="0" err="1"/>
              <a:t>lain.contohnya</a:t>
            </a:r>
            <a:r>
              <a:rPr lang="en-US" dirty="0"/>
              <a:t> ‘ </a:t>
            </a:r>
            <a:r>
              <a:rPr lang="en-US" dirty="0" err="1"/>
              <a:t>saya</a:t>
            </a:r>
            <a:r>
              <a:rPr lang="en-US" dirty="0"/>
              <a:t> </a:t>
            </a:r>
            <a:r>
              <a:rPr lang="en-US" dirty="0" err="1"/>
              <a:t>temannya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mantan</a:t>
            </a:r>
            <a:r>
              <a:rPr lang="en-US" dirty="0"/>
              <a:t> </a:t>
            </a:r>
            <a:r>
              <a:rPr lang="en-US" dirty="0" err="1"/>
              <a:t>presiden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Collective self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yang di </a:t>
            </a:r>
            <a:r>
              <a:rPr lang="en-US" dirty="0" err="1"/>
              <a:t>definisikan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keanggotaan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social </a:t>
            </a:r>
            <a:r>
              <a:rPr lang="en-US" dirty="0" err="1"/>
              <a:t>contohnya</a:t>
            </a:r>
            <a:r>
              <a:rPr lang="en-US" dirty="0"/>
              <a:t> </a:t>
            </a:r>
            <a:r>
              <a:rPr lang="en-US" dirty="0" err="1"/>
              <a:t>saya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 UI </a:t>
            </a:r>
            <a:r>
              <a:rPr lang="en-US" dirty="0" err="1"/>
              <a:t>angkatan</a:t>
            </a:r>
            <a:r>
              <a:rPr lang="en-US" dirty="0"/>
              <a:t> 1995.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3111077"/>
      </p:ext>
    </p:extLst>
  </p:cSld>
  <p:clrMapOvr>
    <a:masterClrMapping/>
  </p:clrMapOvr>
  <p:transition spd="med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eep-blue-sky-with-clou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 </a:t>
            </a:r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( </a:t>
            </a:r>
            <a:r>
              <a:rPr lang="en-US" i="1" dirty="0"/>
              <a:t>self esteem </a:t>
            </a:r>
            <a:r>
              <a:rPr lang="en-US" dirty="0"/>
              <a:t>) </a:t>
            </a:r>
            <a:r>
              <a:rPr lang="en-US" dirty="0" err="1"/>
              <a:t>struat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sundeen</a:t>
            </a:r>
            <a:r>
              <a:rPr lang="en-US" dirty="0"/>
              <a:t> ( 1991 )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di </a:t>
            </a:r>
            <a:r>
              <a:rPr lang="en-US" dirty="0" err="1"/>
              <a:t>capai</a:t>
            </a:r>
            <a:r>
              <a:rPr lang="en-US" dirty="0"/>
              <a:t> </a:t>
            </a:r>
            <a:r>
              <a:rPr lang="en-US" dirty="0" err="1"/>
              <a:t>menganalisa</a:t>
            </a:r>
            <a:r>
              <a:rPr lang="en-US" dirty="0"/>
              <a:t> </a:t>
            </a:r>
            <a:r>
              <a:rPr lang="en-US" dirty="0" err="1"/>
              <a:t>seberapa</a:t>
            </a:r>
            <a:r>
              <a:rPr lang="en-US" dirty="0"/>
              <a:t> </a:t>
            </a:r>
            <a:r>
              <a:rPr lang="en-US" dirty="0" err="1"/>
              <a:t>jauh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ideal </a:t>
            </a:r>
            <a:r>
              <a:rPr lang="en-US" dirty="0" err="1"/>
              <a:t>dirinya</a:t>
            </a:r>
            <a:r>
              <a:rPr lang="en-US" dirty="0"/>
              <a:t>. </a:t>
            </a:r>
            <a:r>
              <a:rPr lang="en-US" dirty="0" err="1"/>
              <a:t>Dapat</a:t>
            </a:r>
            <a:r>
              <a:rPr lang="en-US" dirty="0"/>
              <a:t> di </a:t>
            </a:r>
            <a:r>
              <a:rPr lang="en-US" dirty="0" err="1"/>
              <a:t>artikan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mengambarkan</a:t>
            </a:r>
            <a:r>
              <a:rPr lang="en-US" dirty="0"/>
              <a:t> </a:t>
            </a:r>
            <a:r>
              <a:rPr lang="en-US" dirty="0" err="1"/>
              <a:t>sejauh</a:t>
            </a:r>
            <a:r>
              <a:rPr lang="en-US" dirty="0"/>
              <a:t>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menilai</a:t>
            </a:r>
            <a:r>
              <a:rPr lang="en-US" dirty="0"/>
              <a:t> </a:t>
            </a:r>
            <a:r>
              <a:rPr lang="en-US" dirty="0" err="1"/>
              <a:t>dirinya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orang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, </a:t>
            </a:r>
            <a:r>
              <a:rPr lang="en-US" dirty="0" err="1"/>
              <a:t>keberartian</a:t>
            </a:r>
            <a:r>
              <a:rPr lang="en-US" dirty="0"/>
              <a:t>, </a:t>
            </a:r>
            <a:r>
              <a:rPr lang="en-US" dirty="0" err="1"/>
              <a:t>berharga</a:t>
            </a:r>
            <a:r>
              <a:rPr lang="en-US" dirty="0"/>
              <a:t> dab </a:t>
            </a:r>
            <a:r>
              <a:rPr lang="en-US" dirty="0" err="1"/>
              <a:t>kompeten</a:t>
            </a:r>
            <a:r>
              <a:rPr lang="en-US" dirty="0"/>
              <a:t>.  (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negative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80036950"/>
      </p:ext>
    </p:extLst>
  </p:cSld>
  <p:clrMapOvr>
    <a:masterClrMapping/>
  </p:clrMapOvr>
  <p:transition spd="med">
    <p:wipe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Lanjutan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/>
              <a:t>orang </a:t>
            </a:r>
            <a:r>
              <a:rPr lang="en-US" dirty="0" err="1"/>
              <a:t>menginginkan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yang </a:t>
            </a:r>
            <a:r>
              <a:rPr lang="en-US" dirty="0" err="1"/>
              <a:t>positif</a:t>
            </a:r>
            <a:r>
              <a:rPr lang="en-US" dirty="0"/>
              <a:t>. </a:t>
            </a:r>
            <a:r>
              <a:rPr lang="en-US" dirty="0" err="1"/>
              <a:t>Mengapa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? </a:t>
            </a:r>
            <a:r>
              <a:rPr lang="en-US" dirty="0" err="1"/>
              <a:t>Menurut</a:t>
            </a:r>
            <a:r>
              <a:rPr lang="en-US" dirty="0"/>
              <a:t> Vaughan &amp; Hogg ( 2002 ) </a:t>
            </a:r>
            <a:r>
              <a:rPr lang="en-US" dirty="0" err="1"/>
              <a:t>alasannya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lvl="0"/>
            <a:r>
              <a:rPr lang="en-US" dirty="0" smtClean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yang </a:t>
            </a:r>
            <a:r>
              <a:rPr lang="en-US" dirty="0" err="1"/>
              <a:t>positif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orang </a:t>
            </a:r>
            <a:r>
              <a:rPr lang="en-US" dirty="0" err="1"/>
              <a:t>merasa</a:t>
            </a:r>
            <a:r>
              <a:rPr lang="en-US" dirty="0"/>
              <a:t> </a:t>
            </a:r>
            <a:r>
              <a:rPr lang="en-US" dirty="0" err="1"/>
              <a:t>nyaman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dirinya</a:t>
            </a:r>
            <a:r>
              <a:rPr lang="en-US" dirty="0"/>
              <a:t> di </a:t>
            </a:r>
            <a:r>
              <a:rPr lang="en-US" dirty="0" err="1"/>
              <a:t>tengah</a:t>
            </a:r>
            <a:r>
              <a:rPr lang="en-US" dirty="0"/>
              <a:t> </a:t>
            </a:r>
            <a:r>
              <a:rPr lang="en-US" dirty="0" err="1"/>
              <a:t>kepastian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kematian</a:t>
            </a:r>
            <a:r>
              <a:rPr lang="en-US" dirty="0"/>
              <a:t> yang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di </a:t>
            </a:r>
            <a:r>
              <a:rPr lang="en-US" dirty="0" err="1"/>
              <a:t>hadapinya</a:t>
            </a:r>
            <a:r>
              <a:rPr lang="en-US" dirty="0"/>
              <a:t>. </a:t>
            </a:r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/>
              <a:t>diri</a:t>
            </a:r>
            <a:r>
              <a:rPr lang="en-US" dirty="0"/>
              <a:t> yang </a:t>
            </a:r>
            <a:r>
              <a:rPr lang="en-US" dirty="0" err="1"/>
              <a:t>positif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orang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mengatasi</a:t>
            </a:r>
            <a:r>
              <a:rPr lang="en-US" dirty="0"/>
              <a:t> </a:t>
            </a:r>
            <a:r>
              <a:rPr lang="en-US" dirty="0" err="1"/>
              <a:t>kecemasan</a:t>
            </a:r>
            <a:r>
              <a:rPr lang="en-US" dirty="0"/>
              <a:t>, </a:t>
            </a:r>
            <a:r>
              <a:rPr lang="en-US" dirty="0" err="1"/>
              <a:t>kesepian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penolakan</a:t>
            </a:r>
            <a:r>
              <a:rPr lang="en-US" dirty="0"/>
              <a:t> social.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ukur</a:t>
            </a:r>
            <a:r>
              <a:rPr lang="en-US" dirty="0"/>
              <a:t> social ( </a:t>
            </a:r>
            <a:r>
              <a:rPr lang="en-US" dirty="0" err="1"/>
              <a:t>sociometer</a:t>
            </a:r>
            <a:r>
              <a:rPr lang="en-US" dirty="0"/>
              <a:t> )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sejauh</a:t>
            </a:r>
            <a:r>
              <a:rPr lang="en-US" dirty="0"/>
              <a:t>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merasa</a:t>
            </a:r>
            <a:r>
              <a:rPr lang="en-US" dirty="0"/>
              <a:t>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menyatu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social. 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82178413"/>
      </p:ext>
    </p:extLst>
  </p:cSld>
  <p:clrMapOvr>
    <a:masterClrMapping/>
  </p:clrMapOvr>
  <p:transition spd="med">
    <p:wedg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168</TotalTime>
  <Words>582</Words>
  <Application>Microsoft Office PowerPoint</Application>
  <PresentationFormat>On-screen Show (4:3)</PresentationFormat>
  <Paragraphs>72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Opulent</vt:lpstr>
      <vt:lpstr>Diri</vt:lpstr>
      <vt:lpstr>Konsep diri</vt:lpstr>
      <vt:lpstr>Lanjutan</vt:lpstr>
      <vt:lpstr>Slide 4</vt:lpstr>
      <vt:lpstr> Pengetahuan Tentang Diri </vt:lpstr>
      <vt:lpstr> Identitas Personal dan Social </vt:lpstr>
      <vt:lpstr>Lanjutan</vt:lpstr>
      <vt:lpstr>Harga diri </vt:lpstr>
      <vt:lpstr>Lanjutan</vt:lpstr>
      <vt:lpstr>Lanjutan </vt:lpstr>
      <vt:lpstr>Perbandingan sosial</vt:lpstr>
      <vt:lpstr>Presentasi Diri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Diri</dc:title>
  <dc:creator>ASUS</dc:creator>
  <cp:lastModifiedBy>Class</cp:lastModifiedBy>
  <cp:revision>16</cp:revision>
  <dcterms:created xsi:type="dcterms:W3CDTF">2012-11-30T08:42:22Z</dcterms:created>
  <dcterms:modified xsi:type="dcterms:W3CDTF">2012-12-03T04:09:17Z</dcterms:modified>
</cp:coreProperties>
</file>