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8" r:id="rId3"/>
    <p:sldId id="264" r:id="rId4"/>
    <p:sldId id="289" r:id="rId5"/>
    <p:sldId id="262" r:id="rId6"/>
    <p:sldId id="263" r:id="rId7"/>
    <p:sldId id="259" r:id="rId8"/>
    <p:sldId id="291" r:id="rId9"/>
    <p:sldId id="261" r:id="rId10"/>
    <p:sldId id="293" r:id="rId11"/>
    <p:sldId id="260" r:id="rId12"/>
    <p:sldId id="257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1" r:id="rId21"/>
    <p:sldId id="275" r:id="rId22"/>
    <p:sldId id="278" r:id="rId23"/>
    <p:sldId id="287" r:id="rId24"/>
    <p:sldId id="288" r:id="rId25"/>
    <p:sldId id="283" r:id="rId26"/>
    <p:sldId id="290" r:id="rId27"/>
    <p:sldId id="286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74910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F0B4-1B66-4D27-A046-40C35B6717E8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FCDC1-D7F7-458B-BC2F-650A38B85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CDC1-D7F7-458B-BC2F-650A38B85B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CDC1-D7F7-458B-BC2F-650A38B85B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CDC1-D7F7-458B-BC2F-650A38B85BB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CDC1-D7F7-458B-BC2F-650A38B85BB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5BBC-4B53-46A4-817C-35978845F8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C03E-1FC4-4E93-8182-DD797A33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5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6400800" cy="4114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Nama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Kelompok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Dwi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Prasetyo</a:t>
            </a:r>
            <a:r>
              <a:rPr lang="en-US" b="1" dirty="0" smtClean="0">
                <a:solidFill>
                  <a:schemeClr val="tx1"/>
                </a:solidFill>
              </a:rPr>
              <a:t>	2012-71-055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Bagus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Ganda</a:t>
            </a:r>
            <a:r>
              <a:rPr lang="en-US" b="1" dirty="0" smtClean="0">
                <a:solidFill>
                  <a:schemeClr val="tx1"/>
                </a:solidFill>
              </a:rPr>
              <a:t>	2012-71-025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Renato</a:t>
            </a:r>
            <a:r>
              <a:rPr lang="en-US" b="1" dirty="0" smtClean="0">
                <a:solidFill>
                  <a:schemeClr val="tx1"/>
                </a:solidFill>
              </a:rPr>
              <a:t> Antonio	2012-71-051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Deo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Indra</a:t>
            </a:r>
            <a:r>
              <a:rPr lang="en-US" b="1" dirty="0" smtClean="0">
                <a:solidFill>
                  <a:schemeClr val="tx1"/>
                </a:solidFill>
              </a:rPr>
              <a:t> F 	2012-71-053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Reynaldi</a:t>
            </a:r>
            <a:r>
              <a:rPr lang="en-US" b="1" dirty="0" smtClean="0">
                <a:solidFill>
                  <a:schemeClr val="tx1"/>
                </a:solidFill>
              </a:rPr>
              <a:t>		2012-71-037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Eka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Ariyani</a:t>
            </a:r>
            <a:r>
              <a:rPr lang="en-US" b="1" dirty="0" smtClean="0">
                <a:solidFill>
                  <a:schemeClr val="tx1"/>
                </a:solidFill>
              </a:rPr>
              <a:t>		2012-71-055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Cindy </a:t>
            </a:r>
            <a:r>
              <a:rPr lang="en-US" b="1" dirty="0" err="1" smtClean="0">
                <a:solidFill>
                  <a:schemeClr val="tx1"/>
                </a:solidFill>
              </a:rPr>
              <a:t>Mayrany</a:t>
            </a:r>
            <a:r>
              <a:rPr lang="en-US" b="1" dirty="0" smtClean="0">
                <a:solidFill>
                  <a:schemeClr val="tx1"/>
                </a:solidFill>
              </a:rPr>
              <a:t>	2012-71-035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pengombinasian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kata-kata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Semantic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merujuk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cakap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fonik</a:t>
            </a:r>
            <a:r>
              <a:rPr lang="en-US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(phonics approach)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focus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fonik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menerjemahkan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symbol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Cunnigham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2005;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Lanc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Pulien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2004</a:t>
            </a:r>
          </a:p>
          <a:p>
            <a:pPr lvl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(whole-language approach)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paralel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alamiah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dikaitkan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381000"/>
            <a:ext cx="5715000" cy="10668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Penguraian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metakognitif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otomatisasi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pemrosesan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Pengonstuksian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dikonstruksi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diuraikan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pembaca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(expert reading),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metakognitif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Rangkuman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381000"/>
            <a:ext cx="4876800" cy="7620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Pendekatan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kognitif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	</a:t>
            </a:r>
          </a:p>
          <a:p>
            <a:pPr lvl="0"/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Resiprokal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(reciprocal 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teching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bergantian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memimpin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resiprokal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bergantian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model,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eksplisit,murid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guru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Klub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(book clubs)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152400" y="61722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6934200" cy="7620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Pendekatan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konstruktivis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sosial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aksarar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4600" y="457200"/>
            <a:ext cx="4191000" cy="914400"/>
          </a:xfrm>
          <a:prstGeom prst="ellipse">
            <a:avLst/>
          </a:prstGeom>
          <a:gradFill>
            <a:gsLst>
              <a:gs pos="0">
                <a:schemeClr val="tx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cakar-ayam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2-3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motorik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Guru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mengkhawatirkan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formasi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457200"/>
            <a:ext cx="7543800" cy="1219200"/>
          </a:xfrm>
          <a:prstGeom prst="ellipse">
            <a:avLst/>
          </a:prstGeom>
          <a:gradFill>
            <a:gsLst>
              <a:gs pos="0">
                <a:schemeClr val="tx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Perubahan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Menulis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dari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segi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perkembangan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5334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pengorganisasian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Revisi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umpan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Metakognisi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metakognisi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Memonitor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228600"/>
            <a:ext cx="4724400" cy="1143000"/>
          </a:xfrm>
          <a:prstGeom prst="ellipse">
            <a:avLst/>
          </a:prstGeom>
          <a:gradFill>
            <a:gsLst>
              <a:gs pos="0">
                <a:schemeClr val="tx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Kognitif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muri-guru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mnciptakan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Kolaborasi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sebaya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penyelidikan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klarifikasi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elaborasi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(Webb &amp;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Palincsar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1996). </a:t>
            </a:r>
          </a:p>
          <a:p>
            <a:pPr lvl="0" algn="just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sebaya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guru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didorong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kekayaan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disekitarnya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mengintegrasikannya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0" y="63246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228600"/>
            <a:ext cx="7772400" cy="1219200"/>
          </a:xfrm>
          <a:prstGeom prst="ellipse">
            <a:avLst/>
          </a:prstGeom>
          <a:gradFill>
            <a:gsLst>
              <a:gs pos="0">
                <a:schemeClr val="tx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Pendekatan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konstruktivis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sosial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Owen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Mecball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mendifinisikan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81000"/>
            <a:ext cx="5410200" cy="10668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lvl="0" algn="just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Pra-taman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kanak-kanak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5: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Penalaran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pecahan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pecahan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81000"/>
            <a:ext cx="6934200" cy="9906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Matetatika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kognisi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914400" y="1905000"/>
            <a:ext cx="2667000" cy="838200"/>
          </a:xfrm>
          <a:prstGeom prst="roundRect">
            <a:avLst/>
          </a:prstGeom>
          <a:gradFill flip="none" rotWithShape="1">
            <a:gsLst>
              <a:gs pos="8000">
                <a:schemeClr val="tx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914400" y="5334000"/>
            <a:ext cx="2667000" cy="83820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>
            <a:hlinkClick r:id="rId5" action="ppaction://hlinksldjump"/>
          </p:cNvPr>
          <p:cNvSpPr/>
          <p:nvPr/>
        </p:nvSpPr>
        <p:spPr>
          <a:xfrm>
            <a:off x="990600" y="3505200"/>
            <a:ext cx="2667000" cy="838200"/>
          </a:xfrm>
          <a:prstGeom prst="roundRect">
            <a:avLst/>
          </a:prstGeom>
          <a:gradFill flip="none" rotWithShape="1">
            <a:gsLst>
              <a:gs pos="8000">
                <a:schemeClr val="tx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5181600" y="5334000"/>
            <a:ext cx="2667000" cy="838200"/>
          </a:xfrm>
          <a:prstGeom prst="roundRect">
            <a:avLst/>
          </a:prstGeom>
          <a:gradFill>
            <a:gsLst>
              <a:gs pos="0">
                <a:schemeClr val="tx1">
                  <a:alpha val="92000"/>
                </a:scheme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5105400" y="3505200"/>
            <a:ext cx="2667000" cy="838200"/>
          </a:xfrm>
          <a:prstGeom prst="roundRect">
            <a:avLst/>
          </a:prstGeom>
          <a:gradFill>
            <a:gsLst>
              <a:gs pos="8000">
                <a:schemeClr val="tx1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>
            <a:hlinkClick r:id="rId8" action="ppaction://hlinksldjump"/>
          </p:cNvPr>
          <p:cNvSpPr/>
          <p:nvPr/>
        </p:nvSpPr>
        <p:spPr>
          <a:xfrm>
            <a:off x="5029200" y="1828800"/>
            <a:ext cx="2667000" cy="838200"/>
          </a:xfrm>
          <a:prstGeom prst="roundRect">
            <a:avLst/>
          </a:prstGeom>
          <a:gradFill>
            <a:gsLst>
              <a:gs pos="0">
                <a:schemeClr val="tx1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geometri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statistic,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probabilita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computer).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memisualisasikan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mendeskripsikan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geometri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penalaran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aljabar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"/>
            <a:ext cx="7467600" cy="9906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murid-murid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intregasikan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pengentahuan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ada.Mengembangkan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Kalchman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Brandsford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2005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miley Face 5">
            <a:hlinkClick r:id="rId3" action="ppaction://hlinksldjump"/>
          </p:cNvPr>
          <p:cNvSpPr/>
          <p:nvPr/>
        </p:nvSpPr>
        <p:spPr>
          <a:xfrm>
            <a:off x="152400" y="61722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81000"/>
            <a:ext cx="3810000" cy="9906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Proses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Kognitif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menyelidiki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47800" y="304800"/>
            <a:ext cx="6096000" cy="9144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konstruktivis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sendiri,Pengajaran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/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Segoe UI Semibold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381000"/>
            <a:ext cx="6781800" cy="9144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konstruktivis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konstruktivis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Menjelajahi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Kurikulum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inovatif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Kurikulum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(human biology middle grades curriculum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Penyelidikan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miley Face 3">
            <a:hlinkClick r:id="rId3" action="ppaction://hlinksldjump"/>
          </p:cNvPr>
          <p:cNvSpPr/>
          <p:nvPr/>
        </p:nvSpPr>
        <p:spPr>
          <a:xfrm>
            <a:off x="152400" y="61722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152400"/>
            <a:ext cx="7467600" cy="9906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Kondtruktivis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kewarganegaraan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informative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62200" y="381000"/>
            <a:ext cx="4038600" cy="990600"/>
          </a:xfrm>
          <a:prstGeom prst="roundRect">
            <a:avLst/>
          </a:prstGeom>
          <a:gradFill flip="none" rotWithShape="1">
            <a:gsLst>
              <a:gs pos="38000">
                <a:schemeClr val="accent6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National council for the social science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(2000)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yakini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tekankan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kontinuitas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lvl="0"/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1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individual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distribusi,dan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i="1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ideal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kewarganegaraan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Kultur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381000"/>
            <a:ext cx="4038600" cy="990600"/>
          </a:xfrm>
          <a:prstGeom prst="roundRect">
            <a:avLst/>
          </a:prstGeom>
          <a:gradFill flip="none" rotWithShape="1">
            <a:gsLst>
              <a:gs pos="38000">
                <a:schemeClr val="accent6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konstruktivis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sendiri,Pengajaran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304800"/>
            <a:ext cx="7239000" cy="990600"/>
          </a:xfrm>
          <a:prstGeom prst="roundRect">
            <a:avLst/>
          </a:prstGeom>
          <a:gradFill flip="none" rotWithShape="1">
            <a:gsLst>
              <a:gs pos="38000">
                <a:schemeClr val="accent6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konstruktivis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konstruktivis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mengajar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ciptakan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teachers curriculum institute (2001)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menggnakan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pengajaran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1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1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interaktif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aktifitas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pasif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berpusat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partisipatif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Pembangun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duduk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berpasangan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menyelsaikan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berorientasi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tantang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topic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kontroversial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miley Face 3">
            <a:hlinkClick r:id="rId3" action="ppaction://hlinksldjump"/>
          </p:cNvPr>
          <p:cNvSpPr/>
          <p:nvPr/>
        </p:nvSpPr>
        <p:spPr>
          <a:xfrm>
            <a:off x="152400" y="61722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152400"/>
            <a:ext cx="6324600" cy="990600"/>
          </a:xfrm>
          <a:prstGeom prst="roundRect">
            <a:avLst/>
          </a:prstGeom>
          <a:gradFill flip="none" rotWithShape="1">
            <a:gsLst>
              <a:gs pos="38000">
                <a:schemeClr val="accent6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konstruktivitas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latin typeface="Algerian" pitchFamily="82" charset="0"/>
              </a:rPr>
              <a:t>Cukup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Sekian</a:t>
            </a:r>
            <a:r>
              <a:rPr lang="en-US" sz="4400" dirty="0" smtClean="0">
                <a:latin typeface="Algerian" pitchFamily="82" charset="0"/>
              </a:rPr>
              <a:t> </a:t>
            </a:r>
          </a:p>
          <a:p>
            <a:pPr algn="ctr">
              <a:buNone/>
            </a:pPr>
            <a:r>
              <a:rPr lang="en-US" sz="4400" dirty="0" smtClean="0">
                <a:latin typeface="Algerian" pitchFamily="82" charset="0"/>
              </a:rPr>
              <a:t>Dan </a:t>
            </a:r>
          </a:p>
          <a:p>
            <a:pPr algn="ctr">
              <a:buNone/>
            </a:pPr>
            <a:r>
              <a:rPr lang="en-US" sz="4400" dirty="0" err="1" smtClean="0">
                <a:latin typeface="Algerian" pitchFamily="82" charset="0"/>
              </a:rPr>
              <a:t>Terima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Kasih</a:t>
            </a:r>
            <a:endParaRPr lang="en-US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Pedagogis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guru,</a:t>
            </a:r>
            <a:r>
              <a:rPr lang="sv-SE" sz="2800" dirty="0" smtClean="0"/>
              <a:t> Istilah ini merujuk pada strategi pembelajaran atau gaya pembelajaran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pedagogis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pedagogical content knowledge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mengajarkan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Scholenfeld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2006).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000" y="381000"/>
            <a:ext cx="4419600" cy="914400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guru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pertannyaan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merangsang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keingintahuan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melampaui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pembalajaran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miley Face 3">
            <a:hlinkClick r:id="rId3" action="ppaction://hlinksldjump"/>
          </p:cNvPr>
          <p:cNvSpPr/>
          <p:nvPr/>
        </p:nvSpPr>
        <p:spPr>
          <a:xfrm>
            <a:off x="152400" y="61722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381000"/>
            <a:ext cx="4419600" cy="914400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57400" y="381000"/>
            <a:ext cx="4419600" cy="9144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Steve Stahl (2002),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berargumen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otomatis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kata-kata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termotivasi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/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304800"/>
            <a:ext cx="6934200" cy="10668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Ahli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5029200"/>
          </a:xfrm>
        </p:spPr>
        <p:txBody>
          <a:bodyPr>
            <a:normAutofit/>
          </a:bodyPr>
          <a:lstStyle/>
          <a:p>
            <a:pPr lvl="0" algn="just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Dari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menguasai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prasyarat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ke-kanan,mengidentifikasi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alphabet,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lazim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tanda-tanda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menyuarakan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kata-kata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menerjemahkan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bunyinya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304800"/>
            <a:ext cx="7620000" cy="9906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Chall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1979)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tahun-tahun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menengah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sepenuhnya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Autofit/>
          </a:bodyPr>
          <a:lstStyle/>
          <a:p>
            <a:pPr lvl="0"/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Fonologi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fonologis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pembendaharaan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Morfologi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Morfem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minimal,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help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helped.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381000"/>
            <a:ext cx="4876800" cy="762000"/>
          </a:xfrm>
          <a:prstGeom prst="roundRect">
            <a:avLst/>
          </a:prstGeom>
          <a:gradFill flip="none" rotWithShape="1">
            <a:gsLst>
              <a:gs pos="21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1223</Words>
  <Application>Microsoft Office PowerPoint</Application>
  <PresentationFormat>On-screen Show (4:3)</PresentationFormat>
  <Paragraphs>158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Kelompok 4</vt:lpstr>
      <vt:lpstr>Pembelajaran dan kognisi dalam area materi menurut pengetahuan ahli dan pengetahuan materi </vt:lpstr>
      <vt:lpstr>Slide 3</vt:lpstr>
      <vt:lpstr>Slide 4</vt:lpstr>
      <vt:lpstr>Definisi Membaca</vt:lpstr>
      <vt:lpstr>Slide 6</vt:lpstr>
      <vt:lpstr>Slide 7</vt:lpstr>
      <vt:lpstr>Slide 8</vt:lpstr>
      <vt:lpstr>Slide 9</vt:lpstr>
      <vt:lpstr>Slide 10</vt:lpstr>
      <vt:lpstr> </vt:lpstr>
      <vt:lpstr>Slide 12</vt:lpstr>
      <vt:lpstr> </vt:lpstr>
      <vt:lpstr> </vt:lpstr>
      <vt:lpstr> </vt:lpstr>
      <vt:lpstr>  </vt:lpstr>
      <vt:lpstr>Slide 17</vt:lpstr>
      <vt:lpstr>  </vt:lpstr>
      <vt:lpstr>Slide 19</vt:lpstr>
      <vt:lpstr>Slide 20</vt:lpstr>
      <vt:lpstr> </vt:lpstr>
      <vt:lpstr> </vt:lpstr>
      <vt:lpstr>Slide 23</vt:lpstr>
      <vt:lpstr>  Strategi pengajaran konstruktivis  </vt:lpstr>
      <vt:lpstr>Slide 25</vt:lpstr>
      <vt:lpstr>Slide 26</vt:lpstr>
      <vt:lpstr>Slide 27</vt:lpstr>
      <vt:lpstr> 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48</cp:revision>
  <dcterms:created xsi:type="dcterms:W3CDTF">2013-03-25T08:53:46Z</dcterms:created>
  <dcterms:modified xsi:type="dcterms:W3CDTF">2013-04-24T15:01:59Z</dcterms:modified>
</cp:coreProperties>
</file>