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22DBD-8FB7-4AC1-8628-35DEE7CEBB06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928E-B596-4127-B52E-4254B6076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928E-B596-4127-B52E-4254B6076EBC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64C9-DCA6-4EB4-945C-02D93259367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4F1B-F494-4C69-AB6C-7E271F0B6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1785926"/>
            <a:ext cx="7358114" cy="28575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 Condensed" pitchFamily="34" charset="0"/>
              </a:rPr>
              <a:t>Motivasi, Pengajaran dan Pembelajaran</a:t>
            </a:r>
            <a:endParaRPr lang="id-ID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ill Sans Ultra Bold Condensed" pitchFamily="34" charset="0"/>
            </a:endParaRPr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Cross 8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Tingkat Aspirasi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Tingkat aspirasi adalah tingkat kesukaran tugas atau tujuan belajar yang harus dicapai siswa. Tingkat aspirasi sangat erat kaitannya dengan konsep diri siswa mengenai kemampuannya sendiri.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Bagaimana </a:t>
            </a:r>
            <a:r>
              <a:rPr lang="id-ID" dirty="0"/>
              <a:t>siswa menghadapi tingkat kesulitan pembelajaran akan mempunyai daya motivasi sendiri-sendiri atau berbeda-beda.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 Pengajaran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.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id-ID" dirty="0"/>
              <a:t> (Rizkiyah, 2012)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	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id-ID" dirty="0"/>
              <a:t>.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Prinsip-Prinsip Pengajaran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dirty="0" smtClean="0"/>
              <a:t>1. Perhatian </a:t>
            </a:r>
            <a:r>
              <a:rPr lang="id-ID" dirty="0"/>
              <a:t>dan Motivasi</a:t>
            </a:r>
          </a:p>
          <a:p>
            <a:pPr lvl="0">
              <a:buNone/>
            </a:pPr>
            <a:r>
              <a:rPr lang="id-ID" dirty="0" smtClean="0"/>
              <a:t>2. Keaktifan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3. Keterlibatan </a:t>
            </a:r>
            <a:r>
              <a:rPr lang="id-ID" dirty="0"/>
              <a:t>Langsung atau Pengalaman</a:t>
            </a:r>
          </a:p>
          <a:p>
            <a:pPr lvl="0">
              <a:buNone/>
            </a:pPr>
            <a:r>
              <a:rPr lang="id-ID" dirty="0" smtClean="0"/>
              <a:t>4. Pengulangan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Rahma 	201271072</a:t>
            </a:r>
          </a:p>
          <a:p>
            <a:pPr>
              <a:buNone/>
            </a:pPr>
            <a:r>
              <a:rPr lang="id-ID" dirty="0" smtClean="0"/>
              <a:t>Indri  	201271084</a:t>
            </a:r>
          </a:p>
          <a:p>
            <a:pPr>
              <a:buNone/>
            </a:pPr>
            <a:r>
              <a:rPr lang="id-ID" dirty="0" smtClean="0"/>
              <a:t>Julia		201271015</a:t>
            </a:r>
          </a:p>
          <a:p>
            <a:pPr>
              <a:buNone/>
            </a:pPr>
            <a:r>
              <a:rPr lang="id-ID" dirty="0" smtClean="0"/>
              <a:t>Ina 		201271008</a:t>
            </a:r>
          </a:p>
          <a:p>
            <a:pPr>
              <a:buNone/>
            </a:pPr>
            <a:r>
              <a:rPr lang="id-ID" dirty="0" smtClean="0"/>
              <a:t>Sonya 	201271003</a:t>
            </a:r>
          </a:p>
          <a:p>
            <a:pPr>
              <a:buNone/>
            </a:pPr>
            <a:r>
              <a:rPr lang="id-ID" dirty="0" smtClean="0"/>
              <a:t>Dyah 	201271043</a:t>
            </a: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Menurut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Mc. Donald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(dalam Hariyanto, 2010)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motivasi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perubahan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energi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seseorang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ditandai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timbulnya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perasaan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reaksi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mencapai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tujuan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pengertian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dapat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dikatakan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bahwa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motivasi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sesuatu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kompleks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>
              <a:buNone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Motivasi</a:t>
            </a:r>
            <a:r>
              <a:rPr lang="id-ID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akan menyebabkan terjadinya suatu perubahan energi yang ada pada diri manusia, sehingga akan bergayut dengan persoalan gejala kejiwaan, perasaan dan juga emosi, untuk kemudian bertindak atau melakukan sesuatu.</a:t>
            </a:r>
          </a:p>
          <a:p>
            <a:pPr>
              <a:buNone/>
            </a:pP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id-ID" dirty="0" err="1"/>
              <a:t>M</a:t>
            </a:r>
            <a:r>
              <a:rPr lang="en-US" dirty="0" err="1" smtClean="0"/>
              <a:t>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757626"/>
          </a:xfrm>
        </p:spPr>
        <p:txBody>
          <a:bodyPr/>
          <a:lstStyle/>
          <a:p>
            <a:pPr lvl="0" algn="ctr"/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id-ID" dirty="0" smtClean="0"/>
          </a:p>
          <a:p>
            <a:pPr lvl="0" algn="ctr"/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Humanistis</a:t>
            </a:r>
            <a:endParaRPr lang="id-ID" dirty="0" smtClean="0"/>
          </a:p>
          <a:p>
            <a:pPr lvl="0" algn="ctr"/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id-ID" dirty="0" smtClean="0"/>
          </a:p>
          <a:p>
            <a:pPr algn="ctr"/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Motivasi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Motivasi  Internal</a:t>
            </a:r>
          </a:p>
          <a:p>
            <a:pPr>
              <a:buNone/>
            </a:pPr>
            <a:r>
              <a:rPr lang="id-ID" dirty="0" smtClean="0"/>
              <a:t>		-Diri Sendiri-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	Motivasi Eksternal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-Orangtua, Saudara, Teman, Guru,dll-</a:t>
            </a: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-24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20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44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63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Teknik Motivasi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Ganjaran (Rewards)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id-ID" dirty="0"/>
              <a:t>Nilai Prestasi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3.	  Kompetisi </a:t>
            </a:r>
            <a:r>
              <a:rPr lang="id-ID" dirty="0"/>
              <a:t>dan Koperasi</a:t>
            </a:r>
          </a:p>
          <a:p>
            <a:pPr lvl="0">
              <a:buNone/>
            </a:pPr>
            <a:r>
              <a:rPr lang="id-ID" dirty="0" smtClean="0"/>
              <a:t>4.  Pengetahuan </a:t>
            </a:r>
            <a:r>
              <a:rPr lang="id-ID" dirty="0"/>
              <a:t>akan Hasil Belajar</a:t>
            </a:r>
            <a:endParaRPr lang="id-ID" dirty="0" smtClean="0"/>
          </a:p>
          <a:p>
            <a:pPr marL="514350" lvl="0" indent="-514350">
              <a:buNone/>
            </a:pPr>
            <a:r>
              <a:rPr lang="id-ID" dirty="0" smtClean="0"/>
              <a:t>5.  Tingkat </a:t>
            </a:r>
            <a:r>
              <a:rPr lang="id-ID" dirty="0"/>
              <a:t>Aspirasi</a:t>
            </a:r>
            <a:endParaRPr lang="id-ID" dirty="0" smtClean="0"/>
          </a:p>
          <a:p>
            <a:pPr marL="514350" indent="-514350"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ross 6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Ganjaran (Rewards)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	Pemberian </a:t>
            </a:r>
            <a:r>
              <a:rPr lang="id-ID" dirty="0"/>
              <a:t>ganjaran berkaitan dengan kebutuhan akan harga diri siswa. Bentuk ganjarannya dapat berupa simbolik seperti sertifikat, materi yang berbetuk buku dan uang, dan psikologis yang berupa pujian dan pengakuan.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Prestasi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Nilai prestasi yang diberikan sebagai hasil dari pekerjaan rumah (PR) atau tugas-tugas atau hasil ulangan akan memberikan motivasi yang tinggi pada siswa apabila diberikan dengan cara yang tepat. Sangat penting dalam menanamkan rasa berhasil pada diri siswa. </a:t>
            </a:r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 dan Koperasi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/>
              <a:t>Dalam situasi-situasi tertentu, persaingan bisa menjadi metode motivasi yang ampuh, tetapi dapat juga menjadi merusakkan bagi siswa yang lain. Dalam kompetisi ini setiap siswa harus mempunyai kesempatan menang yang sama besar.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0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33061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43644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43668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56487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Pengetahuan akan Hasil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Untuk setiap tugas sekolah maupun tugas rumah, yang sangat penting artinya dalam motivasi belajar adalah pengetahuan akan hasil. </a:t>
            </a:r>
            <a:r>
              <a:rPr lang="id-ID" dirty="0" smtClean="0"/>
              <a:t>Penelitian </a:t>
            </a:r>
            <a:r>
              <a:rPr lang="id-ID" dirty="0"/>
              <a:t>menunjukkan bahwa pengetahuan akan hasil pekerjaan sangat efektif dalam memotivasi belajar.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Half Frame 3"/>
          <p:cNvSpPr/>
          <p:nvPr/>
        </p:nvSpPr>
        <p:spPr>
          <a:xfrm>
            <a:off x="0" y="-38401"/>
            <a:ext cx="5286380" cy="1571612"/>
          </a:xfrm>
          <a:prstGeom prst="half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97" y="-71462"/>
            <a:ext cx="4356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Psikologi Pendidikan</a:t>
            </a:r>
            <a:endParaRPr lang="id-ID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71438" y="6105243"/>
            <a:ext cx="714348" cy="642942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57224" y="6105267"/>
            <a:ext cx="571504" cy="642918"/>
          </a:xfrm>
          <a:prstGeom prst="actionButtonForwardNex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ross 7">
            <a:hlinkClick r:id="" action="ppaction://hlinkshowjump?jump=endshow"/>
          </p:cNvPr>
          <p:cNvSpPr/>
          <p:nvPr/>
        </p:nvSpPr>
        <p:spPr>
          <a:xfrm rot="2546744">
            <a:off x="8354862" y="5918086"/>
            <a:ext cx="803423" cy="725468"/>
          </a:xfrm>
          <a:prstGeom prst="plus">
            <a:avLst>
              <a:gd name="adj" fmla="val 4066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102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Definisi Motivasi</vt:lpstr>
      <vt:lpstr>Perspektif atas Motivasi</vt:lpstr>
      <vt:lpstr>Jenis Motivasi</vt:lpstr>
      <vt:lpstr>Teknik Motivasi</vt:lpstr>
      <vt:lpstr>Ganjaran (Rewards)</vt:lpstr>
      <vt:lpstr>Nilai Prestasi</vt:lpstr>
      <vt:lpstr>Kompetensi dan Koperasi</vt:lpstr>
      <vt:lpstr>Pengetahuan akan Hasil Belajar</vt:lpstr>
      <vt:lpstr>Tingkat Aspirasi</vt:lpstr>
      <vt:lpstr>Defini Pengajaran</vt:lpstr>
      <vt:lpstr>Pembelajaran</vt:lpstr>
      <vt:lpstr>Prinsip-Prinsip Pengajaran</vt:lpstr>
      <vt:lpstr>Kelompok 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26</cp:revision>
  <dcterms:created xsi:type="dcterms:W3CDTF">2013-03-28T01:48:53Z</dcterms:created>
  <dcterms:modified xsi:type="dcterms:W3CDTF">2013-03-28T02:42:47Z</dcterms:modified>
</cp:coreProperties>
</file>