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5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0" d="100"/>
          <a:sy n="70" d="100"/>
        </p:scale>
        <p:origin x="-10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B0435-03C8-41B7-B08B-AA9C73AC6283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C716B-5352-486B-9D6A-B494819F5B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C716B-5352-486B-9D6A-B494819F5BF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C716B-5352-486B-9D6A-B494819F5BF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C716B-5352-486B-9D6A-B494819F5BF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C716B-5352-486B-9D6A-B494819F5BF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C716B-5352-486B-9D6A-B494819F5BF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C716B-5352-486B-9D6A-B494819F5BF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C716B-5352-486B-9D6A-B494819F5BF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C716B-5352-486B-9D6A-B494819F5BF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C716B-5352-486B-9D6A-B494819F5BF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DD6-C5A5-4395-AA41-C1F7502F5581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B42427-9BE7-48A6-A916-1105967868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DD6-C5A5-4395-AA41-C1F7502F5581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2427-9BE7-48A6-A916-1105967868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1B42427-9BE7-48A6-A916-11059678684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DD6-C5A5-4395-AA41-C1F7502F5581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DD6-C5A5-4395-AA41-C1F7502F5581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1B42427-9BE7-48A6-A916-1105967868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DD6-C5A5-4395-AA41-C1F7502F5581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B42427-9BE7-48A6-A916-11059678684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353DD6-C5A5-4395-AA41-C1F7502F5581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2427-9BE7-48A6-A916-1105967868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DD6-C5A5-4395-AA41-C1F7502F5581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1B42427-9BE7-48A6-A916-11059678684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DD6-C5A5-4395-AA41-C1F7502F5581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1B42427-9BE7-48A6-A916-1105967868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DD6-C5A5-4395-AA41-C1F7502F5581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B42427-9BE7-48A6-A916-1105967868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B42427-9BE7-48A6-A916-11059678684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DD6-C5A5-4395-AA41-C1F7502F5581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1B42427-9BE7-48A6-A916-11059678684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353DD6-C5A5-4395-AA41-C1F7502F5581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353DD6-C5A5-4395-AA41-C1F7502F5581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B42427-9BE7-48A6-A916-11059678684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105400"/>
            <a:ext cx="6400800" cy="6858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Citra </a:t>
            </a:r>
            <a:r>
              <a:rPr lang="en-US" dirty="0" err="1" smtClean="0">
                <a:latin typeface="Calibri" pitchFamily="34" charset="0"/>
              </a:rPr>
              <a:t>Dewi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M.Psi</a:t>
            </a:r>
            <a:r>
              <a:rPr lang="en-US" dirty="0" smtClean="0">
                <a:latin typeface="Calibri" pitchFamily="34" charset="0"/>
              </a:rPr>
              <a:t>., psi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Review </a:t>
            </a:r>
            <a:r>
              <a:rPr lang="en-US" dirty="0" err="1" smtClean="0">
                <a:latin typeface="Calibri" pitchFamily="34" charset="0"/>
              </a:rPr>
              <a:t>Bahan</a:t>
            </a:r>
            <a:r>
              <a:rPr lang="en-US" dirty="0" smtClean="0">
                <a:latin typeface="Calibri" pitchFamily="34" charset="0"/>
              </a:rPr>
              <a:t> UAS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Petunjuk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Calibri" pitchFamily="34" charset="0"/>
              </a:rPr>
              <a:t>Ada</a:t>
            </a:r>
            <a:r>
              <a:rPr lang="en-US" dirty="0" smtClean="0">
                <a:latin typeface="Calibri" pitchFamily="34" charset="0"/>
              </a:rPr>
              <a:t> 7 </a:t>
            </a:r>
            <a:r>
              <a:rPr lang="en-US" dirty="0" err="1" smtClean="0">
                <a:latin typeface="Calibri" pitchFamily="34" charset="0"/>
              </a:rPr>
              <a:t>materi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akan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diujikan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</a:rPr>
              <a:t> review </a:t>
            </a:r>
            <a:r>
              <a:rPr lang="en-US" dirty="0" err="1" smtClean="0">
                <a:latin typeface="Calibri" pitchFamily="34" charset="0"/>
              </a:rPr>
              <a:t>ini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setiap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materi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diwakili</a:t>
            </a:r>
            <a:r>
              <a:rPr lang="en-US" dirty="0" smtClean="0">
                <a:latin typeface="Calibri" pitchFamily="34" charset="0"/>
              </a:rPr>
              <a:t> 3 </a:t>
            </a:r>
            <a:r>
              <a:rPr lang="en-US" dirty="0" err="1" smtClean="0">
                <a:latin typeface="Calibri" pitchFamily="34" charset="0"/>
              </a:rPr>
              <a:t>soal</a:t>
            </a:r>
            <a:r>
              <a:rPr lang="en-US" dirty="0" smtClean="0">
                <a:latin typeface="Calibri" pitchFamily="34" charset="0"/>
              </a:rPr>
              <a:t>.</a:t>
            </a:r>
            <a:r>
              <a:rPr lang="en-US" dirty="0" smtClean="0">
                <a:latin typeface="Calibri" pitchFamily="34" charset="0"/>
              </a:rPr>
              <a:t> Total </a:t>
            </a:r>
            <a:r>
              <a:rPr lang="en-US" dirty="0" err="1" smtClean="0">
                <a:latin typeface="Calibri" pitchFamily="34" charset="0"/>
              </a:rPr>
              <a:t>ada</a:t>
            </a:r>
            <a:r>
              <a:rPr lang="en-US" dirty="0" smtClean="0">
                <a:latin typeface="Calibri" pitchFamily="34" charset="0"/>
              </a:rPr>
              <a:t> 21 </a:t>
            </a:r>
            <a:r>
              <a:rPr lang="en-US" dirty="0" err="1" smtClean="0">
                <a:latin typeface="Calibri" pitchFamily="34" charset="0"/>
              </a:rPr>
              <a:t>soal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</a:rPr>
              <a:t>Sebagian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bahan</a:t>
            </a:r>
            <a:r>
              <a:rPr lang="en-US" dirty="0" smtClean="0">
                <a:latin typeface="Calibri" pitchFamily="34" charset="0"/>
              </a:rPr>
              <a:t> review </a:t>
            </a:r>
            <a:r>
              <a:rPr lang="en-US" dirty="0" err="1" smtClean="0">
                <a:latin typeface="Calibri" pitchFamily="34" charset="0"/>
              </a:rPr>
              <a:t>ini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menjadi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bahan</a:t>
            </a:r>
            <a:r>
              <a:rPr lang="en-US" dirty="0" smtClean="0">
                <a:latin typeface="Calibri" pitchFamily="34" charset="0"/>
              </a:rPr>
              <a:t> UAS, </a:t>
            </a:r>
            <a:r>
              <a:rPr lang="en-US" dirty="0" err="1" smtClean="0">
                <a:latin typeface="Calibri" pitchFamily="34" charset="0"/>
              </a:rPr>
              <a:t>jadi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silakan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anda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belajar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latihan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mengerjakan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rumah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Baca </a:t>
            </a:r>
            <a:r>
              <a:rPr lang="en-US" dirty="0" err="1" smtClean="0">
                <a:latin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teliti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mengenai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perintah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soal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(al: </a:t>
            </a:r>
            <a:r>
              <a:rPr lang="en-US" dirty="0" err="1" smtClean="0">
                <a:latin typeface="Calibri" pitchFamily="34" charset="0"/>
              </a:rPr>
              <a:t>Sebutkan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Jelaskan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Apa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yg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dimaksud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Berikan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Contoh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Gambarkan</a:t>
            </a:r>
            <a:r>
              <a:rPr lang="en-US" dirty="0" smtClean="0">
                <a:latin typeface="Calibri" pitchFamily="34" charset="0"/>
              </a:rPr>
              <a:t>).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</a:rPr>
              <a:t>Selamat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belajar</a:t>
            </a:r>
            <a:r>
              <a:rPr lang="en-US" dirty="0" smtClean="0">
                <a:latin typeface="Calibri" pitchFamily="34" charset="0"/>
              </a:rPr>
              <a:t> &amp; </a:t>
            </a:r>
            <a:r>
              <a:rPr lang="en-US" dirty="0" err="1" smtClean="0">
                <a:latin typeface="Calibri" pitchFamily="34" charset="0"/>
              </a:rPr>
              <a:t>berlatih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</a:rPr>
              <a:t>Semoga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sukses</a:t>
            </a:r>
            <a:r>
              <a:rPr lang="en-US" dirty="0" smtClean="0">
                <a:latin typeface="Calibri" pitchFamily="34" charset="0"/>
              </a:rPr>
              <a:t> ^_^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1. </a:t>
            </a:r>
            <a:r>
              <a:rPr lang="en-US" dirty="0" err="1" smtClean="0">
                <a:latin typeface="Calibri" pitchFamily="34" charset="0"/>
              </a:rPr>
              <a:t>Pendekatan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Ilmu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Perilaku</a:t>
            </a:r>
            <a:r>
              <a:rPr lang="en-US" dirty="0" smtClean="0">
                <a:latin typeface="Calibri" pitchFamily="34" charset="0"/>
              </a:rPr>
              <a:t> &amp; </a:t>
            </a:r>
            <a:r>
              <a:rPr lang="en-US" dirty="0" err="1" smtClean="0">
                <a:latin typeface="Calibri" pitchFamily="34" charset="0"/>
              </a:rPr>
              <a:t>Kognitif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Sosial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Apa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dimaksud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dengan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</a:rPr>
              <a:t>Self Efficacy</a:t>
            </a:r>
            <a:r>
              <a:rPr lang="en-US" dirty="0" smtClean="0">
                <a:latin typeface="Calibri" pitchFamily="34" charset="0"/>
              </a:rPr>
              <a:t>?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Sebutkan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2 </a:t>
            </a:r>
            <a:r>
              <a:rPr lang="en-US" dirty="0" err="1" smtClean="0">
                <a:latin typeface="Calibri" pitchFamily="34" charset="0"/>
              </a:rPr>
              <a:t>faktor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mempengaruhi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</a:rPr>
              <a:t>Self Efficacy</a:t>
            </a:r>
            <a:r>
              <a:rPr lang="en-US" dirty="0" smtClean="0">
                <a:latin typeface="Calibri" pitchFamily="34" charset="0"/>
              </a:rPr>
              <a:t>!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</a:rPr>
              <a:t>Menurut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Meichenbaum</a:t>
            </a:r>
            <a:r>
              <a:rPr lang="en-US" dirty="0" smtClean="0">
                <a:latin typeface="Calibri" pitchFamily="34" charset="0"/>
              </a:rPr>
              <a:t> (1977), </a:t>
            </a:r>
            <a:r>
              <a:rPr lang="en-US" dirty="0" err="1" smtClean="0">
                <a:latin typeface="Calibri" pitchFamily="34" charset="0"/>
              </a:rPr>
              <a:t>ada</a:t>
            </a:r>
            <a:r>
              <a:rPr lang="en-US" dirty="0" smtClean="0">
                <a:latin typeface="Calibri" pitchFamily="34" charset="0"/>
              </a:rPr>
              <a:t> 5 </a:t>
            </a:r>
            <a:r>
              <a:rPr lang="en-US" dirty="0" err="1" smtClean="0">
                <a:latin typeface="Calibri" pitchFamily="34" charset="0"/>
              </a:rPr>
              <a:t>cara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efektif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mengajarkan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siswa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memberikan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instruksi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bagi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diri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mereka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sendiri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</a:rPr>
              <a:t>Dua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diantaranya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adalah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</a:rPr>
              <a:t>overt self-</a:t>
            </a:r>
            <a:r>
              <a:rPr lang="en-US" i="1" dirty="0" err="1" smtClean="0">
                <a:latin typeface="Calibri" pitchFamily="34" charset="0"/>
              </a:rPr>
              <a:t>gudiance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</a:rPr>
              <a:t>covert self-guidance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Jelaskan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dimaksud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</a:rPr>
              <a:t>overt self-</a:t>
            </a:r>
            <a:r>
              <a:rPr lang="en-US" i="1" dirty="0" err="1" smtClean="0">
                <a:latin typeface="Calibri" pitchFamily="34" charset="0"/>
              </a:rPr>
              <a:t>gudiance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</a:rPr>
              <a:t>covert </a:t>
            </a:r>
            <a:r>
              <a:rPr lang="en-US" i="1" dirty="0" smtClean="0">
                <a:latin typeface="Calibri" pitchFamily="34" charset="0"/>
              </a:rPr>
              <a:t>self-guidance?</a:t>
            </a:r>
          </a:p>
          <a:p>
            <a:endParaRPr lang="en-US" i="1" dirty="0" smtClean="0">
              <a:latin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</a:rPr>
              <a:t>Setiap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individu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mempunyai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kemampuan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meniru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orang</a:t>
            </a:r>
            <a:r>
              <a:rPr lang="en-US" dirty="0" smtClean="0">
                <a:latin typeface="Calibri" pitchFamily="34" charset="0"/>
              </a:rPr>
              <a:t> lain </a:t>
            </a:r>
            <a:r>
              <a:rPr lang="en-US" dirty="0" err="1" smtClean="0">
                <a:latin typeface="Calibri" pitchFamily="34" charset="0"/>
              </a:rPr>
              <a:t>hampir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sejak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ia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lahir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</a:rPr>
              <a:t>(</a:t>
            </a:r>
            <a:r>
              <a:rPr lang="en-US" i="1" dirty="0" err="1" smtClean="0">
                <a:latin typeface="Calibri" pitchFamily="34" charset="0"/>
              </a:rPr>
              <a:t>modelling</a:t>
            </a:r>
            <a:r>
              <a:rPr lang="en-US" i="1" dirty="0" smtClean="0">
                <a:latin typeface="Calibri" pitchFamily="34" charset="0"/>
              </a:rPr>
              <a:t>). </a:t>
            </a:r>
            <a:r>
              <a:rPr lang="en-US" dirty="0" smtClean="0">
                <a:latin typeface="Calibri" pitchFamily="34" charset="0"/>
              </a:rPr>
              <a:t>Model </a:t>
            </a:r>
            <a:r>
              <a:rPr lang="en-US" dirty="0" err="1" smtClean="0">
                <a:latin typeface="Calibri" pitchFamily="34" charset="0"/>
              </a:rPr>
              <a:t>terbagi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atas</a:t>
            </a:r>
            <a:r>
              <a:rPr lang="en-US" dirty="0" smtClean="0">
                <a:latin typeface="Calibri" pitchFamily="34" charset="0"/>
              </a:rPr>
              <a:t> 2 </a:t>
            </a:r>
            <a:r>
              <a:rPr lang="en-US" dirty="0" err="1" smtClean="0">
                <a:latin typeface="Calibri" pitchFamily="34" charset="0"/>
              </a:rPr>
              <a:t>hal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sebut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jelaskan</a:t>
            </a:r>
            <a:endParaRPr lang="en-US" i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2. </a:t>
            </a:r>
            <a:r>
              <a:rPr lang="en-US" dirty="0" err="1" smtClean="0">
                <a:latin typeface="Calibri" pitchFamily="34" charset="0"/>
              </a:rPr>
              <a:t>Pendekatan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Pemrosesan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Informasi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Sebut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jelaskan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3 </a:t>
            </a:r>
            <a:r>
              <a:rPr lang="en-US" dirty="0" err="1" smtClean="0">
                <a:latin typeface="Calibri" pitchFamily="34" charset="0"/>
              </a:rPr>
              <a:t>macam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pengalokasian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perhatian</a:t>
            </a:r>
            <a:r>
              <a:rPr lang="en-US" dirty="0" smtClean="0">
                <a:latin typeface="Calibri" pitchFamily="34" charset="0"/>
              </a:rPr>
              <a:t>!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Berikan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contohnya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masing-masing</a:t>
            </a:r>
            <a:r>
              <a:rPr lang="en-US" dirty="0" smtClean="0">
                <a:latin typeface="Calibri" pitchFamily="34" charset="0"/>
              </a:rPr>
              <a:t>!</a:t>
            </a:r>
          </a:p>
          <a:p>
            <a:endParaRPr lang="en-US" i="1" dirty="0" smtClean="0">
              <a:latin typeface="Calibri" pitchFamily="34" charset="0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Jelaskan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2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perbedaan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antara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memori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jangka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pendek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memori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jangka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panjang</a:t>
            </a:r>
            <a:r>
              <a:rPr lang="en-US" dirty="0" smtClean="0">
                <a:latin typeface="Calibri" pitchFamily="34" charset="0"/>
              </a:rPr>
              <a:t>!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</a:rPr>
              <a:t>Ada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beberapa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cara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memasukkan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informasi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memori</a:t>
            </a:r>
            <a:r>
              <a:rPr lang="en-US" dirty="0" smtClean="0">
                <a:latin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</a:rPr>
              <a:t>pengodean</a:t>
            </a:r>
            <a:r>
              <a:rPr lang="en-US" dirty="0" smtClean="0">
                <a:latin typeface="Calibri" pitchFamily="34" charset="0"/>
              </a:rPr>
              <a:t>). </a:t>
            </a:r>
            <a:r>
              <a:rPr lang="en-US" dirty="0" err="1" smtClean="0">
                <a:latin typeface="Calibri" pitchFamily="34" charset="0"/>
              </a:rPr>
              <a:t>Dua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diantaranya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adalah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</a:rPr>
              <a:t>rehearsal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</a:rPr>
              <a:t>chunking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Jelaskan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dimaksud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</a:rPr>
              <a:t>rehearsal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</a:rPr>
              <a:t>chunking</a:t>
            </a:r>
            <a:r>
              <a:rPr lang="en-US" dirty="0" smtClean="0">
                <a:latin typeface="Calibri" pitchFamily="34" charset="0"/>
              </a:rPr>
              <a:t>!</a:t>
            </a: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3. </a:t>
            </a:r>
            <a:r>
              <a:rPr lang="en-US" dirty="0" err="1" smtClean="0">
                <a:latin typeface="Calibri" pitchFamily="34" charset="0"/>
              </a:rPr>
              <a:t>Proses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Kognitif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Kompleks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Sebut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jelaskan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4 </a:t>
            </a:r>
            <a:r>
              <a:rPr lang="en-US" dirty="0" err="1" smtClean="0">
                <a:latin typeface="Calibri" pitchFamily="34" charset="0"/>
              </a:rPr>
              <a:t>tahapan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pemecahan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masalah</a:t>
            </a:r>
            <a:r>
              <a:rPr lang="en-US" dirty="0" smtClean="0">
                <a:latin typeface="Calibri" pitchFamily="34" charset="0"/>
              </a:rPr>
              <a:t>!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Apa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dimaksud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berpikir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kreatif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berpikir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kritis</a:t>
            </a:r>
            <a:r>
              <a:rPr lang="en-US" dirty="0" smtClean="0">
                <a:latin typeface="Calibri" pitchFamily="34" charset="0"/>
              </a:rPr>
              <a:t>?</a:t>
            </a:r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</a:rPr>
              <a:t>B</a:t>
            </a:r>
            <a:r>
              <a:rPr lang="en-US" dirty="0" err="1" smtClean="0">
                <a:latin typeface="Calibri" pitchFamily="34" charset="0"/>
              </a:rPr>
              <a:t>erpikir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kreatif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merupakan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sinonim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berpikir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divergen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</a:rPr>
              <a:t>Indikator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berpikir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divergen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antara</a:t>
            </a:r>
            <a:r>
              <a:rPr lang="en-US" dirty="0" smtClean="0">
                <a:latin typeface="Calibri" pitchFamily="34" charset="0"/>
              </a:rPr>
              <a:t> lain </a:t>
            </a:r>
            <a:r>
              <a:rPr lang="en-US" dirty="0" err="1" smtClean="0">
                <a:latin typeface="Calibri" pitchFamily="34" charset="0"/>
              </a:rPr>
              <a:t>adalah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</a:rPr>
              <a:t>originality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</a:rPr>
              <a:t>elaboration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Jelaskan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dimaksud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</a:rPr>
              <a:t>originality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</a:rPr>
              <a:t>elaboration</a:t>
            </a:r>
            <a:r>
              <a:rPr lang="en-US" dirty="0" smtClean="0">
                <a:latin typeface="Calibri" pitchFamily="34" charset="0"/>
              </a:rPr>
              <a:t>!</a:t>
            </a:r>
            <a:endParaRPr lang="en-US" dirty="0" smtClean="0">
              <a:latin typeface="Calibri" pitchFamily="34" charset="0"/>
            </a:endParaRPr>
          </a:p>
          <a:p>
            <a:endParaRPr lang="en-US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4. </a:t>
            </a:r>
            <a:r>
              <a:rPr lang="en-US" dirty="0" err="1" smtClean="0">
                <a:latin typeface="Calibri" pitchFamily="34" charset="0"/>
              </a:rPr>
              <a:t>Pembelajaran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Kognisi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</a:rPr>
              <a:t> Area </a:t>
            </a:r>
            <a:r>
              <a:rPr lang="en-US" dirty="0" err="1" smtClean="0">
                <a:latin typeface="Calibri" pitchFamily="34" charset="0"/>
              </a:rPr>
              <a:t>Materi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Apa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dimaksud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Pedagogis</a:t>
            </a:r>
            <a:r>
              <a:rPr lang="en-US" dirty="0" smtClean="0">
                <a:latin typeface="Calibri" pitchFamily="34" charset="0"/>
              </a:rPr>
              <a:t>?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Berikan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contohnya</a:t>
            </a:r>
            <a:r>
              <a:rPr lang="en-US" dirty="0" smtClean="0">
                <a:latin typeface="Calibri" pitchFamily="34" charset="0"/>
              </a:rPr>
              <a:t>!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Sebut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jelaskan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2 </a:t>
            </a:r>
            <a:r>
              <a:rPr lang="en-US" dirty="0" err="1" smtClean="0">
                <a:latin typeface="Calibri" pitchFamily="34" charset="0"/>
              </a:rPr>
              <a:t>macam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pendekatan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membaca</a:t>
            </a:r>
            <a:r>
              <a:rPr lang="en-US" dirty="0" smtClean="0">
                <a:latin typeface="Calibri" pitchFamily="34" charset="0"/>
              </a:rPr>
              <a:t>!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Sebut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jelaskan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4 </a:t>
            </a:r>
            <a:r>
              <a:rPr lang="en-US" dirty="0" err="1" smtClean="0">
                <a:latin typeface="Calibri" pitchFamily="34" charset="0"/>
              </a:rPr>
              <a:t>sistem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aturan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bahasa</a:t>
            </a:r>
            <a:r>
              <a:rPr lang="en-US" dirty="0" smtClean="0">
                <a:latin typeface="Calibri" pitchFamily="34" charset="0"/>
              </a:rPr>
              <a:t>!</a:t>
            </a:r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5. </a:t>
            </a:r>
            <a:r>
              <a:rPr lang="en-US" dirty="0" err="1" smtClean="0">
                <a:latin typeface="Calibri" pitchFamily="34" charset="0"/>
              </a:rPr>
              <a:t>Motivasi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Pengajaran</a:t>
            </a:r>
            <a:r>
              <a:rPr lang="en-US" dirty="0" smtClean="0">
                <a:latin typeface="Calibri" pitchFamily="34" charset="0"/>
              </a:rPr>
              <a:t> &amp; </a:t>
            </a:r>
            <a:r>
              <a:rPr lang="en-US" dirty="0" err="1" smtClean="0">
                <a:latin typeface="Calibri" pitchFamily="34" charset="0"/>
              </a:rPr>
              <a:t>Pembelajaran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Sebut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jelaskan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2 </a:t>
            </a:r>
            <a:r>
              <a:rPr lang="en-US" dirty="0" err="1" smtClean="0">
                <a:latin typeface="Calibri" pitchFamily="34" charset="0"/>
              </a:rPr>
              <a:t>jenis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motivasi</a:t>
            </a:r>
            <a:r>
              <a:rPr lang="en-US" dirty="0" smtClean="0">
                <a:latin typeface="Calibri" pitchFamily="34" charset="0"/>
              </a:rPr>
              <a:t>!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Berikan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contohnya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masing-masing</a:t>
            </a:r>
            <a:r>
              <a:rPr lang="en-US" dirty="0" smtClean="0">
                <a:latin typeface="Calibri" pitchFamily="34" charset="0"/>
              </a:rPr>
              <a:t>!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</a:rPr>
              <a:t>Salah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satu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teknik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motivasi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adalah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ganjaran</a:t>
            </a:r>
            <a:r>
              <a:rPr lang="en-US" dirty="0" smtClean="0">
                <a:latin typeface="Calibri" pitchFamily="34" charset="0"/>
              </a:rPr>
              <a:t> (</a:t>
            </a:r>
            <a:r>
              <a:rPr lang="en-US" i="1" dirty="0" smtClean="0">
                <a:latin typeface="Calibri" pitchFamily="34" charset="0"/>
              </a:rPr>
              <a:t>rewards</a:t>
            </a:r>
            <a:r>
              <a:rPr lang="en-US" dirty="0" smtClean="0">
                <a:latin typeface="Calibri" pitchFamily="34" charset="0"/>
              </a:rPr>
              <a:t>).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Jelaskan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dimaksud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ganjaran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apa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dampak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positif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ganjaran</a:t>
            </a:r>
            <a:r>
              <a:rPr lang="en-US" dirty="0" smtClean="0">
                <a:latin typeface="Calibri" pitchFamily="34" charset="0"/>
              </a:rPr>
              <a:t>? 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</a:rPr>
              <a:t>Salah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satu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teknik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motivasi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adalah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tingkat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aspirasi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Jelaskan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dimaksud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tingkat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aspirasi</a:t>
            </a:r>
            <a:r>
              <a:rPr lang="en-US" dirty="0" smtClean="0">
                <a:latin typeface="Calibri" pitchFamily="34" charset="0"/>
              </a:rPr>
              <a:t>!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Apa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dampak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bagi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siswa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jika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tingkat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aspirasi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diberikan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tidak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tepat</a:t>
            </a:r>
            <a:r>
              <a:rPr lang="en-US" dirty="0" smtClean="0">
                <a:latin typeface="Calibri" pitchFamily="34" charset="0"/>
              </a:rPr>
              <a:t>? </a:t>
            </a:r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6. </a:t>
            </a:r>
            <a:r>
              <a:rPr lang="en-US" dirty="0" err="1" smtClean="0">
                <a:latin typeface="Calibri" pitchFamily="34" charset="0"/>
              </a:rPr>
              <a:t>Manajemen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Kelas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Sebut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gambarkan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5 </a:t>
            </a:r>
            <a:r>
              <a:rPr lang="en-US" dirty="0" err="1" smtClean="0">
                <a:latin typeface="Calibri" pitchFamily="34" charset="0"/>
              </a:rPr>
              <a:t>gaya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penyusunan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kelas</a:t>
            </a:r>
            <a:r>
              <a:rPr lang="en-US" dirty="0" smtClean="0">
                <a:latin typeface="Calibri" pitchFamily="34" charset="0"/>
              </a:rPr>
              <a:t>! 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Sebutkan</a:t>
            </a:r>
            <a:r>
              <a:rPr lang="en-US" dirty="0" smtClean="0">
                <a:latin typeface="Calibri" pitchFamily="34" charset="0"/>
              </a:rPr>
              <a:t> 4 </a:t>
            </a:r>
            <a:r>
              <a:rPr lang="en-US" dirty="0" err="1" smtClean="0">
                <a:latin typeface="Calibri" pitchFamily="34" charset="0"/>
              </a:rPr>
              <a:t>aspek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pengelolaan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kelas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efektif</a:t>
            </a:r>
            <a:r>
              <a:rPr lang="en-US" dirty="0" smtClean="0">
                <a:latin typeface="Calibri" pitchFamily="34" charset="0"/>
              </a:rPr>
              <a:t>! 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Sebutkan</a:t>
            </a:r>
            <a:r>
              <a:rPr lang="en-US" dirty="0" smtClean="0">
                <a:latin typeface="Calibri" pitchFamily="34" charset="0"/>
              </a:rPr>
              <a:t> 2 </a:t>
            </a:r>
            <a:r>
              <a:rPr lang="en-US" dirty="0" err="1" smtClean="0">
                <a:latin typeface="Calibri" pitchFamily="34" charset="0"/>
              </a:rPr>
              <a:t>tujuan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utama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manajemen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kelas</a:t>
            </a:r>
            <a:r>
              <a:rPr lang="en-US" dirty="0" smtClean="0">
                <a:latin typeface="Calibri" pitchFamily="34" charset="0"/>
              </a:rPr>
              <a:t>!</a:t>
            </a:r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latin typeface="Calibri" pitchFamily="34" charset="0"/>
              </a:rPr>
              <a:t>7. </a:t>
            </a:r>
            <a:r>
              <a:rPr lang="en-US" dirty="0" err="1" smtClean="0">
                <a:latin typeface="Calibri" pitchFamily="34" charset="0"/>
              </a:rPr>
              <a:t>Asesmen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Kelas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Calibri" pitchFamily="34" charset="0"/>
              </a:rPr>
              <a:t>Prinsip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asesmen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berbasis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kelas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diantaranya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adalah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prinsip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</a:t>
            </a:r>
            <a:r>
              <a:rPr lang="en-US" dirty="0" err="1" smtClean="0">
                <a:latin typeface="Calibri" pitchFamily="34" charset="0"/>
              </a:rPr>
              <a:t>bjektivitas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prinsip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mendidik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Jelaskan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dimaksud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prinsip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objektivitas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prinsip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mendidik</a:t>
            </a:r>
            <a:r>
              <a:rPr lang="en-US" dirty="0" smtClean="0">
                <a:latin typeface="Calibri" pitchFamily="34" charset="0"/>
              </a:rPr>
              <a:t>!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Format </a:t>
            </a:r>
            <a:r>
              <a:rPr lang="en-US" dirty="0" err="1" smtClean="0">
                <a:latin typeface="Calibri" pitchFamily="34" charset="0"/>
              </a:rPr>
              <a:t>soal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asesmen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salah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satunya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adalah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</a:rPr>
              <a:t>Esai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Apa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Anda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ketahui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tentang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</a:rPr>
              <a:t>Esai</a:t>
            </a:r>
            <a:r>
              <a:rPr lang="en-US" dirty="0" smtClean="0">
                <a:latin typeface="Calibri" pitchFamily="34" charset="0"/>
              </a:rPr>
              <a:t>?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Sebutkan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kelebihan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</a:rPr>
              <a:t>Esai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dibandingkan</a:t>
            </a:r>
            <a:r>
              <a:rPr lang="en-US" dirty="0" smtClean="0">
                <a:latin typeface="Calibri" pitchFamily="34" charset="0"/>
              </a:rPr>
              <a:t> format </a:t>
            </a:r>
            <a:r>
              <a:rPr lang="en-US" dirty="0" err="1" smtClean="0">
                <a:latin typeface="Calibri" pitchFamily="34" charset="0"/>
              </a:rPr>
              <a:t>soal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lainnya</a:t>
            </a:r>
            <a:r>
              <a:rPr lang="en-US" dirty="0" smtClean="0">
                <a:latin typeface="Calibri" pitchFamily="34" charset="0"/>
              </a:rPr>
              <a:t>?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</a:rPr>
              <a:t>Tujuan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dasar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penilaian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antara</a:t>
            </a:r>
            <a:r>
              <a:rPr lang="en-US" dirty="0" smtClean="0">
                <a:latin typeface="Calibri" pitchFamily="34" charset="0"/>
              </a:rPr>
              <a:t> lain </a:t>
            </a:r>
            <a:r>
              <a:rPr lang="en-US" dirty="0" err="1" smtClean="0">
                <a:latin typeface="Calibri" pitchFamily="34" charset="0"/>
              </a:rPr>
              <a:t>adalah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tujuan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administratif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tujuan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bimbingan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Jelaskan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yang </a:t>
            </a:r>
            <a:r>
              <a:rPr lang="en-US" dirty="0" err="1" smtClean="0">
                <a:latin typeface="Calibri" pitchFamily="34" charset="0"/>
              </a:rPr>
              <a:t>dimaksud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penilaian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tujuan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administratif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penilaian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tujuan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bimbingan</a:t>
            </a:r>
            <a:r>
              <a:rPr lang="en-US" dirty="0" smtClean="0">
                <a:latin typeface="Calibri" pitchFamily="34" charset="0"/>
              </a:rPr>
              <a:t>!</a:t>
            </a: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1091</TotalTime>
  <Words>491</Words>
  <Application>Microsoft Office PowerPoint</Application>
  <PresentationFormat>On-screen Show (4:3)</PresentationFormat>
  <Paragraphs>75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Review Bahan UAS</vt:lpstr>
      <vt:lpstr>Petunjuk</vt:lpstr>
      <vt:lpstr>1. Pendekatan Ilmu Perilaku &amp; Kognitif Sosial</vt:lpstr>
      <vt:lpstr>2. Pendekatan Pemrosesan Informasi</vt:lpstr>
      <vt:lpstr>3. Proses Kognitif Kompleks</vt:lpstr>
      <vt:lpstr>4. Pembelajaran dan Kognisi dalam Area Materi</vt:lpstr>
      <vt:lpstr>5. Motivasi, Pengajaran &amp; Pembelajaran</vt:lpstr>
      <vt:lpstr>6. Manajemen Kelas</vt:lpstr>
      <vt:lpstr>7. Asesmen Kelas</vt:lpstr>
    </vt:vector>
  </TitlesOfParts>
  <Company>Axioo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Citra</dc:creator>
  <cp:lastModifiedBy>Citra</cp:lastModifiedBy>
  <cp:revision>6</cp:revision>
  <dcterms:created xsi:type="dcterms:W3CDTF">2013-05-20T22:59:21Z</dcterms:created>
  <dcterms:modified xsi:type="dcterms:W3CDTF">2013-05-21T17:10:41Z</dcterms:modified>
</cp:coreProperties>
</file>