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01" r:id="rId4"/>
    <p:sldId id="258" r:id="rId5"/>
    <p:sldId id="261" r:id="rId6"/>
    <p:sldId id="260" r:id="rId7"/>
    <p:sldId id="263" r:id="rId8"/>
    <p:sldId id="264" r:id="rId9"/>
    <p:sldId id="265" r:id="rId10"/>
    <p:sldId id="303" r:id="rId11"/>
    <p:sldId id="309" r:id="rId12"/>
    <p:sldId id="310" r:id="rId13"/>
    <p:sldId id="269" r:id="rId14"/>
    <p:sldId id="274" r:id="rId15"/>
    <p:sldId id="302" r:id="rId16"/>
    <p:sldId id="304" r:id="rId17"/>
    <p:sldId id="307" r:id="rId18"/>
    <p:sldId id="305" r:id="rId19"/>
    <p:sldId id="306" r:id="rId20"/>
    <p:sldId id="270" r:id="rId21"/>
    <p:sldId id="275" r:id="rId22"/>
    <p:sldId id="284" r:id="rId23"/>
    <p:sldId id="286" r:id="rId24"/>
    <p:sldId id="287" r:id="rId25"/>
    <p:sldId id="285" r:id="rId26"/>
    <p:sldId id="311" r:id="rId27"/>
    <p:sldId id="290" r:id="rId28"/>
    <p:sldId id="308" r:id="rId29"/>
    <p:sldId id="312" r:id="rId30"/>
  </p:sldIdLst>
  <p:sldSz cx="9144000" cy="6858000" type="screen4x3"/>
  <p:notesSz cx="9385300" cy="7099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6600"/>
    <a:srgbClr val="FF99FF"/>
    <a:srgbClr val="0000FF"/>
    <a:srgbClr val="FF66CC"/>
    <a:srgbClr val="FF0066"/>
    <a:srgbClr val="FFCC00"/>
    <a:srgbClr val="9900CC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7243" cy="3554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5960" y="0"/>
            <a:ext cx="4067243" cy="3554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61324-3682-4820-94DF-58C4749B357D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2654"/>
            <a:ext cx="4067243" cy="3554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5960" y="6742654"/>
            <a:ext cx="4067243" cy="3554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5683A-F2C6-4CD6-AF46-A645EF0761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6963" cy="3549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6166" y="0"/>
            <a:ext cx="4066963" cy="3549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54468C7-58AE-495C-9DEC-DA559316B2BF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7825" y="531813"/>
            <a:ext cx="3549650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530" y="3372168"/>
            <a:ext cx="7508240" cy="3194685"/>
          </a:xfrm>
          <a:prstGeom prst="rect">
            <a:avLst/>
          </a:prstGeom>
        </p:spPr>
        <p:txBody>
          <a:bodyPr vert="horz" lIns="94192" tIns="47096" rIns="94192" bIns="47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066963" cy="3549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6166" y="6743103"/>
            <a:ext cx="4066963" cy="3549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5D7BA3AF-C073-4299-B7B1-9C09C559950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BA3AF-C073-4299-B7B1-9C09C559950B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D13905A-AEFA-4EC2-BD7C-15441958B9A7}" type="datetimeFigureOut">
              <a:rPr lang="id-ID" smtClean="0"/>
              <a:pPr/>
              <a:t>06/03/2013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F54D488-FF1C-4BB7-822E-F5DD2B7DCC4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8458200" cy="1470025"/>
          </a:xfrm>
        </p:spPr>
        <p:txBody>
          <a:bodyPr/>
          <a:lstStyle/>
          <a:p>
            <a:r>
              <a:rPr lang="id-ID" dirty="0" smtClean="0"/>
              <a:t>Konteks Sosial &amp; Perkembangan Sosioemosional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>
                <a:latin typeface="+mj-lt"/>
              </a:rPr>
              <a:t>Citra Dewi, M.Psi., Psi</a:t>
            </a:r>
            <a:endParaRPr lang="id-ID" b="1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90902" y="1714488"/>
            <a:ext cx="2928958" cy="27146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KELUARGA</a:t>
            </a:r>
          </a:p>
          <a:p>
            <a:pPr marL="354013" indent="-354013">
              <a:buFont typeface="Wingdings" pitchFamily="2" charset="2"/>
              <a:buChar char="ü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Perlakuan orangtua</a:t>
            </a:r>
          </a:p>
          <a:p>
            <a:pPr marL="354013" indent="-354013">
              <a:buFont typeface="Wingdings" pitchFamily="2" charset="2"/>
              <a:buChar char="ü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Keutuhan keluarga: utuh, cerai, kelg tiri</a:t>
            </a:r>
          </a:p>
          <a:p>
            <a:pPr marL="354013" indent="-354013">
              <a:buFont typeface="Wingdings" pitchFamily="2" charset="2"/>
              <a:buChar char="ü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Pekerjaan orangtua</a:t>
            </a:r>
          </a:p>
          <a:p>
            <a:pPr marL="354013" indent="-354013">
              <a:buFont typeface="Wingdings" pitchFamily="2" charset="2"/>
              <a:buChar char="ü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Sosial ekonomi</a:t>
            </a:r>
          </a:p>
          <a:p>
            <a:pPr marL="354013" indent="-354013">
              <a:buFont typeface="Wingdings" pitchFamily="2" charset="2"/>
              <a:buChar char="ü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Punya saudara atau tunggal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43042" y="4572008"/>
            <a:ext cx="2927370" cy="71438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14678" y="1702798"/>
            <a:ext cx="2857520" cy="26847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TEMAN SEBAYA</a:t>
            </a:r>
          </a:p>
          <a:p>
            <a:pPr marL="269875" indent="-269875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dukungan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emosional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 marL="269875" indent="-269875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Medan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melatih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ketrampilan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sosial</a:t>
            </a: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2412" y="1684614"/>
            <a:ext cx="2786114" cy="2714644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SEKOLAH</a:t>
            </a:r>
          </a:p>
          <a:p>
            <a:pPr marL="269875" indent="-269875">
              <a:buClr>
                <a:schemeClr val="tx1"/>
              </a:buClr>
              <a:buFont typeface="Wingdings" pitchFamily="2" charset="2"/>
              <a:buChar char="ü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Perubahan dari prasekolah sampai sekolah menengah atas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14546" y="285728"/>
            <a:ext cx="5072098" cy="928694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d-ID" sz="2800" b="1" dirty="0" smtClean="0">
                <a:latin typeface="Arial" pitchFamily="34" charset="0"/>
                <a:cs typeface="Arial" pitchFamily="34" charset="0"/>
              </a:rPr>
              <a:t>Konteks Sosial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4322761" y="4892685"/>
            <a:ext cx="785818" cy="1588"/>
          </a:xfrm>
          <a:prstGeom prst="straightConnector1">
            <a:avLst/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4857752" y="4572008"/>
            <a:ext cx="2571766" cy="642941"/>
          </a:xfrm>
          <a:prstGeom prst="straightConnector1">
            <a:avLst/>
          </a:prstGeom>
          <a:ln w="635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28662" y="5357826"/>
            <a:ext cx="7643866" cy="114300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Perkembangan sosioemosional anak</a:t>
            </a:r>
          </a:p>
          <a:p>
            <a:pPr algn="ctr"/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Perkembangan siswa di dalam &amp; luar kelas</a:t>
            </a:r>
          </a:p>
          <a:p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85720" y="357166"/>
            <a:ext cx="3143272" cy="2357454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OTORITER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Membatasi &amp; menghukum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Tuntutan mengikuti perintah &amp; hormat ortu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Batas &amp; kendali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tegas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Sedikit kom. verbal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8596" y="4247290"/>
            <a:ext cx="3143272" cy="2357454"/>
          </a:xfrm>
          <a:prstGeom prst="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MENGABAIKAN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Ortu tdk terlibat dlm kehidupan anak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Hanya menghabiskan sedikit waktu bersama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anak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batasan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laranga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14942" y="500042"/>
            <a:ext cx="3500494" cy="2357454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OTORITATIF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Mendorong anak utk mandiri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Msh ada batas &amp; kendali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Komunikasi verbal longgar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Ortu bersikap mengasuh &amp; mendukung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28926" y="3000372"/>
            <a:ext cx="292895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POLA ASUH</a:t>
            </a:r>
          </a:p>
          <a:p>
            <a:pPr algn="ctr"/>
            <a:r>
              <a:rPr lang="id-ID" sz="2800" b="1" dirty="0" smtClean="0">
                <a:latin typeface="Arial" pitchFamily="34" charset="0"/>
                <a:cs typeface="Arial" pitchFamily="34" charset="0"/>
              </a:rPr>
              <a:t>(Baumrind)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99316" y="4268072"/>
            <a:ext cx="3857652" cy="2357454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MEMANJAKAN</a:t>
            </a:r>
          </a:p>
          <a:p>
            <a:pPr marL="727075" indent="-37306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Ortu sgt terlibat dlm kehidupan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anak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727075" indent="-37306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Sedikit batasan/ larangan</a:t>
            </a:r>
          </a:p>
          <a:p>
            <a:pPr marL="727075" indent="-37306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Membiarkan anak melakukan apa yg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diingi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nkan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5400000" flipH="1" flipV="1">
            <a:off x="4250529" y="1964521"/>
            <a:ext cx="928694" cy="714380"/>
          </a:xfrm>
          <a:prstGeom prst="curvedConnector3">
            <a:avLst>
              <a:gd name="adj1" fmla="val 177552"/>
            </a:avLst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H="1">
            <a:off x="3929058" y="4643446"/>
            <a:ext cx="1285884" cy="428628"/>
          </a:xfrm>
          <a:prstGeom prst="curvedConnector3">
            <a:avLst>
              <a:gd name="adj1" fmla="val 137272"/>
            </a:avLst>
          </a:prstGeom>
          <a:ln w="635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6200000" flipV="1">
            <a:off x="3375413" y="1982381"/>
            <a:ext cx="1035852" cy="500065"/>
          </a:xfrm>
          <a:prstGeom prst="curvedConnector3">
            <a:avLst>
              <a:gd name="adj1" fmla="val 166363"/>
            </a:avLst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>
          <a:xfrm rot="5400000">
            <a:off x="3250396" y="4679166"/>
            <a:ext cx="1500198" cy="428626"/>
          </a:xfrm>
          <a:prstGeom prst="curvedConnector3">
            <a:avLst>
              <a:gd name="adj1" fmla="val 135887"/>
            </a:avLst>
          </a:prstGeom>
          <a:ln w="635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85720" y="357166"/>
            <a:ext cx="3143272" cy="250033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OTORITER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Tdk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Khawatir perband. sos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inisiatif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Ketramp. kom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buruk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Bergantung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lain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596" y="4247290"/>
            <a:ext cx="3143272" cy="2357454"/>
          </a:xfrm>
          <a:prstGeom prst="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MENGABAIKAN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Perilaku kurang cakap scr sosial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Pengendalian diri buruk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Tidak termotivasi utk berprestasi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14942" y="500042"/>
            <a:ext cx="3500494" cy="2357454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OTORITATIF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Percaya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diri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gembira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baik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Mandiri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Termotivasi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berpestasi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Menghargai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org lain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disukai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28926" y="3000372"/>
            <a:ext cx="2928958" cy="1000132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d-ID" sz="2800" b="1" dirty="0" smtClean="0">
                <a:latin typeface="Arial" pitchFamily="34" charset="0"/>
                <a:cs typeface="Arial" pitchFamily="34" charset="0"/>
              </a:rPr>
              <a:t>Dampak PA </a:t>
            </a:r>
          </a:p>
          <a:p>
            <a:pPr algn="ctr"/>
            <a:r>
              <a:rPr lang="id-ID" sz="2800" b="1" dirty="0" smtClean="0">
                <a:latin typeface="Arial" pitchFamily="34" charset="0"/>
                <a:cs typeface="Arial" pitchFamily="34" charset="0"/>
              </a:rPr>
              <a:t>thd Anak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99316" y="4268072"/>
            <a:ext cx="3857652" cy="2357454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MEMANJAKAN</a:t>
            </a: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Egois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Kemandirian kurang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Tdk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termotivasi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bg1"/>
              </a:buClr>
              <a:buFont typeface="Wingdings" pitchFamily="2" charset="2"/>
              <a:buChar char="Ø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Tdk belajar cara mengendalikan perilaku</a:t>
            </a:r>
          </a:p>
        </p:txBody>
      </p:sp>
      <p:cxnSp>
        <p:nvCxnSpPr>
          <p:cNvPr id="12" name="Curved Connector 11"/>
          <p:cNvCxnSpPr/>
          <p:nvPr/>
        </p:nvCxnSpPr>
        <p:spPr>
          <a:xfrm rot="5400000" flipH="1" flipV="1">
            <a:off x="4250529" y="1964521"/>
            <a:ext cx="928694" cy="714380"/>
          </a:xfrm>
          <a:prstGeom prst="curvedConnector3">
            <a:avLst>
              <a:gd name="adj1" fmla="val 177552"/>
            </a:avLst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16200000" flipH="1">
            <a:off x="3929058" y="4643446"/>
            <a:ext cx="1285884" cy="428628"/>
          </a:xfrm>
          <a:prstGeom prst="curvedConnector3">
            <a:avLst>
              <a:gd name="adj1" fmla="val 137272"/>
            </a:avLst>
          </a:prstGeom>
          <a:ln w="635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6200000" flipV="1">
            <a:off x="3375413" y="1982381"/>
            <a:ext cx="1035852" cy="500065"/>
          </a:xfrm>
          <a:prstGeom prst="curvedConnector3">
            <a:avLst>
              <a:gd name="adj1" fmla="val 166363"/>
            </a:avLst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>
          <a:xfrm rot="5400000">
            <a:off x="3250396" y="4679166"/>
            <a:ext cx="1500198" cy="428626"/>
          </a:xfrm>
          <a:prstGeom prst="curvedConnector3">
            <a:avLst>
              <a:gd name="adj1" fmla="val 135887"/>
            </a:avLst>
          </a:prstGeom>
          <a:ln w="635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Pengaruh perceraian thd anak2 sgt kompleks (tergantung usia anak, jenis pengawasan, SES, fungsi keluarga pasca cerai).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Sekolah berperan penting membantu anak2 yg tumbuh dewasa dlm keluarga yg bercerai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anak2 dpt menyesuaikan diri dan tetap berprestasi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diabaikan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dianiaya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rendah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ketrampilan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berkembang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prestasi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sekoalh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memuaska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pemarah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agresif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pemberontak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/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tertekan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cemas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menarik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diri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dr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pergaulan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sosial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bunuh</a:t>
            </a:r>
            <a:r>
              <a:rPr lang="en-US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diri</a:t>
            </a:r>
            <a:endParaRPr lang="id-ID" dirty="0" smtClean="0">
              <a:solidFill>
                <a:srgbClr val="3366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Ortu SES rendah  memberikan nilai yg tinggi pd karakteristik eksternal (kepatuhan &amp; kerapian); menggunakan hukuman fisik &amp; mengkritik anak; menganggap pendidikan anak sebagai tanggung jawab guru.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Ortu SES menengah  memberikan nilai tinggi pd karakteristik internal (pengendalian diri &amp; penundaan kepuasan segera); menjelaskan, memuji dan menyertai kedisiplinan serta mengajukan pertanyaan utk anak; pendidikan anak butuh dukungan dan kerjasama ortu dan guru.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79212" y="571480"/>
            <a:ext cx="3000396" cy="2714644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ANAK POPULER</a:t>
            </a:r>
          </a:p>
          <a:p>
            <a:pPr marL="354013" indent="-35401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Dianggap teman baik</a:t>
            </a:r>
          </a:p>
          <a:p>
            <a:pPr marL="354013" indent="-35401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 Jarang tidak disukai oleh teman sebaya.</a:t>
            </a:r>
          </a:p>
          <a:p>
            <a:pPr marL="354013" indent="-35401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Antusiasme &amp; perhatian</a:t>
            </a:r>
          </a:p>
          <a:p>
            <a:pPr marL="354013" indent="-35401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Percaya diri</a:t>
            </a:r>
          </a:p>
          <a:p>
            <a:pPr marL="354013" indent="-354013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Tdk sombong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3143240" y="1785926"/>
            <a:ext cx="1285884" cy="857256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49338" y="4132990"/>
            <a:ext cx="3000396" cy="221457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ANAK BIASA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Dianggap teman baik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Cukup disukai oleh teman sebaya.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Tidak terlalu menonjol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Spt anak2 kebanyakan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98130" y="2285992"/>
            <a:ext cx="3000396" cy="2143140"/>
          </a:xfrm>
          <a:prstGeom prst="rect">
            <a:avLst/>
          </a:prstGeom>
          <a:solidFill>
            <a:srgbClr val="99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ANAK TERABAIKAN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Jarang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dipilih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teman2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sekelas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Tidak berarti tidak disukai oleh teman sebaya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29058" y="4714884"/>
            <a:ext cx="3071834" cy="1714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ANAK DITOLAK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Paling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dipilih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teman2nya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Seringkali tidak disukai oleh teman sebaya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71934" y="500042"/>
            <a:ext cx="3571868" cy="135732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d-ID" sz="2200" b="1" u="sng" dirty="0" smtClean="0">
                <a:latin typeface="Arial" pitchFamily="34" charset="0"/>
                <a:cs typeface="Arial" pitchFamily="34" charset="0"/>
              </a:rPr>
              <a:t>ANAK KONTROVERSIAL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Dianggap sbg teman baik  </a:t>
            </a:r>
          </a:p>
          <a:p>
            <a:pPr marL="187325" indent="-187325">
              <a:buClr>
                <a:schemeClr val="bg1"/>
              </a:buClr>
              <a:buFont typeface="Wingdings" pitchFamily="2" charset="2"/>
              <a:buChar char="§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Bisa pula sebagai anak yg tidak disukai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28992" y="2643182"/>
            <a:ext cx="2274326" cy="1143008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Teman Sebaya</a:t>
            </a:r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rot="5400000" flipH="1" flipV="1">
            <a:off x="4890548" y="1604409"/>
            <a:ext cx="714380" cy="1363167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3143240" y="3786190"/>
            <a:ext cx="1428760" cy="1214446"/>
          </a:xfrm>
          <a:prstGeom prst="straightConnector1">
            <a:avLst/>
          </a:prstGeom>
          <a:ln w="635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2"/>
          </p:cNvCxnSpPr>
          <p:nvPr/>
        </p:nvCxnSpPr>
        <p:spPr>
          <a:xfrm rot="16200000" flipH="1">
            <a:off x="4497640" y="3854704"/>
            <a:ext cx="928694" cy="79166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643438" y="3786190"/>
            <a:ext cx="1428762" cy="214313"/>
          </a:xfrm>
          <a:prstGeom prst="straightConnector1">
            <a:avLst/>
          </a:prstGeom>
          <a:ln w="635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ditolak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terus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menerus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lama 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menarik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aktivitas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kelas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mencari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perhatian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keefektifan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belajar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kelas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mjd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terganggu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diabaikan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pendiam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tertutup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suka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menyendiri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tdk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mengetahui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memulai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interaksi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resiko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terserang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depresi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Siswa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yg tidak memiliki teman, kurang terlibat dlm perilaku prososial, mendapatkan nilai yg lebih rendah dan lebih sedih secara emosional.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Mengapa persahabatan begitu penting???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500042"/>
            <a:ext cx="7586690" cy="785818"/>
          </a:xfrm>
        </p:spPr>
        <p:txBody>
          <a:bodyPr/>
          <a:lstStyle/>
          <a:p>
            <a:r>
              <a:rPr lang="id-ID" dirty="0" smtClean="0"/>
              <a:t>Manfaat Persahabatan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r>
              <a:rPr lang="id-ID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Pertemanan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memberikan seorang teman akrab, menghabiskan waktu bersama &amp; bergabung dlm aktivitas kolaboratif</a:t>
            </a:r>
          </a:p>
          <a:p>
            <a:r>
              <a:rPr lang="id-ID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Dukungan Fisik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memberikan sumber &amp; bantuan kapanpun dibutuhkan</a:t>
            </a:r>
          </a:p>
          <a:p>
            <a:r>
              <a:rPr lang="id-ID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Dukungan Ego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membantu anak merasa sbg individu yg kompeten &amp; berharga, mendapat duksos dr teman2.</a:t>
            </a:r>
          </a:p>
          <a:p>
            <a:r>
              <a:rPr lang="id-ID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Keintiman/ kasih sayang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memberi hub yg hangat, kepercayaan, dekat dg org lain  merasa nyaman, terbuka utk berbagi informasi pribadi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714380"/>
          </a:xfrm>
        </p:spPr>
        <p:txBody>
          <a:bodyPr/>
          <a:lstStyle/>
          <a:p>
            <a:r>
              <a:rPr lang="id-ID" dirty="0" smtClean="0"/>
              <a:t>Konteks Perkembangan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60114"/>
          </a:xfrm>
        </p:spPr>
        <p:txBody>
          <a:bodyPr>
            <a:normAutofit/>
          </a:bodyPr>
          <a:lstStyle/>
          <a:p>
            <a:pPr marL="354013" indent="-354013"/>
            <a:r>
              <a:rPr lang="id-ID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SEKOLAH</a:t>
            </a:r>
          </a:p>
          <a:p>
            <a:pPr marL="354013" indent="-354013"/>
            <a:endParaRPr lang="id-ID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/>
            <a:endParaRPr lang="id-ID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928800"/>
          <a:ext cx="8429684" cy="4400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562575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Kanak-kanak (TK,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SD)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SMP / SMA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2575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Lingk. Sosial: ruang kelas (terbatas)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Lingk. Sosial: seluruh sekolah (tdk hanya ruang kelas)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2575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Berinteraksi dg 1 atau 2 guru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Berinteraksi dg banyak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guru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2575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Figur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yg kuat: Guru perempuan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Mayoritas guru laki-laki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2575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Berinteraksi dg teman2 sebaya dlm kelompok kecil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Berinteraksi dg teman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sebaya dg latar belakang budaya serta minat yg lebih luas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2575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Siswa mempunyai minat yg lebih besar dlm persahabatan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Mementingkan teman sebaya, kegiatan ekstrakurikuler, klub, dan masyarakat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Transisi dari SD ke SMP</a:t>
            </a:r>
          </a:p>
          <a:p>
            <a:pPr>
              <a:buNone/>
            </a:pPr>
            <a:endParaRPr lang="id-ID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Penuh tekanan, karena bersamaan dg banyak perubahan perkembangan.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Siswa mulai mengalami pubertas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Mengalami perubahan dari kelas yg kecil &amp; personal menuju ke sekolah yg lebih besar dan impersonal.</a:t>
            </a:r>
          </a:p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Fenomena </a:t>
            </a:r>
            <a:r>
              <a:rPr lang="id-ID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top-dog</a:t>
            </a:r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gerakan dari posisi puncak ke posisi terendah.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Siswa dpt menyesuaikan diri dg baik, ketika: ada dukungan dari sekolah; ortu menyesuaikan diri dengan kebutuhan perkembangan remaja.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714380"/>
          </a:xfrm>
        </p:spPr>
        <p:txBody>
          <a:bodyPr/>
          <a:lstStyle/>
          <a:p>
            <a:r>
              <a:rPr lang="id-ID" dirty="0" smtClean="0"/>
              <a:t>Perkembangan Sosioemosional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571472" y="1357298"/>
            <a:ext cx="2928958" cy="1143008"/>
          </a:xfrm>
          <a:prstGeom prst="round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Teori Ekologi Bronfenbrenner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29190" y="1357298"/>
            <a:ext cx="3857652" cy="1285884"/>
          </a:xfrm>
          <a:prstGeom prst="round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Teori Perkembangan Rentang Kehidupan Erikson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7158" y="3071810"/>
            <a:ext cx="3929090" cy="17859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>
              <a:buFont typeface="Arial" pitchFamily="34" charset="0"/>
              <a:buChar char="•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konteks sosial tempat anak tinggal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orang yg mempengaruhi perkembangan anak</a:t>
            </a:r>
            <a:endParaRPr lang="id-ID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15008" y="3357562"/>
            <a:ext cx="2286016" cy="142876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Perubahan dlm perkembangan</a:t>
            </a:r>
            <a:endParaRPr lang="id-ID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8596" y="5429264"/>
            <a:ext cx="3214710" cy="1000132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/>
            <a:r>
              <a:rPr lang="id-ID" sz="2200" dirty="0" smtClean="0">
                <a:latin typeface="Arial" pitchFamily="34" charset="0"/>
                <a:cs typeface="Arial" pitchFamily="34" charset="0"/>
              </a:rPr>
              <a:t>Lima sistem lingkungan</a:t>
            </a:r>
            <a:endParaRPr lang="id-ID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00562" y="5429264"/>
            <a:ext cx="4357718" cy="1000132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/>
            <a:r>
              <a:rPr lang="id-ID" sz="2200" dirty="0" smtClean="0">
                <a:latin typeface="Arial" pitchFamily="34" charset="0"/>
                <a:cs typeface="Arial" pitchFamily="34" charset="0"/>
              </a:rPr>
              <a:t>Delapan tahapan perkembangan</a:t>
            </a:r>
            <a:endParaRPr lang="id-ID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928794" y="2571744"/>
            <a:ext cx="214314" cy="5000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Down Arrow 15"/>
          <p:cNvSpPr/>
          <p:nvPr/>
        </p:nvSpPr>
        <p:spPr>
          <a:xfrm>
            <a:off x="1857356" y="4857760"/>
            <a:ext cx="214314" cy="500066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Down Arrow 16"/>
          <p:cNvSpPr/>
          <p:nvPr/>
        </p:nvSpPr>
        <p:spPr>
          <a:xfrm>
            <a:off x="6786578" y="2714620"/>
            <a:ext cx="214314" cy="5000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6786578" y="4857760"/>
            <a:ext cx="214314" cy="500066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Hubungan Sekolah -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 lnSpcReduction="10000"/>
          </a:bodyPr>
          <a:lstStyle/>
          <a:p>
            <a:r>
              <a:rPr lang="id-ID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Peran penting keluarga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mempertahankan lingkungan keluarga yg terstruktur &amp; membentuk lingkungan keluarga yg memiliki harapan tinggi thd prestasi.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Korelasi positif antara manajemen keluarga dengan nilai dan tanggung jawab para siswa (prestasi sekolah para remaja, perhatian di dalam kelas, serta kehadiran)</a:t>
            </a:r>
          </a:p>
          <a:p>
            <a:endParaRPr lang="id-ID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Korelasi negatif antara manajemen keluarga dengan masalah2 yg berkaitan dg sekolah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Keterlibatan ortu merupakan prioritas utama utk meningkatkan kualitas pendidikan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Ortu membutuhkan bimbingan tahunan dari para guru mengenai bagaimana agar selalu terlibat scr produktif pd pendidikan anak2.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Percakapan atau tugas rumah yg memungkinkan siswa2 utk berbagi ide dan merayakan keberhasilannya, cenderung meningkatkan interaksi positif ortu-siswa yg berkaitan dg sekolah.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Minimnya keterlibatan ortu, dpt berkaitan dg rendahnya prestasi para siswa.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7586690" cy="785818"/>
          </a:xfrm>
        </p:spPr>
        <p:txBody>
          <a:bodyPr/>
          <a:lstStyle/>
          <a:p>
            <a:r>
              <a:rPr lang="id-ID" dirty="0" smtClean="0"/>
              <a:t>Perkembangan Sosioemosional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HARGA DIRI </a:t>
            </a:r>
            <a:r>
              <a:rPr lang="id-ID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(SELF ESTEEM)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Pandangan individu ttg dirinya sendiri.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Harga diri berubah ketika anak2 berkembang.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Masa kanak2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harga diri tinggi 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♂ &amp; ♀) 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Masa remaja  harga diri anjlok 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♀ &gt; 2 ♂ )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KARENA...............</a:t>
            </a:r>
          </a:p>
          <a:p>
            <a:pPr marL="1071563" indent="-255588"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Pergolakan dlm perubahan fisik masa remaja</a:t>
            </a:r>
          </a:p>
          <a:p>
            <a:pPr marL="1071563" indent="-255588"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Tuntutan &amp; harapan prestasi yg lebih tinggi</a:t>
            </a:r>
          </a:p>
          <a:p>
            <a:pPr marL="1071563" indent="-255588"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Dukungan yg tidak memadai dr sekolah &amp; ortu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357158" y="3357562"/>
            <a:ext cx="714380" cy="1143008"/>
          </a:xfrm>
          <a:prstGeom prst="curved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Harga diri yg rendah &amp; menetap, berhubungan dg prestasi yg rendah, depresi, gangguan makan &amp; kejahatan.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Empat kunci meningkatkan harga diri:</a:t>
            </a:r>
          </a:p>
          <a:p>
            <a:pPr marL="624078" indent="-514350">
              <a:buClr>
                <a:srgbClr val="008000"/>
              </a:buClr>
              <a:buFont typeface="+mj-lt"/>
              <a:buAutoNum type="arabicPeriod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Mengidentifikasi penyebab2 harga diri yg rendah &amp; bidang2 kompetensi yg penting bagi siswa</a:t>
            </a:r>
          </a:p>
          <a:p>
            <a:pPr marL="624078" indent="-514350">
              <a:buClr>
                <a:srgbClr val="008000"/>
              </a:buClr>
              <a:buFont typeface="+mj-lt"/>
              <a:buAutoNum type="arabicPeriod"/>
            </a:pP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rgbClr val="008000"/>
              </a:buClr>
              <a:buFont typeface="+mj-lt"/>
              <a:buAutoNum type="arabicPeriod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Memberikan dukungan emosional &amp; duksos</a:t>
            </a:r>
          </a:p>
          <a:p>
            <a:pPr marL="624078" indent="-514350">
              <a:buClr>
                <a:srgbClr val="008000"/>
              </a:buClr>
              <a:buFont typeface="+mj-lt"/>
              <a:buAutoNum type="arabicPeriod"/>
            </a:pP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rgbClr val="008000"/>
              </a:buClr>
              <a:buFont typeface="+mj-lt"/>
              <a:buAutoNum type="arabicPeriod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Membantu siswa2 berprestasi</a:t>
            </a:r>
          </a:p>
          <a:p>
            <a:pPr marL="624078" indent="-514350">
              <a:buClr>
                <a:srgbClr val="008000"/>
              </a:buClr>
              <a:buFont typeface="+mj-lt"/>
              <a:buAutoNum type="arabicPeriod"/>
            </a:pP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Clr>
                <a:srgbClr val="008000"/>
              </a:buClr>
              <a:buFont typeface="+mj-lt"/>
              <a:buAutoNum type="arabicPeriod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Mengembangkan ketrampilan para siswa utk mengatasi masalah </a:t>
            </a:r>
          </a:p>
          <a:p>
            <a:pPr marL="624078" indent="-514350">
              <a:buFont typeface="+mj-lt"/>
              <a:buAutoNum type="arabicPeriod"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STATUS IDENTITAS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600" dirty="0" smtClean="0">
                <a:latin typeface="Arial" pitchFamily="34" charset="0"/>
                <a:cs typeface="Arial" pitchFamily="34" charset="0"/>
              </a:rPr>
              <a:t>Konsep identitas menurut James Marcia melibatkan 2 hal, yaitu Eksplorasi dan Komitmen.</a:t>
            </a:r>
          </a:p>
          <a:p>
            <a:endParaRPr lang="id-ID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Eksplorasi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 melibatkan pemeriksaan alternatif2 yg berarti, yg berkaitan dg identitas.</a:t>
            </a:r>
          </a:p>
          <a:p>
            <a:endParaRPr lang="id-ID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Komitmen</a:t>
            </a:r>
            <a:r>
              <a:rPr lang="id-ID" sz="2600" dirty="0" smtClean="0">
                <a:latin typeface="Arial" pitchFamily="34" charset="0"/>
                <a:cs typeface="Arial" pitchFamily="34" charset="0"/>
              </a:rPr>
              <a:t> berarti menunjukkan investasi personal dalam sebuah identitas dan terus berlanjut apapun yg diimplikasikan identiotas tsb.</a:t>
            </a:r>
          </a:p>
          <a:p>
            <a:pPr marL="624078" indent="-514350">
              <a:buFont typeface="+mj-lt"/>
              <a:buAutoNum type="arabicPeriod"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500042"/>
            <a:ext cx="7586690" cy="64294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Klasifikasi Status Identitas (Marcia):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85720" y="1397000"/>
          <a:ext cx="8429685" cy="460376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14644"/>
                <a:gridCol w="1000132"/>
                <a:gridCol w="1905014"/>
                <a:gridCol w="2809895"/>
              </a:tblGrid>
              <a:tr h="992909">
                <a:tc rowSpan="2" gridSpan="2">
                  <a:txBody>
                    <a:bodyPr/>
                    <a:lstStyle/>
                    <a:p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Sudahkah orang tsb membuat komitmen?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541680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Sudah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Belum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34589">
                <a:tc rowSpan="2">
                  <a:txBody>
                    <a:bodyPr/>
                    <a:lstStyle/>
                    <a:p>
                      <a:r>
                        <a:rPr lang="id-ID" sz="2200" b="0" dirty="0" smtClean="0">
                          <a:latin typeface="Arial" pitchFamily="34" charset="0"/>
                          <a:cs typeface="Arial" pitchFamily="34" charset="0"/>
                        </a:rPr>
                        <a:t>Sudahkah orang tsb mengeksplorasi alternatif2 yg berarti sehubungan dg bbrp pertanyaan mengenai identitas?</a:t>
                      </a:r>
                      <a:endParaRPr lang="id-ID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Sudah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Pencapaian Identitas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Penangguhan Identitas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3458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Belum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Penutupan Identitas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0" dirty="0" smtClean="0">
                          <a:latin typeface="Arial" pitchFamily="34" charset="0"/>
                          <a:cs typeface="Arial" pitchFamily="34" charset="0"/>
                        </a:rPr>
                        <a:t>Difusi Identitas</a:t>
                      </a:r>
                      <a:endParaRPr lang="id-ID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00562" y="3267938"/>
            <a:ext cx="4071966" cy="30003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DIFUSI</a:t>
            </a:r>
          </a:p>
          <a:p>
            <a:pPr algn="ctr">
              <a:buClr>
                <a:srgbClr val="008000"/>
              </a:buClr>
            </a:pPr>
            <a:endParaRPr lang="id-ID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</a:tabLst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 blm mengalami krisis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</a:tabLst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Ragu ttg pilihan pekerjaan &amp; ideologi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</a:tabLst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Menunjukkan sedikit minat thd hal2 tsb</a:t>
            </a:r>
            <a:endParaRPr lang="id-ID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71670" y="428604"/>
            <a:ext cx="4071966" cy="642942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82550" indent="0" algn="ctr">
              <a:buNone/>
            </a:pPr>
            <a:r>
              <a:rPr lang="id-ID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Status Identitas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472" y="3286124"/>
            <a:ext cx="3571900" cy="32861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PENUTUPAN</a:t>
            </a:r>
          </a:p>
          <a:p>
            <a:pPr algn="ctr">
              <a:buClr>
                <a:srgbClr val="008000"/>
              </a:buClr>
            </a:pPr>
            <a:endParaRPr lang="id-ID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Sdh membuat komitemen, tetapi belum mengalami krisis.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Ortu memberikan komitmen kpd remaja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Remaja belum sempat utk mengeksplorasi dg cara mereka sendiri</a:t>
            </a:r>
          </a:p>
          <a:p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id-ID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9124" y="1214422"/>
            <a:ext cx="4357718" cy="17859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PENANGGUHAN</a:t>
            </a:r>
          </a:p>
          <a:p>
            <a:pPr algn="ctr">
              <a:buClr>
                <a:srgbClr val="008000"/>
              </a:buClr>
            </a:pPr>
            <a:endParaRPr lang="id-ID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 berada di tengah krisis, </a:t>
            </a: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Belum ada komitmen atau hanya didefinisikan secara samar</a:t>
            </a:r>
            <a:endParaRPr lang="id-ID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214422"/>
            <a:ext cx="3571900" cy="1857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PENCAPAIAN</a:t>
            </a:r>
          </a:p>
          <a:p>
            <a:pPr algn="ctr">
              <a:buClr>
                <a:srgbClr val="008000"/>
              </a:buClr>
            </a:pPr>
            <a:endParaRPr lang="id-ID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Tjd ketika individu telah mengalami krisis dan membuat komitmen</a:t>
            </a:r>
            <a:endParaRPr lang="id-ID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id-ID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PERKEMBANGAN MORAL</a:t>
            </a:r>
          </a:p>
          <a:p>
            <a:pPr marL="624078" indent="-514350">
              <a:buNone/>
            </a:pPr>
            <a:endParaRPr lang="id-ID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624078" indent="-514350"/>
            <a:r>
              <a:rPr lang="id-ID" dirty="0" smtClean="0">
                <a:latin typeface="Arial" pitchFamily="34" charset="0"/>
                <a:cs typeface="Arial" pitchFamily="34" charset="0"/>
              </a:rPr>
              <a:t>Berhubungan dg peraturan &amp; ketentuan ttg interaksi yg pantas diantara orang2.</a:t>
            </a:r>
          </a:p>
          <a:p>
            <a:pPr marL="624078" indent="-514350"/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r>
              <a:rPr lang="id-ID" dirty="0" smtClean="0">
                <a:latin typeface="Arial" pitchFamily="34" charset="0"/>
                <a:cs typeface="Arial" pitchFamily="34" charset="0"/>
              </a:rPr>
              <a:t>Kesadaran moral yg kuat bisa meningkatkan kemungkinan para siswa akan memikirkan perasaan orang lain dan tidak menyontek dlm ujian.</a:t>
            </a: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5176" y="1428736"/>
            <a:ext cx="2752312" cy="4929222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Penalaran </a:t>
            </a:r>
          </a:p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Pra-konvensional</a:t>
            </a:r>
          </a:p>
          <a:p>
            <a:pPr>
              <a:buClr>
                <a:srgbClr val="008000"/>
              </a:buClr>
            </a:pPr>
            <a:endParaRPr lang="id-ID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rgbClr val="008000"/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Belum ada internalisasi nilai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moral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apa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benar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salah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69875" indent="-269875">
              <a:buClr>
                <a:srgbClr val="008000"/>
              </a:buClr>
              <a:buFont typeface="Wingdings" pitchFamily="2" charset="2"/>
              <a:buChar char="§"/>
            </a:pP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69875" indent="-269875">
              <a:buClr>
                <a:srgbClr val="008000"/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Penalaran moral dikendalikan oleh penghargaan eksternal &amp; hukuman</a:t>
            </a:r>
          </a:p>
          <a:p>
            <a:pPr marL="269875" indent="-269875">
              <a:buClr>
                <a:srgbClr val="008000"/>
              </a:buClr>
            </a:pPr>
            <a:endParaRPr lang="id-ID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28728" y="571480"/>
            <a:ext cx="5715040" cy="642942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82550" indent="0" algn="ctr">
              <a:buNone/>
            </a:pPr>
            <a:r>
              <a:rPr lang="id-ID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Perkembangan Moral Kohlberg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75672" y="1428736"/>
            <a:ext cx="3088720" cy="49292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Penalaran </a:t>
            </a:r>
          </a:p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Konvensional</a:t>
            </a:r>
          </a:p>
          <a:p>
            <a:pPr>
              <a:buClr>
                <a:srgbClr val="008000"/>
              </a:buClr>
            </a:pPr>
            <a:endParaRPr lang="id-ID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Internalisasi menengah</a:t>
            </a:r>
          </a:p>
          <a:p>
            <a:pPr marL="269875" indent="-269875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69875" indent="-269875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Individu bertindak sesuai dg standar2 internal tertentu, yg ditentukan oleh orang lain, spt: orangtua atau oleh hukum masyarakat</a:t>
            </a:r>
          </a:p>
          <a:p>
            <a:pPr marL="354013" indent="-354013"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id-ID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83874" y="1428736"/>
            <a:ext cx="3035434" cy="4929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Penalaran </a:t>
            </a:r>
          </a:p>
          <a:p>
            <a:pPr algn="ctr">
              <a:buClr>
                <a:srgbClr val="008000"/>
              </a:buClr>
            </a:pPr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Pasca-konvensional</a:t>
            </a:r>
          </a:p>
          <a:p>
            <a:pPr>
              <a:buClr>
                <a:srgbClr val="008000"/>
              </a:buClr>
            </a:pPr>
            <a:endParaRPr lang="id-ID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Interinternalisasi moral sepenuhnya </a:t>
            </a: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Tidak didasarkan pd standar2 eksternal</a:t>
            </a: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Individu memutuskan kode moral yg terbaik utk dirinya</a:t>
            </a:r>
          </a:p>
          <a:p>
            <a:pPr marL="269875" indent="-269875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id-ID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7544" y="5517232"/>
            <a:ext cx="8280920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4653136"/>
            <a:ext cx="8280920" cy="72008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3528" y="3933056"/>
            <a:ext cx="8352928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3528" y="2636912"/>
            <a:ext cx="8280920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268760"/>
            <a:ext cx="8280920" cy="12241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Mendorong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Perkemb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Moral </a:t>
            </a:r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dlm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d-ID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endParaRPr lang="id-ID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624078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Jelaskan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berfokus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kerugian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kesusahan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ditimbulkan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perilaku2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tsb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24078" indent="-51435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Doronglah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perspektif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empati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tsb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Masukkan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dilema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moral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diskusi2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Ajaklah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24078" indent="-514350"/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42910" y="2571744"/>
            <a:ext cx="3857652" cy="1000132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5 sistem lingkungan</a:t>
            </a:r>
          </a:p>
          <a:p>
            <a:pPr marL="269875" indent="-269875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Bronfenbrenner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8596" y="500042"/>
            <a:ext cx="3071834" cy="142876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200" b="1" dirty="0" smtClean="0">
                <a:latin typeface="Arial" pitchFamily="34" charset="0"/>
                <a:cs typeface="Arial" pitchFamily="34" charset="0"/>
              </a:rPr>
              <a:t>Mikrosistem</a:t>
            </a:r>
            <a:r>
              <a:rPr lang="id-ID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Lingkungan tempat individu menghabiskan banyak waktu,</a:t>
            </a:r>
            <a:endParaRPr lang="id-ID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7752" y="500042"/>
            <a:ext cx="2928958" cy="1285884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200" b="1" dirty="0" smtClean="0">
                <a:latin typeface="Arial" pitchFamily="34" charset="0"/>
                <a:cs typeface="Arial" pitchFamily="34" charset="0"/>
              </a:rPr>
              <a:t>Mesosistem</a:t>
            </a:r>
            <a:r>
              <a:rPr lang="id-ID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Melibatkan hubungan antar mikrosistem</a:t>
            </a:r>
            <a:endParaRPr lang="id-ID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00694" y="2000240"/>
            <a:ext cx="3357586" cy="257176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200" b="1" dirty="0" smtClean="0">
                <a:latin typeface="Arial" pitchFamily="34" charset="0"/>
                <a:cs typeface="Arial" pitchFamily="34" charset="0"/>
              </a:rPr>
              <a:t>Eksosistem</a:t>
            </a:r>
            <a:r>
              <a:rPr lang="id-ID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Pengalaman di keadaan lain (dimana siswa tidak memiliki peran aktif) mempengaruhi apa yg dialami siswa dan guru dalam konteks tersebut,</a:t>
            </a:r>
            <a:endParaRPr lang="id-ID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1868" y="4929198"/>
            <a:ext cx="3071834" cy="1571636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Makrosistem</a:t>
            </a:r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d-ID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melibatkan budaya yg lebih luas (faktor etnis dan sosioekonomi)</a:t>
            </a:r>
            <a:endParaRPr lang="id-ID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7158" y="4143380"/>
            <a:ext cx="2928958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200" b="1" dirty="0" smtClean="0">
                <a:latin typeface="Arial" pitchFamily="34" charset="0"/>
                <a:cs typeface="Arial" pitchFamily="34" charset="0"/>
              </a:rPr>
              <a:t>Kronosistem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mencakup kondisi sosiohistoris dari perkembangan siswa</a:t>
            </a:r>
            <a:endParaRPr lang="id-ID" sz="2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1714480" y="1928802"/>
            <a:ext cx="1071570" cy="785818"/>
          </a:xfrm>
          <a:prstGeom prst="straightConnector1">
            <a:avLst/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14612" y="1571612"/>
            <a:ext cx="2286016" cy="1000132"/>
          </a:xfrm>
          <a:prstGeom prst="straightConnector1">
            <a:avLst/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1" idx="1"/>
          </p:cNvCxnSpPr>
          <p:nvPr/>
        </p:nvCxnSpPr>
        <p:spPr>
          <a:xfrm>
            <a:off x="4286248" y="3071810"/>
            <a:ext cx="1214446" cy="214314"/>
          </a:xfrm>
          <a:prstGeom prst="straightConnector1">
            <a:avLst/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2"/>
            <a:endCxn id="22" idx="0"/>
          </p:cNvCxnSpPr>
          <p:nvPr/>
        </p:nvCxnSpPr>
        <p:spPr>
          <a:xfrm rot="16200000" flipH="1">
            <a:off x="3161099" y="2982512"/>
            <a:ext cx="1357322" cy="2536049"/>
          </a:xfrm>
          <a:prstGeom prst="straightConnector1">
            <a:avLst/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3" idx="0"/>
          </p:cNvCxnSpPr>
          <p:nvPr/>
        </p:nvCxnSpPr>
        <p:spPr>
          <a:xfrm rot="10800000" flipV="1">
            <a:off x="1821638" y="3571876"/>
            <a:ext cx="750099" cy="571504"/>
          </a:xfrm>
          <a:prstGeom prst="straightConnector1">
            <a:avLst/>
          </a:prstGeom>
          <a:ln w="635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80"/>
          </a:xfrm>
        </p:spPr>
        <p:txBody>
          <a:bodyPr/>
          <a:lstStyle/>
          <a:p>
            <a:r>
              <a:rPr lang="id-ID" dirty="0" smtClean="0"/>
              <a:t>Sistem Ekologi Bronfenbrenner</a:t>
            </a:r>
            <a:endParaRPr lang="id-ID" dirty="0"/>
          </a:p>
        </p:txBody>
      </p:sp>
      <p:pic>
        <p:nvPicPr>
          <p:cNvPr id="1026" name="Picture 2" descr="http://impactofspecialneeds.weebly.com/uploads/3/4/1/9/3419723/9548769_orig.gif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3" cstate="print"/>
          <a:srcRect l="989" r="989"/>
          <a:stretch>
            <a:fillRect/>
          </a:stretch>
        </p:blipFill>
        <p:spPr bwMode="auto">
          <a:xfrm>
            <a:off x="785786" y="1214422"/>
            <a:ext cx="7500958" cy="500062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883350" y="324433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Ekosistem: 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Teori Perkemb Rentang Kehidupan Erikson</a:t>
            </a:r>
            <a:endParaRPr lang="id-ID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214424"/>
          <a:ext cx="8358246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714908"/>
              </a:tblGrid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Tahap Erikson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Periode Perkembangan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Integrity vs Despair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dewasa akhir (60 th &gt;)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Generality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vs Stagnation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Masa dewasa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menengah (40-50an)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Intimacy vs isolation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deawas awal (20-30an)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Identity vs Identity Confusion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Masa remaja (usia 10-20an)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Industry vs Inferiority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Kanak2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menengah &amp; akhir (6-puibertas)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Initiative vs Guilt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Masa kanak2 awal (3-5 th)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Autonomy vs Shame &amp; Doubt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Masa bayi</a:t>
                      </a:r>
                      <a:r>
                        <a:rPr lang="id-ID" sz="2000" baseline="0" dirty="0" smtClean="0">
                          <a:latin typeface="Arial" pitchFamily="34" charset="0"/>
                          <a:cs typeface="Arial" pitchFamily="34" charset="0"/>
                        </a:rPr>
                        <a:t> (usia 1-3 th)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379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Trust vs Mistrust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Masa bayi (tahun pertama)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pPr marL="354013" indent="-354013">
              <a:buClr>
                <a:srgbClr val="FF3300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Trust VS Mistrust (tahun pertama kehidupan)</a:t>
            </a:r>
          </a:p>
          <a:p>
            <a:pPr marL="727075" indent="-368300">
              <a:buClr>
                <a:srgbClr val="FF3300"/>
              </a:buClr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Bayi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mendapat kasih sayang &amp; kehangatan yg cukup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kepercayaan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merasa nyaman dan aman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id-ID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727075" indent="-368300">
              <a:buClr>
                <a:srgbClr val="FF3300"/>
              </a:buClr>
            </a:pP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Bayi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d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iabaikan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dan diperlakukan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sc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rlalu negatif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kasar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kecurigaan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dunia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tdk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dindalkan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berbahaya</a:t>
            </a:r>
            <a:endParaRPr lang="id-ID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54013" indent="-354013">
              <a:buClr>
                <a:srgbClr val="FF3300"/>
              </a:buClr>
              <a:buFont typeface="+mj-lt"/>
              <a:buAutoNum type="arabicPeriod" startAt="2"/>
            </a:pPr>
            <a:r>
              <a:rPr lang="id-ID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Autonomy VS Shame &amp; Doubt (1-3 th)</a:t>
            </a:r>
          </a:p>
          <a:p>
            <a:pPr marL="727075" indent="-368300">
              <a:buClr>
                <a:srgbClr val="FF3300"/>
              </a:buClr>
            </a:pP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Anak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sejumlah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kebutuhan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sndr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pengasuh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mendorong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perilaku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mandiri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mengembangkan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otonomi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perasaan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mamu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menangani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berbagai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scr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mandiri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id-ID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727075" indent="-368300">
              <a:buClr>
                <a:srgbClr val="FF3300"/>
              </a:buClr>
            </a:pP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Anak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sejumlah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kebutuhan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sndr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Tll dikendalikan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dicemooh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dihukum tll keras  perasaan malu dan ragu</a:t>
            </a: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 fontScale="92500" lnSpcReduction="10000"/>
          </a:bodyPr>
          <a:lstStyle/>
          <a:p>
            <a:pPr marL="354013" indent="-354013">
              <a:buClr>
                <a:srgbClr val="FF3300"/>
              </a:buClr>
              <a:buFont typeface="+mj-lt"/>
              <a:buAutoNum type="arabicPeriod" startAt="3"/>
            </a:pPr>
            <a:r>
              <a:rPr lang="id-ID" sz="2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Initiative VS Guilt (3-5 th)</a:t>
            </a:r>
          </a:p>
          <a:p>
            <a:pPr marL="727075" indent="-368300">
              <a:buClr>
                <a:srgbClr val="FF3300"/>
              </a:buClr>
            </a:pPr>
            <a:r>
              <a:rPr lang="id-ID" sz="2600" dirty="0" smtClean="0">
                <a:latin typeface="Arial" pitchFamily="34" charset="0"/>
                <a:cs typeface="Arial" pitchFamily="34" charset="0"/>
              </a:rPr>
              <a:t>Org dewasa mengharapkan agar anak mjd bertanggung jawab atas diri sendiri &amp; barang kepunyaan.</a:t>
            </a:r>
          </a:p>
          <a:p>
            <a:pPr marL="727075" indent="-368300">
              <a:buClr>
                <a:srgbClr val="FF3300"/>
              </a:buClr>
            </a:pP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Men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dapat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dukungan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utk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</a:t>
            </a: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embangkan </a:t>
            </a: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tanggung jawab  meningkatkan </a:t>
            </a: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inisiatif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kemandirian</a:t>
            </a:r>
            <a:endParaRPr lang="id-ID" sz="26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727075" indent="-368300">
              <a:buClr>
                <a:srgbClr val="FF3300"/>
              </a:buClr>
            </a:pP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Tdk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mendapat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dukungan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dianggap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mengganggu</a:t>
            </a: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mengembangkan rasa bersalah</a:t>
            </a:r>
          </a:p>
          <a:p>
            <a:endParaRPr lang="id-ID" sz="26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54013" indent="-354013">
              <a:buClr>
                <a:srgbClr val="FF3300"/>
              </a:buClr>
              <a:buFont typeface="+mj-lt"/>
              <a:buAutoNum type="arabicPeriod" startAt="4"/>
            </a:pPr>
            <a:r>
              <a:rPr lang="id-ID" sz="2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Industry VS Inferiority (6 – pubertas/ remaja awal)</a:t>
            </a:r>
          </a:p>
          <a:p>
            <a:pPr marL="727075" indent="-368300">
              <a:buClr>
                <a:srgbClr val="FF3300"/>
              </a:buClr>
            </a:pP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Anak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disemangati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utk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mengerjakan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berbagai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hal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dipuji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atas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tindakannya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menampilkan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rasa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mampu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(industry)</a:t>
            </a:r>
          </a:p>
          <a:p>
            <a:pPr marL="727075" indent="-368300">
              <a:buClr>
                <a:srgbClr val="FF3300"/>
              </a:buClr>
            </a:pP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Anak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dicemooh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atau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dihukum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atas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tindakannya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merasa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gagal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memenuhi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tuntutan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guru &amp;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ortu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mengembangkan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perasaan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rendah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diri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en-US" sz="2600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inferiority)</a:t>
            </a:r>
            <a:endParaRPr lang="en-US" sz="26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727075" indent="-368300">
              <a:buClr>
                <a:srgbClr val="FF3300"/>
              </a:buClr>
            </a:pPr>
            <a:endParaRPr lang="id-ID" sz="26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 fontScale="85000" lnSpcReduction="10000"/>
          </a:bodyPr>
          <a:lstStyle/>
          <a:p>
            <a:pPr marL="354013" indent="-354013">
              <a:buClr>
                <a:srgbClr val="FF3300"/>
              </a:buClr>
              <a:buFont typeface="+mj-lt"/>
              <a:buAutoNum type="arabicPeriod" startAt="5"/>
            </a:pPr>
            <a:r>
              <a:rPr lang="id-ID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Identity VS Identity Confusion (10-20 th)</a:t>
            </a:r>
          </a:p>
          <a:p>
            <a:pPr marL="727075" indent="-368300">
              <a:buClr>
                <a:srgbClr val="FF3300"/>
              </a:buClr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Remaja mencari jati diri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dihadapkan dg banyak peran baru &amp; status orang dewasa (pekerjaan &amp; cinta)</a:t>
            </a:r>
          </a:p>
          <a:p>
            <a:pPr marL="727075" indent="-368300">
              <a:buClr>
                <a:srgbClr val="FF3300"/>
              </a:buClr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Membentuk identitas  Diijinkan utk mengeksplorasi jalan2 yg berbeda</a:t>
            </a:r>
          </a:p>
          <a:p>
            <a:pPr marL="727075" indent="-368300">
              <a:buClr>
                <a:srgbClr val="FF3300"/>
              </a:buClr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Tdk cukup mengeksplorasi peran2 yg berbeda &amp; tdk mengembangkan jalan masa depan yg +  tetap akan bingung dg identitas mereka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54013" indent="-354013">
              <a:buClr>
                <a:srgbClr val="FF3300"/>
              </a:buClr>
              <a:buFont typeface="+mj-lt"/>
              <a:buAutoNum type="arabicPeriod" startAt="6"/>
            </a:pPr>
            <a:r>
              <a:rPr lang="id-ID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Intimacy VS Isolation (20-30 th)</a:t>
            </a:r>
          </a:p>
          <a:p>
            <a:pPr marL="727075" indent="-368300">
              <a:buClr>
                <a:srgbClr val="FF3300"/>
              </a:buClr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Tugas perkembangan: membentuk hubungan yg positif dg orang lain.</a:t>
            </a:r>
          </a:p>
          <a:p>
            <a:pPr marL="727075" indent="-368300">
              <a:buClr>
                <a:srgbClr val="FF3300"/>
              </a:buClr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Keintiman: meleburnya diri sendiri dalam diri orang lain.</a:t>
            </a:r>
          </a:p>
          <a:p>
            <a:pPr marL="727075" indent="-368300">
              <a:buClr>
                <a:srgbClr val="FF3300"/>
              </a:buClr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Gagal membentuk hubungan yg akrab dg teman atau pasangan  terasing secara sosial  kesepian.</a:t>
            </a:r>
          </a:p>
          <a:p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pPr marL="354013" indent="-354013">
              <a:buClr>
                <a:srgbClr val="FF3300"/>
              </a:buClr>
              <a:buFont typeface="+mj-lt"/>
              <a:buAutoNum type="arabicPeriod" startAt="7"/>
            </a:pPr>
            <a:r>
              <a:rPr lang="id-ID" sz="2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Generativity VS Stagnation (40-50 th)</a:t>
            </a:r>
          </a:p>
          <a:p>
            <a:pPr marL="727075" indent="-368300">
              <a:buClr>
                <a:srgbClr val="FF3300"/>
              </a:buClr>
            </a:pP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Org dewasa membantu generasi berikutnya dlm mengembangkan kehidupan yg berguna.</a:t>
            </a:r>
          </a:p>
          <a:p>
            <a:pPr marL="727075" indent="-368300">
              <a:buClr>
                <a:srgbClr val="FF3300"/>
              </a:buClr>
            </a:pP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Generativitas: memindahkan sesuatu yg positif ke generasi berikutnya</a:t>
            </a:r>
          </a:p>
          <a:p>
            <a:pPr marL="727075" indent="-368300">
              <a:buClr>
                <a:srgbClr val="FF3300"/>
              </a:buClr>
            </a:pP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Stagnasi: perasaan tdk melakukan apapun utk membantu generasi berikutnya.</a:t>
            </a:r>
          </a:p>
          <a:p>
            <a:endParaRPr lang="id-ID" sz="26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54013" indent="-354013">
              <a:buClr>
                <a:srgbClr val="FF3300"/>
              </a:buClr>
              <a:buFont typeface="+mj-lt"/>
              <a:buAutoNum type="arabicPeriod" startAt="8"/>
            </a:pPr>
            <a:r>
              <a:rPr lang="id-ID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Integrity VS Despair (60 th - mati)</a:t>
            </a:r>
          </a:p>
          <a:p>
            <a:pPr marL="727075" indent="-368300">
              <a:buClr>
                <a:srgbClr val="FF3300"/>
              </a:buClr>
            </a:pP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Org dewasa akhir mulai meninjau kembali kehidupan dan merenungkan apa yg sudah dilakukan.</a:t>
            </a:r>
          </a:p>
          <a:p>
            <a:pPr marL="727075" indent="-368300">
              <a:buClr>
                <a:srgbClr val="FF3300"/>
              </a:buClr>
            </a:pP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Evaluasi masa lampau +  menganggap kehidupannya memiliki integritas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perasaan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puas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keuuhan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diri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&amp;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layak dijalani</a:t>
            </a:r>
          </a:p>
          <a:p>
            <a:pPr marL="727075" indent="-368300">
              <a:buClr>
                <a:srgbClr val="FF3300"/>
              </a:buClr>
            </a:pP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Evaluasi masa lampau -  putus asa dan kecewa</a:t>
            </a:r>
          </a:p>
          <a:p>
            <a:pPr marL="727075" indent="-368300">
              <a:buClr>
                <a:srgbClr val="FF3300"/>
              </a:buClr>
            </a:pPr>
            <a:endParaRPr lang="id-ID" sz="26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1213</TotalTime>
  <Words>1910</Words>
  <Application>Microsoft Office PowerPoint</Application>
  <PresentationFormat>On-screen Show (4:3)</PresentationFormat>
  <Paragraphs>339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</vt:lpstr>
      <vt:lpstr>Konteks Sosial &amp; Perkembangan Sosioemosional</vt:lpstr>
      <vt:lpstr>Perkembangan Sosioemosional</vt:lpstr>
      <vt:lpstr>Slide 3</vt:lpstr>
      <vt:lpstr>Sistem Ekologi Bronfenbrenner</vt:lpstr>
      <vt:lpstr>Teori Perkemb Rentang Kehidupan Erikson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Manfaat Persahabatan</vt:lpstr>
      <vt:lpstr>Konteks Perkembangan Sosial</vt:lpstr>
      <vt:lpstr>Slide 19</vt:lpstr>
      <vt:lpstr>Hubungan Sekolah - Keluarga</vt:lpstr>
      <vt:lpstr>Slide 21</vt:lpstr>
      <vt:lpstr>Perkembangan Sosioemosional</vt:lpstr>
      <vt:lpstr>Slide 23</vt:lpstr>
      <vt:lpstr>Slide 24</vt:lpstr>
      <vt:lpstr>Klasifikasi Status Identitas (Marcia):</vt:lpstr>
      <vt:lpstr>Slide 26</vt:lpstr>
      <vt:lpstr>Slide 27</vt:lpstr>
      <vt:lpstr>Slide 28</vt:lpstr>
      <vt:lpstr>Mendorong Perilaku &amp; Perkemb Moral di dlm Kelas: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Konteks Sosial &amp; Perkembangan Sosioemosional</dc:title>
  <dc:creator>HpMini</dc:creator>
  <cp:lastModifiedBy>Citra</cp:lastModifiedBy>
  <cp:revision>81</cp:revision>
  <dcterms:created xsi:type="dcterms:W3CDTF">2013-02-12T21:17:29Z</dcterms:created>
  <dcterms:modified xsi:type="dcterms:W3CDTF">2013-03-06T07:30:04Z</dcterms:modified>
</cp:coreProperties>
</file>