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4"/>
  </p:notesMasterIdLst>
  <p:handoutMasterIdLst>
    <p:handoutMasterId r:id="rId35"/>
  </p:handoutMasterIdLst>
  <p:sldIdLst>
    <p:sldId id="256" r:id="rId3"/>
    <p:sldId id="290" r:id="rId4"/>
    <p:sldId id="258" r:id="rId5"/>
    <p:sldId id="285" r:id="rId6"/>
    <p:sldId id="286" r:id="rId7"/>
    <p:sldId id="287" r:id="rId8"/>
    <p:sldId id="266" r:id="rId9"/>
    <p:sldId id="288" r:id="rId10"/>
    <p:sldId id="289" r:id="rId11"/>
    <p:sldId id="292" r:id="rId12"/>
    <p:sldId id="269" r:id="rId13"/>
    <p:sldId id="271" r:id="rId14"/>
    <p:sldId id="263" r:id="rId15"/>
    <p:sldId id="259" r:id="rId16"/>
    <p:sldId id="261" r:id="rId17"/>
    <p:sldId id="262" r:id="rId18"/>
    <p:sldId id="291" r:id="rId19"/>
    <p:sldId id="293" r:id="rId20"/>
    <p:sldId id="272" r:id="rId21"/>
    <p:sldId id="277" r:id="rId22"/>
    <p:sldId id="274" r:id="rId23"/>
    <p:sldId id="294" r:id="rId24"/>
    <p:sldId id="278" r:id="rId25"/>
    <p:sldId id="279" r:id="rId26"/>
    <p:sldId id="283" r:id="rId27"/>
    <p:sldId id="281" r:id="rId28"/>
    <p:sldId id="295" r:id="rId29"/>
    <p:sldId id="296" r:id="rId30"/>
    <p:sldId id="297" r:id="rId31"/>
    <p:sldId id="298" r:id="rId32"/>
    <p:sldId id="282" r:id="rId33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6699"/>
    <a:srgbClr val="6600FF"/>
    <a:srgbClr val="66FFFF"/>
    <a:srgbClr val="66FF66"/>
    <a:srgbClr val="0000FF"/>
    <a:srgbClr val="009900"/>
    <a:srgbClr val="CC0000"/>
    <a:srgbClr val="CC66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6FF11-0554-4143-A300-5CF743F19DF5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1DC7-6F7B-4141-A3D0-61A00A9768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2F89-D8E5-4276-A179-564180E56B77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33D20-6A4A-450F-AF66-A270E16F55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3C37D-C132-4552-973F-6681C810C72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4FB39-F1C0-4142-B68E-CFC94B5599C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26FBC-C7C8-44A7-B5E0-8658D8FE699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A3AF-C073-4299-B7B1-9C09C559950B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A3AF-C073-4299-B7B1-9C09C559950B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A3AF-C073-4299-B7B1-9C09C559950B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3D20-6A4A-450F-AF66-A270E16F557A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0AFA-D8DD-4907-B953-3B0124BE8FF3}" type="datetimeFigureOut">
              <a:rPr lang="id-ID" smtClean="0"/>
              <a:pPr/>
              <a:t>12/03/2013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011C5-5F37-4D19-810C-D2C9CB0B6D5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Variasi Individu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Citra Dewi, M.Psi., Psikolog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8" y="202164"/>
          <a:ext cx="8568952" cy="656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832648"/>
              </a:tblGrid>
              <a:tr h="7120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JENIS INTELIGENSI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CTH PERILAKU YG RELEVAN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67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Intel. Verbal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Berargumentasi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scr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persuasif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menulis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puisi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20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Intel.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Logika-Matematis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Memecahkan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soal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Mtk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scr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cepat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merumuskan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menguji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hipotesis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mengenai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gejala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yg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diobservasi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20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Intel.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Spasial-Ruang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Menggabungkan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bayangan2 mental;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menggambar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sebuah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objek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scr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mirip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memperhatikan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hal2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yg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detil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20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Intel.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Musikal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Memainkan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instrumen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membuat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komposisi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kara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2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Intel.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Kinestetis-Ragawi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Berdansa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bermain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basket;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bermain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pantomim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20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Intel. Interpersonal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Membaca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maksud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susana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hati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org lain;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mampu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mempengaruhi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pikiran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perilaku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org lain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81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Intel. Intrapersonal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Mengidentifikasi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motif2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yg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mengarahan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perilakunya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sndr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membedakan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emosi2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yg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dialami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593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Intel.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Naturalis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Mengklasifikasikan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bntuk2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alam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spt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batu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karang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jenis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gunung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);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mengidentifikasi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anggota2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spesies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tumbuhan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hewan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ttt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bertani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Seni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bertanam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melatih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hewan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743913"/>
          </a:xfrm>
        </p:spPr>
        <p:txBody>
          <a:bodyPr>
            <a:normAutofit fontScale="92500" lnSpcReduction="10000"/>
          </a:bodyPr>
          <a:lstStyle/>
          <a:p>
            <a:pPr marL="784225" indent="-514350">
              <a:buNone/>
            </a:pPr>
            <a:r>
              <a:rPr lang="id-ID" sz="2800" dirty="0" smtClean="0">
                <a:solidFill>
                  <a:srgbClr val="00FF00"/>
                </a:solidFill>
                <a:latin typeface="Trebuchet MS" pitchFamily="34" charset="0"/>
                <a:sym typeface="Wingdings" pitchFamily="2" charset="2"/>
              </a:rPr>
              <a:t>Program Spectrum (Gardner)</a:t>
            </a: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Dasar pemikiran: tiap siswa mempunyai potensi utk mengembangkan kekuatan dlm satu bidang atau lebih.</a:t>
            </a:r>
          </a:p>
          <a:p>
            <a:pPr marL="354013" indent="-354013"/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Kelas mempunyai materi beragam &amp; menarik yg dpt menstimulasi jangkauan inteligensi anak.</a:t>
            </a: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Menggunakan materi2 yg berhubungan dg satu kombinasi bidang2 inteligensi</a:t>
            </a:r>
          </a:p>
          <a:p>
            <a:pPr marL="354013" indent="-354013"/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Tuj kelas spectrum  mengidentifikasi kelebihan yg tak terduga pd diri siswa &amp; membantu guru menemukan kelemahan yg tak terdeteksi; memunculkan &amp; meningkatkan inteligensi majemuk para siswa</a:t>
            </a:r>
          </a:p>
          <a:p>
            <a:pPr marL="727075" indent="-457200">
              <a:buFont typeface="+mj-lt"/>
              <a:buAutoNum type="arabicPeriod" startAt="5"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None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endParaRPr lang="id-ID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4714884"/>
            <a:ext cx="8286808" cy="1643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743913"/>
          </a:xfrm>
        </p:spPr>
        <p:txBody>
          <a:bodyPr>
            <a:normAutofit fontScale="85000" lnSpcReduction="20000"/>
          </a:bodyPr>
          <a:lstStyle/>
          <a:p>
            <a:pPr marL="354013" indent="-354013">
              <a:buNone/>
            </a:pPr>
            <a:r>
              <a:rPr lang="id-ID" sz="2800" b="1" dirty="0" smtClean="0">
                <a:solidFill>
                  <a:srgbClr val="FF99FF"/>
                </a:solidFill>
                <a:latin typeface="Trebuchet MS" pitchFamily="34" charset="0"/>
                <a:sym typeface="Wingdings" pitchFamily="2" charset="2"/>
              </a:rPr>
              <a:t>Peter Salovey &amp; John Mayer</a:t>
            </a:r>
            <a:r>
              <a:rPr lang="id-ID" sz="2800" dirty="0" smtClean="0">
                <a:solidFill>
                  <a:srgbClr val="FF99FF"/>
                </a:solidFill>
                <a:latin typeface="Trebuchet MS" pitchFamily="34" charset="0"/>
                <a:sym typeface="Wingdings" pitchFamily="2" charset="2"/>
              </a:rPr>
              <a:t> (1990)</a:t>
            </a: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 Inteligensi Emosional</a:t>
            </a:r>
          </a:p>
          <a:p>
            <a:pPr marL="354013" indent="-354013">
              <a:buNone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Kemampuan utk merasakan &amp; mengungkapkan emosi secara akurat dan adaptif</a:t>
            </a:r>
          </a:p>
          <a:p>
            <a:pPr marL="354013" indent="-354013"/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Utk memahami emosi dan pengetahuan emosional</a:t>
            </a:r>
          </a:p>
          <a:p>
            <a:pPr marL="354013" indent="-354013"/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Utk menggunakan perasaan guna memfasilitasi pikiran</a:t>
            </a:r>
          </a:p>
          <a:p>
            <a:pPr marL="354013" indent="-354013"/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Utk mengatur emosi dalam diri sendiri dan orang lain</a:t>
            </a:r>
          </a:p>
          <a:p>
            <a:pPr marL="354013" indent="-354013"/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784225" indent="-514350">
              <a:buNone/>
            </a:pPr>
            <a:r>
              <a:rPr lang="id-ID" sz="2800" dirty="0" smtClean="0">
                <a:solidFill>
                  <a:srgbClr val="FF99FF"/>
                </a:solidFill>
                <a:latin typeface="Trebuchet MS" pitchFamily="34" charset="0"/>
                <a:sym typeface="Wingdings" pitchFamily="2" charset="2"/>
              </a:rPr>
              <a:t>Daniel Goleman (1995)</a:t>
            </a: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 Emotional Intelligence</a:t>
            </a:r>
          </a:p>
          <a:p>
            <a:pPr marL="784225" indent="-514350">
              <a:buNone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784225" indent="-514350">
              <a:buNone/>
            </a:pP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JADI....</a:t>
            </a:r>
          </a:p>
          <a:p>
            <a:pPr marL="784225" indent="-514350">
              <a:buNone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0">
              <a:buNone/>
            </a:pPr>
            <a:r>
              <a:rPr lang="id-ID" sz="2800" b="1" dirty="0" smtClean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Inteligensi Emosional: </a:t>
            </a:r>
            <a:r>
              <a:rPr lang="id-ID" sz="28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Kemampuan utk memonitor emosi serta perasaan  diri sendiri &amp; orang lain, utk memahaminya, &amp; menggunakan informasi ini utk mengarahkan pemikiran &amp; tindakannya</a:t>
            </a:r>
          </a:p>
          <a:p>
            <a:pPr marL="784225" indent="-514350">
              <a:buNone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-354013"/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None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endParaRPr lang="id-ID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>
                <a:latin typeface="Trebuchet MS" pitchFamily="34" charset="0"/>
              </a:rPr>
              <a:t>Perbandingan konsep Inteligensi Gardner,  Sternberg, dan Salovey-mayer</a:t>
            </a:r>
            <a:endParaRPr lang="id-ID" sz="3200" dirty="0">
              <a:latin typeface="Trebuchet M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960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942982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Gardner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Sternber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Salovey-Mayer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942982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Verbal</a:t>
                      </a:r>
                    </a:p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Matematis 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Analitis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942982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Ruang</a:t>
                      </a:r>
                    </a:p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Gerakan</a:t>
                      </a:r>
                    </a:p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Musikal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Kreatif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942982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Interpersonal</a:t>
                      </a:r>
                    </a:p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Intrapersonal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Praktis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Emosional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942982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Trebuchet MS" pitchFamily="34" charset="0"/>
                        </a:rPr>
                        <a:t>Naturalis</a:t>
                      </a:r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Trebuchet MS" pitchFamily="34" charset="0"/>
              </a:rPr>
              <a:t>Tes Inteligensi Individual</a:t>
            </a:r>
            <a:endParaRPr lang="id-ID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5100971"/>
          </a:xfrm>
        </p:spPr>
        <p:txBody>
          <a:bodyPr>
            <a:noAutofit/>
          </a:bodyPr>
          <a:lstStyle/>
          <a:p>
            <a:r>
              <a:rPr lang="id-ID" sz="2300" b="1" dirty="0" smtClean="0">
                <a:latin typeface="Arial" pitchFamily="34" charset="0"/>
                <a:cs typeface="Arial" pitchFamily="34" charset="0"/>
              </a:rPr>
              <a:t>Tes Binet </a:t>
            </a:r>
            <a:r>
              <a:rPr lang="id-ID" sz="2300" dirty="0" smtClean="0">
                <a:latin typeface="Arial" pitchFamily="34" charset="0"/>
                <a:cs typeface="Arial" pitchFamily="34" charset="0"/>
              </a:rPr>
              <a:t>(Alfred Binet &amp; Theopile Simon)</a:t>
            </a:r>
            <a:r>
              <a:rPr lang="id-ID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mengidentifikasi anak2 yg “tidak mampu” belajar di sekolah umum.</a:t>
            </a:r>
          </a:p>
          <a:p>
            <a:endParaRPr lang="id-ID" sz="23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id-ID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Binet Konsep </a:t>
            </a:r>
            <a:r>
              <a:rPr lang="id-ID" sz="23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mental age</a:t>
            </a:r>
            <a:r>
              <a:rPr lang="id-ID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tingkat perkembangan mental seseorang bila dibandingkan dg orang lain.</a:t>
            </a:r>
          </a:p>
          <a:p>
            <a:endParaRPr lang="id-ID" sz="23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id-ID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Tes Stanford-Binet d</a:t>
            </a:r>
            <a:r>
              <a:rPr lang="id-ID" sz="2300" dirty="0" smtClean="0">
                <a:latin typeface="Arial" pitchFamily="34" charset="0"/>
                <a:cs typeface="Arial" pitchFamily="34" charset="0"/>
              </a:rPr>
              <a:t>ilakukan scr individual (usia 2 th – dewasa).</a:t>
            </a:r>
          </a:p>
          <a:p>
            <a:endParaRPr lang="id-ID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2300" dirty="0" smtClean="0">
                <a:latin typeface="Arial" pitchFamily="34" charset="0"/>
                <a:cs typeface="Arial" pitchFamily="34" charset="0"/>
              </a:rPr>
              <a:t>Butuh respon verbal dan non-verbal (performa)</a:t>
            </a:r>
          </a:p>
          <a:p>
            <a:endParaRPr lang="id-ID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2300" dirty="0" smtClean="0">
                <a:latin typeface="Arial" pitchFamily="34" charset="0"/>
                <a:cs typeface="Arial" pitchFamily="34" charset="0"/>
              </a:rPr>
              <a:t>Nilai gab yg didapatkan </a:t>
            </a:r>
            <a:r>
              <a:rPr lang="id-ID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d-ID" sz="2300" dirty="0" smtClean="0">
                <a:latin typeface="Arial" pitchFamily="34" charset="0"/>
                <a:cs typeface="Arial" pitchFamily="34" charset="0"/>
              </a:rPr>
              <a:t> inteligensi secara keseluruhan. </a:t>
            </a:r>
          </a:p>
          <a:p>
            <a:endParaRPr lang="id-ID" sz="23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id-ID" sz="2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Stern  konsep IQ = MA/CA x 100</a:t>
            </a:r>
          </a:p>
          <a:p>
            <a:endParaRPr lang="id-ID" sz="23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None/>
            </a:pPr>
            <a:endParaRPr lang="id-ID" sz="23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43913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latin typeface="Arial" pitchFamily="34" charset="0"/>
                <a:cs typeface="Arial" pitchFamily="34" charset="0"/>
              </a:rPr>
              <a:t>Skala Weschler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(David  Weschler), ada bbrp macam:</a:t>
            </a:r>
          </a:p>
          <a:p>
            <a:pPr marL="727075" indent="-373063">
              <a:buFont typeface="Wingdings" pitchFamily="2" charset="2"/>
              <a:buChar char="Ø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Weschler Preschool and Primary Scale of Intelligence III (WPPSI III) </a:t>
            </a:r>
            <a:r>
              <a:rPr lang="id-ID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4 – 6,5 th</a:t>
            </a:r>
          </a:p>
          <a:p>
            <a:pPr marL="727075" indent="-373063">
              <a:buFont typeface="Wingdings" pitchFamily="2" charset="2"/>
              <a:buChar char="Ø"/>
            </a:pPr>
            <a:endParaRPr lang="id-ID" sz="2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727075" indent="-373063">
              <a:buFont typeface="Wingdings" pitchFamily="2" charset="2"/>
              <a:buChar char="Ø"/>
            </a:pPr>
            <a:r>
              <a:rPr lang="id-ID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Weschler Intelligence Scale for Children-IV Integrated (WISC-IV Integrated)  6 – 16 th</a:t>
            </a:r>
          </a:p>
          <a:p>
            <a:pPr marL="727075" indent="-373063">
              <a:buFont typeface="Wingdings" pitchFamily="2" charset="2"/>
              <a:buChar char="Ø"/>
            </a:pPr>
            <a:endParaRPr lang="id-ID" sz="2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727075" indent="-373063">
              <a:buFont typeface="Wingdings" pitchFamily="2" charset="2"/>
              <a:buChar char="Ø"/>
            </a:pPr>
            <a:r>
              <a:rPr lang="id-ID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Weschler Adult Intelligence Scale-III (WAIS-III)  &gt;16 th</a:t>
            </a:r>
          </a:p>
          <a:p>
            <a:pPr marL="727075" indent="-373063">
              <a:buFont typeface="Wingdings" pitchFamily="2" charset="2"/>
              <a:buChar char="Ø"/>
            </a:pPr>
            <a:endParaRPr lang="id-ID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id-ID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Menghasilkan IQ secara keseluruhan, IQ verbal (didasarkan pd 6 subskala verbal) dan IQ Performance (didasarkan pd 5 subskala performance)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Trebuchet MS" pitchFamily="34" charset="0"/>
              </a:rPr>
              <a:t>Tes Individual VS Tes Kelompok</a:t>
            </a:r>
            <a:endParaRPr lang="id-ID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1009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 individual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Clr>
                <a:srgbClr val="FFCC00"/>
              </a:buClr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Tester berkesempatan utk mengobservasi selama tes berlangsung (perilaku , antusiasme, kegelisahan, dll)</a:t>
            </a:r>
          </a:p>
          <a:p>
            <a:pPr>
              <a:buClr>
                <a:srgbClr val="FFCC00"/>
              </a:buClr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C00"/>
              </a:buClr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Cth: Stanford-Binet, Weschler</a:t>
            </a:r>
          </a:p>
          <a:p>
            <a:pPr>
              <a:buClr>
                <a:srgbClr val="FFCC00"/>
              </a:buClr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C00"/>
              </a:buClr>
              <a:buNone/>
            </a:pPr>
            <a:r>
              <a:rPr lang="id-ID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 kelompok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Clr>
                <a:srgbClr val="FFCC00"/>
              </a:buClr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Lebih mudah dan lebih ekonomis daripada tes individual</a:t>
            </a:r>
          </a:p>
          <a:p>
            <a:pPr>
              <a:buClr>
                <a:srgbClr val="FFCC00"/>
              </a:buClr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C00"/>
              </a:buClr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Tester tdk bisa membangun koneksi, tdk bisa observasi kegelisahan siswa</a:t>
            </a:r>
          </a:p>
          <a:p>
            <a:pPr>
              <a:buClr>
                <a:srgbClr val="FFCC00"/>
              </a:buClr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C00"/>
              </a:buClr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Cth: Lorge-Thorndike Intelligence Test, Kuhlman-Anderson intelligence Test, Otis-Lennon School Mental Abilities test, IST, CFIT, Progressive Matrices (PM)</a:t>
            </a:r>
            <a:endParaRPr lang="id-ID" sz="2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can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-387424"/>
            <a:ext cx="10131426" cy="77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IQ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Prestasi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Sekolah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15725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Inteligensi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tdk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niscaya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mempengaruhi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prestasi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melainkan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berkorelasi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Hubungan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skor2 IQ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prestasi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sempurna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tdp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perkecualian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Skor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IQ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berubah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87624" y="1844824"/>
            <a:ext cx="7072362" cy="864096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solidFill>
                  <a:schemeClr val="tx1"/>
                </a:solidFill>
                <a:latin typeface="Trebuchet MS" pitchFamily="34" charset="0"/>
              </a:rPr>
              <a:t>2. Gaya Berpikir &amp; Belajar</a:t>
            </a:r>
            <a:endParaRPr lang="id-ID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500034" y="285728"/>
            <a:ext cx="8358246" cy="983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600" dirty="0" smtClean="0">
                <a:solidFill>
                  <a:schemeClr val="tx1"/>
                </a:solidFill>
                <a:latin typeface="Trebuchet MS" pitchFamily="34" charset="0"/>
              </a:rPr>
              <a:t>Pilihan seseorang mengenai cara menggunakan kemampuannya.</a:t>
            </a:r>
          </a:p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3212976"/>
            <a:ext cx="3995936" cy="1152128"/>
          </a:xfrm>
          <a:prstGeom prst="ellipse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600" dirty="0" smtClean="0">
                <a:latin typeface="Trebuchet MS" pitchFamily="34" charset="0"/>
              </a:rPr>
              <a:t>Gaya </a:t>
            </a:r>
            <a:r>
              <a:rPr lang="id-ID" sz="2600" dirty="0" smtClean="0">
                <a:solidFill>
                  <a:srgbClr val="92D050"/>
                </a:solidFill>
                <a:latin typeface="Trebuchet MS" pitchFamily="34" charset="0"/>
              </a:rPr>
              <a:t>Impulsif</a:t>
            </a:r>
            <a:r>
              <a:rPr lang="id-ID" sz="2600" dirty="0" smtClean="0">
                <a:latin typeface="Trebuchet MS" pitchFamily="34" charset="0"/>
              </a:rPr>
              <a:t>/</a:t>
            </a:r>
            <a:r>
              <a:rPr lang="id-ID" sz="2600" dirty="0" smtClean="0">
                <a:solidFill>
                  <a:srgbClr val="FF3300"/>
                </a:solidFill>
                <a:latin typeface="Trebuchet MS" pitchFamily="34" charset="0"/>
              </a:rPr>
              <a:t>Reflektif</a:t>
            </a:r>
            <a:endParaRPr lang="id-ID" sz="2600" dirty="0">
              <a:solidFill>
                <a:srgbClr val="FF33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95736" y="5085184"/>
            <a:ext cx="5112568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600" dirty="0" smtClean="0">
                <a:latin typeface="Trebuchet MS" pitchFamily="34" charset="0"/>
              </a:rPr>
              <a:t>Gaya </a:t>
            </a:r>
            <a:r>
              <a:rPr lang="id-ID" sz="2600" dirty="0" smtClean="0">
                <a:solidFill>
                  <a:srgbClr val="FFFF00"/>
                </a:solidFill>
                <a:latin typeface="Trebuchet MS" pitchFamily="34" charset="0"/>
              </a:rPr>
              <a:t>Mendalam</a:t>
            </a:r>
            <a:r>
              <a:rPr lang="id-ID" sz="2600" dirty="0" smtClean="0">
                <a:latin typeface="Trebuchet MS" pitchFamily="34" charset="0"/>
              </a:rPr>
              <a:t>/</a:t>
            </a:r>
            <a:r>
              <a:rPr lang="id-ID" sz="2600" dirty="0" smtClean="0">
                <a:solidFill>
                  <a:srgbClr val="6600FF"/>
                </a:solidFill>
                <a:latin typeface="Trebuchet MS" pitchFamily="34" charset="0"/>
              </a:rPr>
              <a:t>Permukaan</a:t>
            </a:r>
            <a:endParaRPr lang="id-ID" sz="2600" dirty="0">
              <a:solidFill>
                <a:srgbClr val="6600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4499992" y="1340768"/>
            <a:ext cx="720080" cy="488666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3" name="Straight Arrow Connector 12"/>
          <p:cNvCxnSpPr>
            <a:stCxn id="7" idx="4"/>
            <a:endCxn id="9" idx="0"/>
          </p:cNvCxnSpPr>
          <p:nvPr/>
        </p:nvCxnSpPr>
        <p:spPr>
          <a:xfrm flipH="1">
            <a:off x="1997968" y="2708920"/>
            <a:ext cx="2725837" cy="504056"/>
          </a:xfrm>
          <a:prstGeom prst="straightConnector1">
            <a:avLst/>
          </a:prstGeom>
          <a:ln w="635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</p:cNvCxnSpPr>
          <p:nvPr/>
        </p:nvCxnSpPr>
        <p:spPr>
          <a:xfrm flipH="1">
            <a:off x="4716016" y="2708920"/>
            <a:ext cx="7789" cy="230425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48064" y="3356992"/>
            <a:ext cx="3635896" cy="1152128"/>
          </a:xfrm>
          <a:prstGeom prst="ellips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rebuchet MS" pitchFamily="34" charset="0"/>
              </a:rPr>
              <a:t>Belajar</a:t>
            </a:r>
            <a:r>
              <a:rPr lang="en-US" sz="2600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Trebuchet MS" pitchFamily="34" charset="0"/>
              </a:rPr>
              <a:t>Verbal</a:t>
            </a:r>
            <a:r>
              <a:rPr lang="en-US" sz="2600" dirty="0" smtClean="0">
                <a:latin typeface="Trebuchet MS" pitchFamily="34" charset="0"/>
              </a:rPr>
              <a:t> / </a:t>
            </a:r>
            <a:r>
              <a:rPr lang="en-US" sz="26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Visual</a:t>
            </a:r>
            <a:endParaRPr lang="id-ID" sz="26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7" idx="4"/>
            <a:endCxn id="18" idx="0"/>
          </p:cNvCxnSpPr>
          <p:nvPr/>
        </p:nvCxnSpPr>
        <p:spPr>
          <a:xfrm>
            <a:off x="4723805" y="2708920"/>
            <a:ext cx="2242207" cy="648072"/>
          </a:xfrm>
          <a:prstGeom prst="straightConnector1">
            <a:avLst/>
          </a:prstGeom>
          <a:ln w="635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95736" y="476672"/>
            <a:ext cx="415651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Variasi Individu</a:t>
            </a:r>
            <a:endParaRPr lang="id-ID" sz="3200" b="1" dirty="0"/>
          </a:p>
        </p:txBody>
      </p:sp>
      <p:sp>
        <p:nvSpPr>
          <p:cNvPr id="5" name="Oval 4"/>
          <p:cNvSpPr/>
          <p:nvPr/>
        </p:nvSpPr>
        <p:spPr>
          <a:xfrm>
            <a:off x="251520" y="1988840"/>
            <a:ext cx="2571736" cy="150019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600" dirty="0" smtClean="0"/>
              <a:t>Inteligensi</a:t>
            </a:r>
            <a:endParaRPr lang="id-ID" sz="2600" dirty="0"/>
          </a:p>
        </p:txBody>
      </p:sp>
      <p:sp>
        <p:nvSpPr>
          <p:cNvPr id="6" name="Oval 5"/>
          <p:cNvSpPr/>
          <p:nvPr/>
        </p:nvSpPr>
        <p:spPr>
          <a:xfrm>
            <a:off x="3131840" y="2348880"/>
            <a:ext cx="2071670" cy="108012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600" dirty="0" smtClean="0"/>
              <a:t>Gaya Belajar</a:t>
            </a:r>
            <a:endParaRPr lang="id-ID" sz="2600" dirty="0"/>
          </a:p>
        </p:txBody>
      </p:sp>
      <p:sp>
        <p:nvSpPr>
          <p:cNvPr id="7" name="Oval 6"/>
          <p:cNvSpPr/>
          <p:nvPr/>
        </p:nvSpPr>
        <p:spPr>
          <a:xfrm>
            <a:off x="5724128" y="2132856"/>
            <a:ext cx="3143240" cy="1368152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600" dirty="0" smtClean="0"/>
              <a:t>Kepribadian &amp; Temperamen</a:t>
            </a:r>
            <a:endParaRPr lang="id-ID" sz="2600" dirty="0"/>
          </a:p>
        </p:txBody>
      </p:sp>
      <p:sp>
        <p:nvSpPr>
          <p:cNvPr id="8" name="Oval 7"/>
          <p:cNvSpPr/>
          <p:nvPr/>
        </p:nvSpPr>
        <p:spPr>
          <a:xfrm>
            <a:off x="251520" y="4941168"/>
            <a:ext cx="2304256" cy="93610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GB Impulsif/ Reflektif</a:t>
            </a:r>
            <a:endParaRPr lang="id-ID" sz="2200" dirty="0"/>
          </a:p>
        </p:txBody>
      </p:sp>
      <p:sp>
        <p:nvSpPr>
          <p:cNvPr id="9" name="Oval 8"/>
          <p:cNvSpPr/>
          <p:nvPr/>
        </p:nvSpPr>
        <p:spPr>
          <a:xfrm>
            <a:off x="179512" y="3861048"/>
            <a:ext cx="2771800" cy="93610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GB </a:t>
            </a:r>
            <a:r>
              <a:rPr lang="en-US" sz="2200" dirty="0" smtClean="0"/>
              <a:t>M</a:t>
            </a:r>
            <a:r>
              <a:rPr lang="id-ID" sz="2200" dirty="0" smtClean="0"/>
              <a:t>endalam</a:t>
            </a:r>
            <a:r>
              <a:rPr lang="id-ID" sz="2200" dirty="0" smtClean="0"/>
              <a:t>/ Permukaan </a:t>
            </a:r>
            <a:endParaRPr lang="id-ID" sz="2200" dirty="0"/>
          </a:p>
        </p:txBody>
      </p:sp>
      <p:sp>
        <p:nvSpPr>
          <p:cNvPr id="10" name="Oval 9"/>
          <p:cNvSpPr/>
          <p:nvPr/>
        </p:nvSpPr>
        <p:spPr>
          <a:xfrm>
            <a:off x="5580112" y="5013176"/>
            <a:ext cx="3347864" cy="1152128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</a:t>
            </a:r>
            <a:r>
              <a:rPr lang="id-ID" sz="2200" dirty="0" smtClean="0"/>
              <a:t>emperamen</a:t>
            </a:r>
            <a:endParaRPr lang="en-US" sz="2200" dirty="0" smtClean="0"/>
          </a:p>
          <a:p>
            <a:pPr algn="ctr"/>
            <a:r>
              <a:rPr lang="en-US" sz="2200" dirty="0" smtClean="0"/>
              <a:t>Chess &amp; Thomas</a:t>
            </a:r>
          </a:p>
          <a:p>
            <a:pPr algn="ctr"/>
            <a:r>
              <a:rPr lang="en-US" sz="2200" dirty="0" smtClean="0"/>
              <a:t>Hippocrates</a:t>
            </a:r>
            <a:endParaRPr lang="id-ID" sz="2200" dirty="0"/>
          </a:p>
        </p:txBody>
      </p:sp>
      <p:sp>
        <p:nvSpPr>
          <p:cNvPr id="11" name="Oval 10"/>
          <p:cNvSpPr/>
          <p:nvPr/>
        </p:nvSpPr>
        <p:spPr>
          <a:xfrm>
            <a:off x="4211960" y="3933056"/>
            <a:ext cx="2664296" cy="72008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5 Kepribadian</a:t>
            </a:r>
            <a:endParaRPr lang="id-ID" sz="2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619672" y="1412776"/>
            <a:ext cx="2586316" cy="576064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0"/>
          </p:cNvCxnSpPr>
          <p:nvPr/>
        </p:nvCxnSpPr>
        <p:spPr>
          <a:xfrm flipH="1">
            <a:off x="4167675" y="1340768"/>
            <a:ext cx="44288" cy="1008112"/>
          </a:xfrm>
          <a:prstGeom prst="straightConnector1">
            <a:avLst/>
          </a:prstGeom>
          <a:ln w="635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11960" y="1412776"/>
            <a:ext cx="3240360" cy="720080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4"/>
            <a:endCxn id="10" idx="0"/>
          </p:cNvCxnSpPr>
          <p:nvPr/>
        </p:nvCxnSpPr>
        <p:spPr>
          <a:xfrm flipH="1">
            <a:off x="7254044" y="3501008"/>
            <a:ext cx="41704" cy="151216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4"/>
          </p:cNvCxnSpPr>
          <p:nvPr/>
        </p:nvCxnSpPr>
        <p:spPr>
          <a:xfrm flipH="1">
            <a:off x="5652120" y="3501008"/>
            <a:ext cx="1643628" cy="36004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4"/>
            <a:endCxn id="8" idx="7"/>
          </p:cNvCxnSpPr>
          <p:nvPr/>
        </p:nvCxnSpPr>
        <p:spPr>
          <a:xfrm flipH="1">
            <a:off x="2218325" y="3429000"/>
            <a:ext cx="1949350" cy="1649257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9" idx="0"/>
          </p:cNvCxnSpPr>
          <p:nvPr/>
        </p:nvCxnSpPr>
        <p:spPr>
          <a:xfrm flipH="1">
            <a:off x="1565412" y="3284984"/>
            <a:ext cx="2833460" cy="576064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2123728" y="5733256"/>
            <a:ext cx="2808312" cy="86409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Belajar</a:t>
            </a:r>
            <a:r>
              <a:rPr lang="en-US" sz="2200" dirty="0" smtClean="0"/>
              <a:t> </a:t>
            </a:r>
            <a:r>
              <a:rPr lang="en-US" sz="2200" dirty="0" smtClean="0"/>
              <a:t> Verbal</a:t>
            </a:r>
            <a:r>
              <a:rPr lang="en-US" sz="2200" dirty="0" smtClean="0"/>
              <a:t>/ Visual</a:t>
            </a:r>
            <a:endParaRPr lang="id-ID" sz="2200" dirty="0"/>
          </a:p>
        </p:txBody>
      </p:sp>
      <p:cxnSp>
        <p:nvCxnSpPr>
          <p:cNvPr id="56" name="Straight Arrow Connector 55"/>
          <p:cNvCxnSpPr>
            <a:stCxn id="6" idx="4"/>
            <a:endCxn id="50" idx="0"/>
          </p:cNvCxnSpPr>
          <p:nvPr/>
        </p:nvCxnSpPr>
        <p:spPr>
          <a:xfrm flipH="1">
            <a:off x="3527884" y="3429000"/>
            <a:ext cx="639791" cy="230425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3648" y="260648"/>
            <a:ext cx="6643734" cy="714380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Trebuchet MS" pitchFamily="34" charset="0"/>
              </a:rPr>
              <a:t>Gaya </a:t>
            </a:r>
            <a:r>
              <a:rPr lang="id-ID" sz="2800" dirty="0" smtClean="0">
                <a:solidFill>
                  <a:srgbClr val="92D050"/>
                </a:solidFill>
                <a:latin typeface="Trebuchet MS" pitchFamily="34" charset="0"/>
              </a:rPr>
              <a:t>Impulsif</a:t>
            </a:r>
            <a:r>
              <a:rPr lang="id-ID" sz="2800" dirty="0" smtClean="0">
                <a:latin typeface="Trebuchet MS" pitchFamily="34" charset="0"/>
              </a:rPr>
              <a:t>/</a:t>
            </a:r>
            <a:r>
              <a:rPr lang="id-ID" sz="2800" dirty="0" smtClean="0">
                <a:solidFill>
                  <a:srgbClr val="FF3300"/>
                </a:solidFill>
                <a:latin typeface="Trebuchet MS" pitchFamily="34" charset="0"/>
              </a:rPr>
              <a:t>Reflektif</a:t>
            </a:r>
            <a:r>
              <a:rPr lang="id-ID" sz="2800" dirty="0" smtClean="0">
                <a:solidFill>
                  <a:srgbClr val="00FFFF"/>
                </a:solidFill>
                <a:latin typeface="Trebuchet MS" pitchFamily="34" charset="0"/>
              </a:rPr>
              <a:t> 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571612"/>
            <a:ext cx="3786214" cy="1500198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Kecenderungan siswa utk bertindak cepat &amp; scr impulsif (Impulsif)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0562" y="1571612"/>
            <a:ext cx="4357686" cy="1928826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mengambil lebih banyak waktu untuk melakukan respon &amp; memikirkan ketepatan sebuah jawaban (Reflektif)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4214818"/>
            <a:ext cx="6572296" cy="2286016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latin typeface="Trebuchet MS" pitchFamily="34" charset="0"/>
              </a:rPr>
              <a:t>Menetapkan tujuan belajar sendiri</a:t>
            </a:r>
          </a:p>
          <a:p>
            <a:r>
              <a:rPr lang="id-ID" sz="2400" dirty="0" smtClean="0">
                <a:latin typeface="Trebuchet MS" pitchFamily="34" charset="0"/>
              </a:rPr>
              <a:t>Lebih konsentrasi pd informasi yg relevan</a:t>
            </a:r>
          </a:p>
          <a:p>
            <a:r>
              <a:rPr lang="id-ID" sz="2400" dirty="0" smtClean="0">
                <a:latin typeface="Trebuchet MS" pitchFamily="34" charset="0"/>
              </a:rPr>
              <a:t>Standar prestasi lebih tinggi</a:t>
            </a:r>
          </a:p>
          <a:p>
            <a:endParaRPr lang="id-ID" sz="2400" dirty="0" smtClean="0">
              <a:latin typeface="Trebuchet MS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715140" y="3571876"/>
            <a:ext cx="449148" cy="571504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6" name="Straight Arrow Connector 15"/>
          <p:cNvCxnSpPr>
            <a:stCxn id="7" idx="2"/>
          </p:cNvCxnSpPr>
          <p:nvPr/>
        </p:nvCxnSpPr>
        <p:spPr>
          <a:xfrm rot="5400000">
            <a:off x="3278896" y="-42963"/>
            <a:ext cx="428628" cy="2464611"/>
          </a:xfrm>
          <a:prstGeom prst="straightConnector1">
            <a:avLst/>
          </a:prstGeom>
          <a:ln w="63500">
            <a:solidFill>
              <a:srgbClr val="99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rot="16200000" flipH="1">
            <a:off x="5636349" y="64193"/>
            <a:ext cx="500066" cy="2321735"/>
          </a:xfrm>
          <a:prstGeom prst="straightConnector1">
            <a:avLst/>
          </a:prstGeom>
          <a:ln w="635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28" y="285728"/>
            <a:ext cx="6643734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Trebuchet MS" pitchFamily="34" charset="0"/>
              </a:rPr>
              <a:t>Gaya </a:t>
            </a:r>
            <a:r>
              <a:rPr lang="id-ID" sz="2800" dirty="0" smtClean="0">
                <a:solidFill>
                  <a:srgbClr val="FFFF00"/>
                </a:solidFill>
                <a:latin typeface="Trebuchet MS" pitchFamily="34" charset="0"/>
              </a:rPr>
              <a:t>Mendalam</a:t>
            </a:r>
            <a:r>
              <a:rPr lang="id-ID" sz="2800" dirty="0" smtClean="0">
                <a:latin typeface="Trebuchet MS" pitchFamily="34" charset="0"/>
              </a:rPr>
              <a:t>/</a:t>
            </a:r>
            <a:r>
              <a:rPr lang="id-ID" sz="2800" dirty="0" smtClean="0">
                <a:solidFill>
                  <a:srgbClr val="6600FF"/>
                </a:solidFill>
                <a:latin typeface="Trebuchet MS" pitchFamily="34" charset="0"/>
              </a:rPr>
              <a:t>Permukaan</a:t>
            </a:r>
            <a:endParaRPr lang="id-ID" sz="2800" dirty="0">
              <a:solidFill>
                <a:srgbClr val="66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571612"/>
            <a:ext cx="4143404" cy="150019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Belajar dengan cara </a:t>
            </a:r>
            <a:r>
              <a:rPr lang="id-ID" sz="2400" u="sng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memahami arti materi pelajaran </a:t>
            </a:r>
            <a:r>
              <a:rPr lang="id-ID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(gaya mendalam)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628" y="1571612"/>
            <a:ext cx="3857620" cy="1643074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Belajar </a:t>
            </a:r>
            <a:r>
              <a:rPr lang="id-ID" sz="2400" u="sng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hanya apa yg perlu dipelajari </a:t>
            </a:r>
            <a:r>
              <a:rPr lang="id-ID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dari materi pelajaran(gaya permukaan)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3786190"/>
            <a:ext cx="4143404" cy="278608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Belajar scr aktif  membangun apa yg mereka pelajari &amp; memberikan arti utk apa yg perlu mereka ingat</a:t>
            </a:r>
          </a:p>
          <a:p>
            <a:endParaRPr lang="id-ID" sz="2400" dirty="0" smtClean="0">
              <a:solidFill>
                <a:schemeClr val="tx1"/>
              </a:solidFill>
              <a:latin typeface="Trebuchet MS" pitchFamily="34" charset="0"/>
              <a:sym typeface="Wingdings" pitchFamily="2" charset="2"/>
            </a:endParaRPr>
          </a:p>
          <a:p>
            <a:r>
              <a:rPr lang="id-ID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Motivasi blj internal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4214818"/>
            <a:ext cx="3643338" cy="2286016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Belajar scr pasif mengingat informasi diluar kepala</a:t>
            </a:r>
          </a:p>
          <a:p>
            <a:endParaRPr lang="id-ID" sz="2400" dirty="0" smtClean="0">
              <a:solidFill>
                <a:schemeClr val="bg1"/>
              </a:solidFill>
              <a:latin typeface="Trebuchet MS" pitchFamily="34" charset="0"/>
              <a:sym typeface="Wingdings" pitchFamily="2" charset="2"/>
            </a:endParaRPr>
          </a:p>
          <a:p>
            <a:r>
              <a:rPr lang="id-ID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Motivasi blj eksternal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143108" y="3143248"/>
            <a:ext cx="500066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>
            <a:off x="6786578" y="3214686"/>
            <a:ext cx="571504" cy="9286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6" name="Straight Arrow Connector 15"/>
          <p:cNvCxnSpPr>
            <a:stCxn id="7" idx="2"/>
          </p:cNvCxnSpPr>
          <p:nvPr/>
        </p:nvCxnSpPr>
        <p:spPr>
          <a:xfrm rot="5400000">
            <a:off x="3303976" y="-17883"/>
            <a:ext cx="428628" cy="2464611"/>
          </a:xfrm>
          <a:prstGeom prst="straightConnector1">
            <a:avLst/>
          </a:prstGeom>
          <a:ln w="635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rot="16200000" flipH="1">
            <a:off x="5661429" y="89273"/>
            <a:ext cx="500066" cy="2321735"/>
          </a:xfrm>
          <a:prstGeom prst="straightConnector1">
            <a:avLst/>
          </a:prstGeom>
          <a:ln w="635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3648" y="980728"/>
            <a:ext cx="6643734" cy="864096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rebuchet MS" pitchFamily="34" charset="0"/>
              </a:rPr>
              <a:t>Belajar</a:t>
            </a:r>
            <a:r>
              <a:rPr lang="en-US" sz="2800" dirty="0" smtClean="0">
                <a:latin typeface="Trebuchet MS" pitchFamily="34" charset="0"/>
              </a:rPr>
              <a:t> </a:t>
            </a:r>
            <a:r>
              <a:rPr lang="en-US" sz="2800" dirty="0" err="1" smtClean="0">
                <a:latin typeface="Trebuchet MS" pitchFamily="34" charset="0"/>
              </a:rPr>
              <a:t>scr</a:t>
            </a:r>
            <a:r>
              <a:rPr lang="en-US" sz="2800" dirty="0" smtClean="0">
                <a:latin typeface="Trebuchet MS" pitchFamily="34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rebuchet MS" pitchFamily="34" charset="0"/>
              </a:rPr>
              <a:t>Verbal </a:t>
            </a:r>
            <a:r>
              <a:rPr lang="en-US" sz="2800" dirty="0" smtClean="0">
                <a:latin typeface="Trebuchet MS" pitchFamily="34" charset="0"/>
              </a:rPr>
              <a:t>/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Visual</a:t>
            </a:r>
            <a:endParaRPr lang="id-ID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3573016"/>
            <a:ext cx="4143404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Belajar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baik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apbl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informasi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disajikan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dlm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bentuk</a:t>
            </a:r>
            <a:r>
              <a:rPr lang="en-US" sz="2400" u="sng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kata-kata</a:t>
            </a:r>
            <a:endParaRPr lang="id-ID" sz="2400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3501008"/>
            <a:ext cx="3857620" cy="16430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Belajar </a:t>
            </a:r>
            <a:r>
              <a:rPr lang="en-US" sz="2400" dirty="0" err="1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lebih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baik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apbl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informasi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disajikan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dlm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bentuk</a:t>
            </a:r>
            <a:r>
              <a:rPr lang="en-US" sz="2400" u="sng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gambar</a:t>
            </a:r>
            <a:endParaRPr lang="id-ID" sz="24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51720" y="1844824"/>
            <a:ext cx="2592288" cy="172477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4725515" y="1844824"/>
            <a:ext cx="2294757" cy="1584176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Trebuchet MS" pitchFamily="34" charset="0"/>
              </a:rPr>
              <a:t>3. Kepribadian &amp; Temperamen</a:t>
            </a:r>
            <a:endParaRPr lang="id-ID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886657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 smtClean="0">
                <a:solidFill>
                  <a:srgbClr val="FFFF00"/>
                </a:solidFill>
                <a:latin typeface="Trebuchet MS" pitchFamily="34" charset="0"/>
              </a:rPr>
              <a:t>Kepribadian </a:t>
            </a:r>
            <a:r>
              <a:rPr lang="id-ID" b="1" dirty="0" smtClean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 </a:t>
            </a:r>
            <a:r>
              <a:rPr lang="id-ID" dirty="0" smtClean="0">
                <a:latin typeface="Trebuchet MS" pitchFamily="34" charset="0"/>
                <a:sym typeface="Wingdings" pitchFamily="2" charset="2"/>
              </a:rPr>
              <a:t>pemikiran, emosi &amp; perilaku tersendiri yg menggambarkan cara individu menyesuaikan diri dg dunia.</a:t>
            </a:r>
          </a:p>
          <a:p>
            <a:endParaRPr lang="id-ID" dirty="0" smtClean="0">
              <a:latin typeface="Trebuchet MS" pitchFamily="34" charset="0"/>
              <a:sym typeface="Wingdings" pitchFamily="2" charset="2"/>
            </a:endParaRPr>
          </a:p>
          <a:p>
            <a:endParaRPr lang="id-ID" dirty="0" smtClean="0">
              <a:latin typeface="Trebuchet MS" pitchFamily="34" charset="0"/>
            </a:endParaRPr>
          </a:p>
          <a:p>
            <a:r>
              <a:rPr lang="id-ID" b="1" dirty="0" smtClean="0">
                <a:solidFill>
                  <a:srgbClr val="FFFF00"/>
                </a:solidFill>
                <a:latin typeface="Trebuchet MS" pitchFamily="34" charset="0"/>
              </a:rPr>
              <a:t>“Lima Besar faktor Kepribadian”</a:t>
            </a:r>
          </a:p>
          <a:p>
            <a:pPr marL="889000" indent="-534988">
              <a:buClr>
                <a:srgbClr val="FFFF00"/>
              </a:buClr>
              <a:buFont typeface="+mj-lt"/>
              <a:buAutoNum type="arabicPeriod"/>
            </a:pPr>
            <a:r>
              <a:rPr lang="id-ID" b="1" i="1" dirty="0" smtClean="0">
                <a:latin typeface="Trebuchet MS" pitchFamily="34" charset="0"/>
              </a:rPr>
              <a:t>Opennes </a:t>
            </a:r>
            <a:r>
              <a:rPr lang="id-ID" b="1" dirty="0" smtClean="0">
                <a:latin typeface="Trebuchet MS" pitchFamily="34" charset="0"/>
              </a:rPr>
              <a:t>(Keterbukaan)</a:t>
            </a:r>
            <a:endParaRPr lang="id-ID" b="1" i="1" dirty="0" smtClean="0">
              <a:latin typeface="Trebuchet MS" pitchFamily="34" charset="0"/>
            </a:endParaRPr>
          </a:p>
          <a:p>
            <a:pPr marL="889000" indent="-534988">
              <a:buClr>
                <a:srgbClr val="FFFF00"/>
              </a:buClr>
              <a:buFont typeface="+mj-lt"/>
              <a:buAutoNum type="arabicPeriod"/>
            </a:pPr>
            <a:r>
              <a:rPr lang="id-ID" b="1" i="1" dirty="0" smtClean="0">
                <a:latin typeface="Trebuchet MS" pitchFamily="34" charset="0"/>
              </a:rPr>
              <a:t>Conscientiousness </a:t>
            </a:r>
            <a:r>
              <a:rPr lang="id-ID" b="1" dirty="0" smtClean="0">
                <a:latin typeface="Trebuchet MS" pitchFamily="34" charset="0"/>
              </a:rPr>
              <a:t>(Berhati-hati)</a:t>
            </a:r>
            <a:endParaRPr lang="id-ID" b="1" i="1" dirty="0" smtClean="0">
              <a:latin typeface="Trebuchet MS" pitchFamily="34" charset="0"/>
            </a:endParaRPr>
          </a:p>
          <a:p>
            <a:pPr marL="889000" indent="-534988">
              <a:buClr>
                <a:srgbClr val="FFFF00"/>
              </a:buClr>
              <a:buFont typeface="+mj-lt"/>
              <a:buAutoNum type="arabicPeriod"/>
            </a:pPr>
            <a:r>
              <a:rPr lang="id-ID" b="1" i="1" dirty="0" smtClean="0">
                <a:latin typeface="Trebuchet MS" pitchFamily="34" charset="0"/>
              </a:rPr>
              <a:t>Extraversion </a:t>
            </a:r>
            <a:r>
              <a:rPr lang="id-ID" b="1" dirty="0" smtClean="0">
                <a:latin typeface="Trebuchet MS" pitchFamily="34" charset="0"/>
              </a:rPr>
              <a:t>(Ekstraversi)</a:t>
            </a:r>
            <a:endParaRPr lang="id-ID" b="1" i="1" dirty="0" smtClean="0">
              <a:latin typeface="Trebuchet MS" pitchFamily="34" charset="0"/>
            </a:endParaRPr>
          </a:p>
          <a:p>
            <a:pPr marL="889000" indent="-534988">
              <a:buClr>
                <a:srgbClr val="FFFF00"/>
              </a:buClr>
              <a:buFont typeface="+mj-lt"/>
              <a:buAutoNum type="arabicPeriod"/>
            </a:pPr>
            <a:r>
              <a:rPr lang="id-ID" b="1" i="1" dirty="0" smtClean="0">
                <a:latin typeface="Trebuchet MS" pitchFamily="34" charset="0"/>
              </a:rPr>
              <a:t>Agreeableness </a:t>
            </a:r>
            <a:r>
              <a:rPr lang="id-ID" b="1" dirty="0" smtClean="0">
                <a:latin typeface="Trebuchet MS" pitchFamily="34" charset="0"/>
              </a:rPr>
              <a:t>(Kebaikan)</a:t>
            </a:r>
            <a:endParaRPr lang="id-ID" b="1" i="1" dirty="0" smtClean="0">
              <a:latin typeface="Trebuchet MS" pitchFamily="34" charset="0"/>
            </a:endParaRPr>
          </a:p>
          <a:p>
            <a:pPr marL="889000" indent="-534988">
              <a:buClr>
                <a:srgbClr val="FFFF00"/>
              </a:buClr>
              <a:buFont typeface="+mj-lt"/>
              <a:buAutoNum type="arabicPeriod"/>
            </a:pPr>
            <a:r>
              <a:rPr lang="id-ID" b="1" i="1" dirty="0" smtClean="0">
                <a:latin typeface="Trebuchet MS" pitchFamily="34" charset="0"/>
              </a:rPr>
              <a:t>Neurocitism </a:t>
            </a:r>
            <a:r>
              <a:rPr lang="id-ID" b="1" dirty="0" smtClean="0">
                <a:latin typeface="Trebuchet MS" pitchFamily="34" charset="0"/>
              </a:rPr>
              <a:t>(Stabilitas Emosional)</a:t>
            </a:r>
            <a:endParaRPr lang="id-ID" b="1" i="1" dirty="0" smtClean="0">
              <a:latin typeface="Trebuchet MS" pitchFamily="34" charset="0"/>
            </a:endParaRPr>
          </a:p>
          <a:p>
            <a:pPr>
              <a:buNone/>
            </a:pPr>
            <a:endParaRPr lang="id-ID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28" y="161036"/>
            <a:ext cx="6643734" cy="714380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i="1" dirty="0" smtClean="0">
                <a:latin typeface="Trebuchet MS" pitchFamily="34" charset="0"/>
              </a:rPr>
              <a:t>“Big Five” </a:t>
            </a:r>
            <a:r>
              <a:rPr lang="id-ID" sz="2800" dirty="0" smtClean="0">
                <a:latin typeface="Trebuchet MS" pitchFamily="34" charset="0"/>
              </a:rPr>
              <a:t>factor of personality</a:t>
            </a:r>
            <a:endParaRPr lang="id-ID" sz="2800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592" y="1087132"/>
            <a:ext cx="2428892" cy="2571768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KETERBUKAAN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Imajinatif atau Praktis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Tertarik pd variasi atau Rutinitas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Mandiri atau menyesuaikan diri dg ketentuan sosial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28" y="3857628"/>
            <a:ext cx="2569170" cy="269646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SIKAP BERHATI2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Teratur atau Tdk teratur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Hati2 atau Sembarangan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Disiplin atau Impulsif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554" y="1071546"/>
            <a:ext cx="2428892" cy="2643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EKSTRAVERSI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Suka bergaul atau Menarik diri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Ceria atau Muram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Penuh kasih sayang atau penuh hati2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388" y="1142984"/>
            <a:ext cx="2428892" cy="257176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NEUROTISISME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Tenang atau Gelisah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Aman atau Tidak Aman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Puas dg diri sndr atau Mengasihani diri sndr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4876" y="3929066"/>
            <a:ext cx="2569170" cy="269646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KEBAIKAN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Berhati lembut atau Kejam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Penuh kepercayaan atau Curiga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Suka menolong atau Tidak kooperatif</a:t>
            </a:r>
            <a:endParaRPr lang="id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56792"/>
            <a:ext cx="8401080" cy="4615725"/>
          </a:xfrm>
        </p:spPr>
        <p:txBody>
          <a:bodyPr>
            <a:normAutofit/>
          </a:bodyPr>
          <a:lstStyle/>
          <a:p>
            <a:r>
              <a:rPr lang="id-ID" i="1" dirty="0" smtClean="0">
                <a:latin typeface="Trebuchet MS" pitchFamily="34" charset="0"/>
              </a:rPr>
              <a:t>“Big Five” factor </a:t>
            </a:r>
            <a:r>
              <a:rPr lang="id-ID" dirty="0" smtClean="0">
                <a:latin typeface="Trebuchet MS" pitchFamily="34" charset="0"/>
              </a:rPr>
              <a:t>memberi kerangka kerja pd guru utk memikirkan karakteristik kepribadian seorang siswa.</a:t>
            </a:r>
          </a:p>
          <a:p>
            <a:endParaRPr lang="id-ID" i="1" dirty="0" smtClean="0">
              <a:latin typeface="Trebuchet MS" pitchFamily="34" charset="0"/>
            </a:endParaRPr>
          </a:p>
          <a:p>
            <a:r>
              <a:rPr lang="id-ID" dirty="0" smtClean="0">
                <a:latin typeface="Trebuchet MS" pitchFamily="34" charset="0"/>
              </a:rPr>
              <a:t>Cara terbaik menggambarkan kepribadian </a:t>
            </a:r>
            <a:r>
              <a:rPr lang="id-ID" dirty="0" smtClean="0">
                <a:latin typeface="Trebuchet MS" pitchFamily="34" charset="0"/>
                <a:sym typeface="Wingdings" pitchFamily="2" charset="2"/>
              </a:rPr>
              <a:t> dari interaksi sifat dan situasi yg terlibat</a:t>
            </a:r>
            <a:endParaRPr lang="id-ID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5815351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rgbClr val="FFFF00"/>
                </a:solidFill>
                <a:latin typeface="Trebuchet MS" pitchFamily="34" charset="0"/>
              </a:rPr>
              <a:t>Temperamen </a:t>
            </a:r>
            <a:r>
              <a:rPr lang="id-ID" sz="2800" b="1" dirty="0" smtClean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 </a:t>
            </a: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gaya perilaku &amp; cara khas pemberian respon seseorang.</a:t>
            </a:r>
          </a:p>
          <a:p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r>
              <a:rPr lang="id-ID" sz="2800" b="1" dirty="0" smtClean="0">
                <a:solidFill>
                  <a:srgbClr val="FFFF00"/>
                </a:solidFill>
                <a:latin typeface="Trebuchet MS" pitchFamily="34" charset="0"/>
              </a:rPr>
              <a:t>3 Klp Temperamen (Chess &amp; Thomas):</a:t>
            </a:r>
          </a:p>
          <a:p>
            <a:pPr>
              <a:buNone/>
            </a:pPr>
            <a:endParaRPr lang="id-ID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028" y="2571744"/>
            <a:ext cx="2848428" cy="364333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ANAK YG MUDAH</a:t>
            </a:r>
          </a:p>
          <a:p>
            <a:r>
              <a:rPr lang="id-ID" sz="2200" b="1" i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(EASY CHILD)</a:t>
            </a:r>
          </a:p>
          <a:p>
            <a:endParaRPr lang="id-ID" sz="2200" b="1" i="1" dirty="0" smtClean="0">
              <a:solidFill>
                <a:schemeClr val="tx1"/>
              </a:solidFill>
              <a:latin typeface="Trebuchet MS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Suasana hati positif</a:t>
            </a: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Cepat membentuk rutinitas tetap</a:t>
            </a: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Mudah beradaptasi dg pengalaman baru</a:t>
            </a:r>
            <a:endParaRPr lang="id-ID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9456" y="2285992"/>
            <a:ext cx="2848428" cy="428628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ANAK YG SULIT</a:t>
            </a:r>
          </a:p>
          <a:p>
            <a:r>
              <a:rPr lang="id-ID" sz="2200" b="1" i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(DIFFICULT CHILD)</a:t>
            </a:r>
          </a:p>
          <a:p>
            <a:endParaRPr lang="id-ID" sz="2200" b="1" i="1" dirty="0" smtClean="0">
              <a:solidFill>
                <a:schemeClr val="tx1"/>
              </a:solidFill>
              <a:latin typeface="Trebuchet MS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Cenderung bereaksi secara negatif</a:t>
            </a: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Kecenderungan agresif</a:t>
            </a: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Pengendalian diri kurang</a:t>
            </a: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Lambat dlm menerima pengalaman baru</a:t>
            </a:r>
            <a:endParaRPr lang="id-ID" sz="2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7884" y="2571744"/>
            <a:ext cx="3000396" cy="3643338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ANAK YG LAMBAT</a:t>
            </a:r>
          </a:p>
          <a:p>
            <a:r>
              <a:rPr lang="id-ID" sz="2200" b="1" i="1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(SLOW TO WARM UP CHILD)</a:t>
            </a:r>
          </a:p>
          <a:p>
            <a:endParaRPr lang="id-ID" sz="2200" b="1" i="1" dirty="0" smtClean="0">
              <a:solidFill>
                <a:schemeClr val="tx1"/>
              </a:solidFill>
              <a:latin typeface="Trebuchet MS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Tingkat aktiviotas rendah</a:t>
            </a: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Agak negatif</a:t>
            </a: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Adaptabilitas rendah</a:t>
            </a:r>
          </a:p>
          <a:p>
            <a:pPr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Intensitas suasana hati yg rendah</a:t>
            </a:r>
            <a:endParaRPr lang="id-ID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4 </a:t>
            </a:r>
            <a:r>
              <a:rPr lang="en-US" dirty="0" err="1" smtClean="0">
                <a:solidFill>
                  <a:srgbClr val="0070C0"/>
                </a:solidFill>
              </a:rPr>
              <a:t>Temperamen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Dasar</a:t>
            </a:r>
            <a:r>
              <a:rPr lang="en-US" dirty="0" smtClean="0">
                <a:solidFill>
                  <a:srgbClr val="0070C0"/>
                </a:solidFill>
              </a:rPr>
              <a:t> (Hippocrates)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an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0"/>
            <a:ext cx="90979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404664"/>
            <a:ext cx="8640960" cy="2520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SANGUINE 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Hangat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meluap-luap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lincah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bersemangat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pribadi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yang“menyenangkan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dpt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menerima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masuk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pikiran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yang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membangkitkan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meledak-ledak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berperan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pikiran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membentuk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Sgt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ramah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ekstrovert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3140968"/>
            <a:ext cx="8640960" cy="252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CHOLERIC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Tampil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hangat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serba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cepat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aktif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praktis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berkemauan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sanggup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mencukupi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keperluannya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sendiri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independen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Cenderung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tegas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berpendirian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dirinya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lain. 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dg gagasan2nya,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ambisinya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surut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357166"/>
            <a:ext cx="8286808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rmAutofit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Trebuchet MS" pitchFamily="34" charset="0"/>
              </a:rPr>
              <a:t>1. Inteligensi</a:t>
            </a:r>
            <a:endParaRPr lang="id-ID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Trebuchet MS" pitchFamily="34" charset="0"/>
              </a:rPr>
              <a:t>Ketrampilan menyelesaikan masalah,  serta kemampuan untuk beradaptasi dan belajar dari pengalaman sehari-hari (Santrock, 2008)</a:t>
            </a:r>
          </a:p>
          <a:p>
            <a:endParaRPr lang="id-ID" dirty="0" smtClean="0">
              <a:latin typeface="Trebuchet MS" pitchFamily="34" charset="0"/>
            </a:endParaRPr>
          </a:p>
          <a:p>
            <a:r>
              <a:rPr lang="id-ID" dirty="0" smtClean="0">
                <a:latin typeface="Trebuchet MS" pitchFamily="34" charset="0"/>
              </a:rPr>
              <a:t>Kemampuan menerapkan pengetahuan &amp; pengalaman sebelumnya secara fleksibel utk menghadapi tugas2 baru yg menantang (Ormrod, 2008)</a:t>
            </a:r>
          </a:p>
          <a:p>
            <a:endParaRPr lang="id-ID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16632"/>
            <a:ext cx="8640960" cy="3312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MELANKOLIK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dijuluki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temperamen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murung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analitis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berkorban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bertipe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perfeksionis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emosi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sensitif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dpt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menikmati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pembawaannya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introvert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perasaannya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menguasai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dirinya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hatinya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cenderung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mengikuti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hatinya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berubah2.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Kadang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gembira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bertindak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ekstrovert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murung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depresi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menarik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withdrawl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mjd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begitu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antagonistis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bermusuhan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640" y="3545632"/>
            <a:ext cx="8640960" cy="31237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1775" indent="-231775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PHLEGMATIS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lamban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santai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bergaul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tdk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merasa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terganggu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disekelilingnya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Hampir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tdk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jarang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meluapkan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emosinya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kegembiraan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kadang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menjauhi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hal2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menyenangkan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Begitu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agak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kelihatan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terhasut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bagaimana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pun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sekitarnya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886657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latin typeface="Trebuchet MS" pitchFamily="34" charset="0"/>
              </a:rPr>
              <a:t>Guru hendaknya memperhatikan &amp; menghormati individualitas:</a:t>
            </a:r>
          </a:p>
          <a:p>
            <a:endParaRPr lang="id-ID" dirty="0" smtClean="0">
              <a:latin typeface="Trebuchet MS" pitchFamily="34" charset="0"/>
            </a:endParaRPr>
          </a:p>
          <a:p>
            <a:r>
              <a:rPr lang="id-ID" dirty="0" smtClean="0">
                <a:latin typeface="Trebuchet MS" pitchFamily="34" charset="0"/>
              </a:rPr>
              <a:t>Pertimbangkanlah struktur lingk. Siswa</a:t>
            </a:r>
          </a:p>
          <a:p>
            <a:endParaRPr lang="id-ID" dirty="0" smtClean="0">
              <a:latin typeface="Trebuchet MS" pitchFamily="34" charset="0"/>
            </a:endParaRPr>
          </a:p>
          <a:p>
            <a:r>
              <a:rPr lang="id-ID" dirty="0" smtClean="0">
                <a:latin typeface="Trebuchet MS" pitchFamily="34" charset="0"/>
              </a:rPr>
              <a:t>Sadarilah masalah yg terlibat ketika menjuluki seorang siswa “sulit”</a:t>
            </a:r>
          </a:p>
          <a:p>
            <a:endParaRPr lang="id-ID" dirty="0" smtClean="0">
              <a:latin typeface="Trebuchet MS" pitchFamily="34" charset="0"/>
            </a:endParaRPr>
          </a:p>
          <a:p>
            <a:r>
              <a:rPr lang="id-ID" dirty="0" smtClean="0">
                <a:latin typeface="Trebuchet MS" pitchFamily="34" charset="0"/>
              </a:rPr>
              <a:t>Gunakan strategi kelas yg efektif utk anak2 yg sulit, malu, lambat &amp; anak2 yg kesulitan mengatur emosi mereka </a:t>
            </a:r>
            <a:endParaRPr lang="id-ID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143504" y="357166"/>
            <a:ext cx="3000396" cy="135732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2200" b="1" dirty="0" smtClean="0">
                <a:solidFill>
                  <a:srgbClr val="66FF99"/>
                </a:solidFill>
                <a:latin typeface="Trebuchet MS" pitchFamily="34" charset="0"/>
              </a:rPr>
              <a:t>Binet &amp; Stern </a:t>
            </a:r>
          </a:p>
          <a:p>
            <a:r>
              <a:rPr lang="id-ID" sz="2200" dirty="0" smtClean="0">
                <a:latin typeface="Trebuchet MS" pitchFamily="34" charset="0"/>
                <a:sym typeface="Wingdings" pitchFamily="2" charset="2"/>
              </a:rPr>
              <a:t>Konsep inteligensi umum (IQ)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4071934" y="1714488"/>
            <a:ext cx="1285884" cy="571504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1028" y="3074408"/>
            <a:ext cx="3136778" cy="342902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2200" b="1" dirty="0" smtClean="0">
                <a:solidFill>
                  <a:srgbClr val="FFCC00"/>
                </a:solidFill>
                <a:latin typeface="Trebuchet MS" pitchFamily="34" charset="0"/>
                <a:sym typeface="Wingdings" pitchFamily="2" charset="2"/>
              </a:rPr>
              <a:t>Charles Spearman </a:t>
            </a:r>
            <a:r>
              <a:rPr lang="id-ID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itchFamily="2" charset="2"/>
              </a:rPr>
              <a:t>I</a:t>
            </a:r>
            <a:r>
              <a:rPr lang="id-ID" sz="2200" dirty="0" smtClean="0">
                <a:latin typeface="Trebuchet MS" pitchFamily="34" charset="0"/>
                <a:sym typeface="Wingdings" pitchFamily="2" charset="2"/>
              </a:rPr>
              <a:t>nteligensi umum (g) &amp; inteligensi khusus (s)</a:t>
            </a:r>
          </a:p>
          <a:p>
            <a:endParaRPr lang="id-ID" sz="2200" dirty="0" smtClean="0">
              <a:latin typeface="Trebuchet MS" pitchFamily="34" charset="0"/>
              <a:sym typeface="Wingdings" pitchFamily="2" charset="2"/>
            </a:endParaRPr>
          </a:p>
          <a:p>
            <a:r>
              <a:rPr lang="id-ID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itchFamily="2" charset="2"/>
              </a:rPr>
              <a:t>g</a:t>
            </a:r>
            <a:r>
              <a:rPr lang="id-ID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itchFamily="2" charset="2"/>
              </a:rPr>
              <a:t>  </a:t>
            </a:r>
            <a:r>
              <a:rPr lang="id-ID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itchFamily="2" charset="2"/>
              </a:rPr>
              <a:t>factor </a:t>
            </a:r>
            <a:r>
              <a:rPr lang="id-ID" sz="2000" dirty="0" smtClean="0">
                <a:latin typeface="Trebuchet MS" pitchFamily="34" charset="0"/>
                <a:sym typeface="Wingdings" pitchFamily="2" charset="2"/>
              </a:rPr>
              <a:t> kemamp. menyelesaikan berbagai tugas.</a:t>
            </a:r>
          </a:p>
          <a:p>
            <a:r>
              <a:rPr lang="id-ID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itchFamily="2" charset="2"/>
              </a:rPr>
              <a:t>s</a:t>
            </a:r>
            <a:r>
              <a:rPr lang="id-ID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id-ID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itchFamily="2" charset="2"/>
              </a:rPr>
              <a:t>factor </a:t>
            </a:r>
            <a:r>
              <a:rPr lang="id-ID" sz="2000" dirty="0" smtClean="0">
                <a:latin typeface="Trebuchet MS" pitchFamily="34" charset="0"/>
                <a:sym typeface="Wingdings" pitchFamily="2" charset="2"/>
              </a:rPr>
              <a:t>  kemamp. khusus utk menyelesaikan tugas2 spesifik.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8666" y="1889836"/>
            <a:ext cx="2997766" cy="4786346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2000" b="1" dirty="0" smtClean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Raymod Cattell</a:t>
            </a:r>
          </a:p>
          <a:p>
            <a:r>
              <a:rPr lang="id-ID" sz="2000" dirty="0" smtClean="0">
                <a:latin typeface="Trebuchet MS" pitchFamily="34" charset="0"/>
                <a:sym typeface="Wingdings" pitchFamily="2" charset="2"/>
              </a:rPr>
              <a:t>Fluid &amp; Crystallized Intelligence</a:t>
            </a:r>
          </a:p>
          <a:p>
            <a:endParaRPr lang="id-ID" sz="2000" dirty="0" smtClean="0">
              <a:latin typeface="Trebuchet MS" pitchFamily="34" charset="0"/>
              <a:sym typeface="Wingdings" pitchFamily="2" charset="2"/>
            </a:endParaRPr>
          </a:p>
          <a:p>
            <a:pPr marL="82550"/>
            <a:r>
              <a:rPr lang="id-ID" sz="2000" i="1" dirty="0" smtClean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Fluid Intelligence</a:t>
            </a:r>
            <a:r>
              <a:rPr lang="id-ID" sz="2000" dirty="0" smtClean="0">
                <a:latin typeface="Trebuchet MS" pitchFamily="34" charset="0"/>
                <a:sym typeface="Wingdings" pitchFamily="2" charset="2"/>
              </a:rPr>
              <a:t>: kemamp. memperoleh pengetahuan scr cepat &amp; beradaptasi dg situasi baru scr efektif</a:t>
            </a:r>
          </a:p>
          <a:p>
            <a:pPr marL="82550"/>
            <a:r>
              <a:rPr lang="id-ID" sz="2000" i="1" dirty="0" smtClean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Crystallized Intell:</a:t>
            </a:r>
            <a:r>
              <a:rPr lang="id-ID" sz="2000" dirty="0" smtClean="0">
                <a:latin typeface="Trebuchet MS" pitchFamily="34" charset="0"/>
                <a:sym typeface="Wingdings" pitchFamily="2" charset="2"/>
              </a:rPr>
              <a:t> penget &amp; ketramp yg terakumulasi dari berbagai pengalaman sebelumnya, sekolah, dan budaya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158" y="428604"/>
            <a:ext cx="3000396" cy="142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2200" b="1" dirty="0" smtClean="0">
                <a:solidFill>
                  <a:srgbClr val="FFFF00"/>
                </a:solidFill>
                <a:latin typeface="Trebuchet MS" pitchFamily="34" charset="0"/>
                <a:sym typeface="Wingdings" pitchFamily="2" charset="2"/>
              </a:rPr>
              <a:t>David Weschler</a:t>
            </a:r>
          </a:p>
          <a:p>
            <a:r>
              <a:rPr lang="id-ID" sz="2200" dirty="0" smtClean="0">
                <a:latin typeface="Trebuchet MS" pitchFamily="34" charset="0"/>
                <a:sym typeface="Wingdings" pitchFamily="2" charset="2"/>
              </a:rPr>
              <a:t>Inteligensi umum, inteligensi verbal &amp; inteligensi performa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8992" y="2643182"/>
            <a:ext cx="2274326" cy="114300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Inteligensi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3250397" y="3964785"/>
            <a:ext cx="1500198" cy="1143008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8" idx="3"/>
          </p:cNvCxnSpPr>
          <p:nvPr/>
        </p:nvCxnSpPr>
        <p:spPr>
          <a:xfrm rot="16200000" flipV="1">
            <a:off x="3104597" y="1395941"/>
            <a:ext cx="1500200" cy="99428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4429124" y="4000504"/>
            <a:ext cx="1500198" cy="1071570"/>
          </a:xfrm>
          <a:prstGeom prst="straightConnector1">
            <a:avLst/>
          </a:prstGeom>
          <a:ln w="635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71472" y="1500174"/>
            <a:ext cx="2214578" cy="92869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i="1" dirty="0" smtClean="0">
                <a:solidFill>
                  <a:schemeClr val="bg1"/>
                </a:solidFill>
                <a:latin typeface="Trebuchet MS" pitchFamily="34" charset="0"/>
              </a:rPr>
              <a:t>Teori Triarchic Sternberg</a:t>
            </a:r>
            <a:endParaRPr lang="id-ID" sz="2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1107257" y="2678901"/>
            <a:ext cx="571504" cy="71438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5720" y="4500570"/>
            <a:ext cx="2500330" cy="92609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2200" b="1" i="1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Mayer – Salovey, Goleman</a:t>
            </a:r>
            <a:endParaRPr lang="id-ID" sz="2200" i="1" dirty="0" smtClean="0">
              <a:solidFill>
                <a:schemeClr val="bg1"/>
              </a:solidFill>
              <a:latin typeface="Trebuchet MS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0430" y="3500438"/>
            <a:ext cx="2928958" cy="928694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2200" b="1" i="1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Inteligensi Majemuk</a:t>
            </a:r>
          </a:p>
          <a:p>
            <a:r>
              <a:rPr lang="id-ID" sz="2200" b="1" i="1" dirty="0" smtClean="0">
                <a:solidFill>
                  <a:schemeClr val="bg1"/>
                </a:solidFill>
                <a:latin typeface="Trebuchet MS" pitchFamily="34" charset="0"/>
              </a:rPr>
              <a:t>Howard Gardner </a:t>
            </a:r>
            <a:endParaRPr lang="id-ID" sz="2200" i="1" dirty="0" smtClean="0">
              <a:solidFill>
                <a:schemeClr val="bg1"/>
              </a:solidFill>
              <a:latin typeface="Trebuchet MS" pitchFamily="34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7158" y="3000372"/>
            <a:ext cx="2274326" cy="92869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Inteligensi Majemuk</a:t>
            </a:r>
          </a:p>
        </p:txBody>
      </p:sp>
      <p:cxnSp>
        <p:nvCxnSpPr>
          <p:cNvPr id="37" name="Straight Arrow Connector 36"/>
          <p:cNvCxnSpPr>
            <a:stCxn id="27" idx="2"/>
          </p:cNvCxnSpPr>
          <p:nvPr/>
        </p:nvCxnSpPr>
        <p:spPr>
          <a:xfrm rot="16200000" flipH="1">
            <a:off x="1247210" y="4176176"/>
            <a:ext cx="571504" cy="77283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7" idx="1"/>
          </p:cNvCxnSpPr>
          <p:nvPr/>
        </p:nvCxnSpPr>
        <p:spPr>
          <a:xfrm>
            <a:off x="2643174" y="3571876"/>
            <a:ext cx="857256" cy="392909"/>
          </a:xfrm>
          <a:prstGeom prst="straightConnector1">
            <a:avLst/>
          </a:prstGeom>
          <a:ln w="635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5720" y="357166"/>
            <a:ext cx="1785950" cy="64294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Analitis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7422" y="103910"/>
            <a:ext cx="1785950" cy="64294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Kreatif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71802" y="1078040"/>
            <a:ext cx="1785950" cy="64294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Praktis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14744" y="2428868"/>
            <a:ext cx="1500198" cy="64294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Verbal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57818" y="1285860"/>
            <a:ext cx="1785950" cy="928694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Logika-matematis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71868" y="4643446"/>
            <a:ext cx="1785950" cy="64294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Naturalis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00826" y="5715016"/>
            <a:ext cx="2071702" cy="64294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Intrapersonal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29454" y="4714884"/>
            <a:ext cx="1785950" cy="785818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Kinestetik-ragawi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29388" y="2643182"/>
            <a:ext cx="2071702" cy="64294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Spasial-ruang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00892" y="3714752"/>
            <a:ext cx="1785950" cy="64294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Musikal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71934" y="5715016"/>
            <a:ext cx="2071702" cy="64294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Interpersonal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2014" y="5950112"/>
            <a:ext cx="2071702" cy="642942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rebuchet MS" pitchFamily="34" charset="0"/>
              </a:rPr>
              <a:t>Emosional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>
            <a:stCxn id="19" idx="0"/>
            <a:endCxn id="28" idx="2"/>
          </p:cNvCxnSpPr>
          <p:nvPr/>
        </p:nvCxnSpPr>
        <p:spPr>
          <a:xfrm rot="16200000" flipV="1">
            <a:off x="1178695" y="1000108"/>
            <a:ext cx="500066" cy="50006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0"/>
            <a:endCxn id="29" idx="2"/>
          </p:cNvCxnSpPr>
          <p:nvPr/>
        </p:nvCxnSpPr>
        <p:spPr>
          <a:xfrm rot="5400000" flipH="1" flipV="1">
            <a:off x="2087918" y="337695"/>
            <a:ext cx="753322" cy="15716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" idx="0"/>
          </p:cNvCxnSpPr>
          <p:nvPr/>
        </p:nvCxnSpPr>
        <p:spPr>
          <a:xfrm rot="5400000" flipH="1" flipV="1">
            <a:off x="2232405" y="732216"/>
            <a:ext cx="214314" cy="132160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7" idx="0"/>
            <a:endCxn id="31" idx="2"/>
          </p:cNvCxnSpPr>
          <p:nvPr/>
        </p:nvCxnSpPr>
        <p:spPr>
          <a:xfrm rot="16200000" flipV="1">
            <a:off x="4500562" y="3036091"/>
            <a:ext cx="428628" cy="500066"/>
          </a:xfrm>
          <a:prstGeom prst="straightConnector1">
            <a:avLst/>
          </a:prstGeom>
          <a:ln w="3810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3" idx="2"/>
          </p:cNvCxnSpPr>
          <p:nvPr/>
        </p:nvCxnSpPr>
        <p:spPr>
          <a:xfrm rot="5400000" flipH="1" flipV="1">
            <a:off x="4978006" y="2237176"/>
            <a:ext cx="1295408" cy="1250165"/>
          </a:xfrm>
          <a:prstGeom prst="straightConnector1">
            <a:avLst/>
          </a:prstGeom>
          <a:ln w="3810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38" idx="1"/>
          </p:cNvCxnSpPr>
          <p:nvPr/>
        </p:nvCxnSpPr>
        <p:spPr>
          <a:xfrm flipV="1">
            <a:off x="5072066" y="2964653"/>
            <a:ext cx="1357322" cy="545309"/>
          </a:xfrm>
          <a:prstGeom prst="straightConnector1">
            <a:avLst/>
          </a:prstGeom>
          <a:ln w="3810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911331" y="4661305"/>
            <a:ext cx="1214444" cy="750099"/>
          </a:xfrm>
          <a:prstGeom prst="straightConnector1">
            <a:avLst/>
          </a:prstGeom>
          <a:ln w="3810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 flipV="1">
            <a:off x="4857752" y="4429132"/>
            <a:ext cx="1000132" cy="214314"/>
          </a:xfrm>
          <a:prstGeom prst="straightConnector1">
            <a:avLst/>
          </a:prstGeom>
          <a:ln w="3810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H="1">
            <a:off x="5661429" y="4625587"/>
            <a:ext cx="1214447" cy="821537"/>
          </a:xfrm>
          <a:prstGeom prst="straightConnector1">
            <a:avLst/>
          </a:prstGeom>
          <a:ln w="3810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000760" y="4429132"/>
            <a:ext cx="785818" cy="500066"/>
          </a:xfrm>
          <a:prstGeom prst="straightConnector1">
            <a:avLst/>
          </a:prstGeom>
          <a:ln w="3810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3"/>
            <a:endCxn id="40" idx="1"/>
          </p:cNvCxnSpPr>
          <p:nvPr/>
        </p:nvCxnSpPr>
        <p:spPr>
          <a:xfrm>
            <a:off x="6429388" y="3964785"/>
            <a:ext cx="571504" cy="71438"/>
          </a:xfrm>
          <a:prstGeom prst="straightConnector1">
            <a:avLst/>
          </a:prstGeom>
          <a:ln w="3810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43" idx="0"/>
          </p:cNvCxnSpPr>
          <p:nvPr/>
        </p:nvCxnSpPr>
        <p:spPr>
          <a:xfrm rot="16200000" flipH="1">
            <a:off x="1490750" y="5652997"/>
            <a:ext cx="520846" cy="73383"/>
          </a:xfrm>
          <a:prstGeom prst="straightConnector1">
            <a:avLst/>
          </a:prstGeom>
          <a:ln w="3810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5176" y="1428736"/>
            <a:ext cx="2752312" cy="35719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008000"/>
              </a:buClr>
            </a:pP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Inteligensi Analitis</a:t>
            </a:r>
          </a:p>
          <a:p>
            <a:pPr>
              <a:buClr>
                <a:srgbClr val="008000"/>
              </a:buClr>
            </a:pPr>
            <a:endParaRPr lang="id-ID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Clr>
                <a:srgbClr val="008000"/>
              </a:buClr>
              <a:buFont typeface="Wingdings" pitchFamily="2" charset="2"/>
              <a:buChar char="§"/>
            </a:pPr>
            <a:r>
              <a:rPr lang="id-ID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kemampuan memahami, menganalisis, membedakan, membandingkan &amp; mengevaluasi informasi dan persoalan2</a:t>
            </a:r>
            <a:endParaRPr lang="id-ID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28728" y="571480"/>
            <a:ext cx="5715040" cy="642942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82550" indent="0" algn="ctr">
              <a:buNone/>
            </a:pPr>
            <a:r>
              <a:rPr lang="id-ID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Teori Triarchic Sternberg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75672" y="1428736"/>
            <a:ext cx="3088720" cy="3571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008000"/>
              </a:buClr>
            </a:pP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Inteligensi Kreatif</a:t>
            </a:r>
          </a:p>
          <a:p>
            <a:pPr>
              <a:buClr>
                <a:srgbClr val="008000"/>
              </a:buClr>
            </a:pPr>
            <a:endParaRPr lang="id-ID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Kemampuan utk imajinasi, menemukan, menciptakan gagasan2 dlm konteks situasi2 baru</a:t>
            </a:r>
            <a:r>
              <a:rPr lang="id-ID" sz="2000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aru.</a:t>
            </a:r>
            <a:endParaRPr lang="id-ID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54013" indent="-354013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83874" y="1428736"/>
            <a:ext cx="3035434" cy="3571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008000"/>
              </a:buClr>
            </a:pP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Inteligensi Praktis</a:t>
            </a:r>
          </a:p>
          <a:p>
            <a:pPr>
              <a:buClr>
                <a:srgbClr val="008000"/>
              </a:buClr>
            </a:pPr>
            <a:endParaRPr lang="id-ID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id-ID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kemampuan utk menerapkan pengetahuan &amp; ketrampilan mengelola serta merespon berbagai persoalan hidup scr efektif</a:t>
            </a:r>
            <a:endParaRPr lang="id-ID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4143380"/>
            <a:ext cx="8643998" cy="2000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14282" y="2071678"/>
            <a:ext cx="8643998" cy="1857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214282" y="285728"/>
            <a:ext cx="8643998" cy="1643074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5815351"/>
          </a:xfrm>
        </p:spPr>
        <p:txBody>
          <a:bodyPr>
            <a:normAutofit fontScale="85000" lnSpcReduction="20000"/>
          </a:bodyPr>
          <a:lstStyle/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Siswa yg mempunyai </a:t>
            </a:r>
            <a:r>
              <a:rPr lang="id-ID" sz="2800" b="1" dirty="0" smtClean="0">
                <a:solidFill>
                  <a:srgbClr val="CC0000"/>
                </a:solidFill>
                <a:latin typeface="Trebuchet MS" pitchFamily="34" charset="0"/>
                <a:sym typeface="Wingdings" pitchFamily="2" charset="2"/>
              </a:rPr>
              <a:t>kemampuan analitis tinggi</a:t>
            </a:r>
            <a:r>
              <a:rPr lang="id-ID" sz="2800" dirty="0" smtClean="0">
                <a:solidFill>
                  <a:srgbClr val="CC0000"/>
                </a:solidFill>
                <a:latin typeface="Trebuchet MS" pitchFamily="34" charset="0"/>
                <a:sym typeface="Wingdings" pitchFamily="2" charset="2"/>
              </a:rPr>
              <a:t>:</a:t>
            </a:r>
          </a:p>
          <a:p>
            <a:pPr marL="623888" indent="-354013">
              <a:buFont typeface="Wingdings" pitchFamily="2" charset="2"/>
              <a:buChar char="Ø"/>
            </a:pP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cenderung disukai di sekolah2 konvensional</a:t>
            </a:r>
          </a:p>
          <a:p>
            <a:pPr marL="623888" indent="-354013">
              <a:buFont typeface="Wingdings" pitchFamily="2" charset="2"/>
              <a:buChar char="Ø"/>
            </a:pP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Cenderung mendapatkan nilai baik di kelas dimana guru mengajar &amp; memberikan ujian objektif </a:t>
            </a:r>
          </a:p>
          <a:p>
            <a:pPr marL="354013" indent="-354013"/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Siswa yg mempunyai </a:t>
            </a:r>
            <a:r>
              <a:rPr lang="id-ID" sz="2800" b="1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kemampuan kreatif tinggi </a:t>
            </a:r>
            <a:r>
              <a:rPr lang="id-ID" sz="2800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: </a:t>
            </a:r>
          </a:p>
          <a:p>
            <a:pPr marL="623888" indent="-354013">
              <a:buFont typeface="Wingdings" pitchFamily="2" charset="2"/>
              <a:buChar char="Ø"/>
            </a:pP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Tidak berada di tingkat atas di kelas2 mereka</a:t>
            </a:r>
          </a:p>
          <a:p>
            <a:pPr marL="623888" indent="-354013">
              <a:buFont typeface="Wingdings" pitchFamily="2" charset="2"/>
              <a:buChar char="Ø"/>
            </a:pP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Tdk memenuhi harapan para guru ttg bagaimana tugas2 dikerjakan</a:t>
            </a:r>
          </a:p>
          <a:p>
            <a:pPr marL="623888" indent="-354013">
              <a:buFont typeface="Wingdings" pitchFamily="2" charset="2"/>
              <a:buChar char="Ø"/>
            </a:pP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Memberi jawaban unik  mendapat teguran guru</a:t>
            </a:r>
          </a:p>
          <a:p>
            <a:pPr marL="354013" indent="-354013"/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354013" indent="-354013"/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Siswa yg mempunyai </a:t>
            </a:r>
            <a:r>
              <a:rPr lang="id-ID" sz="2800" b="1" dirty="0" smtClean="0">
                <a:solidFill>
                  <a:srgbClr val="009900"/>
                </a:solidFill>
                <a:latin typeface="Trebuchet MS" pitchFamily="34" charset="0"/>
                <a:sym typeface="Wingdings" pitchFamily="2" charset="2"/>
              </a:rPr>
              <a:t>kemampuan praktis tinggi</a:t>
            </a:r>
            <a:r>
              <a:rPr lang="id-ID" sz="2800" dirty="0" smtClean="0">
                <a:solidFill>
                  <a:srgbClr val="009900"/>
                </a:solidFill>
                <a:latin typeface="Trebuchet MS" pitchFamily="34" charset="0"/>
                <a:sym typeface="Wingdings" pitchFamily="2" charset="2"/>
              </a:rPr>
              <a:t>:</a:t>
            </a:r>
          </a:p>
          <a:p>
            <a:pPr marL="623888" indent="-354013">
              <a:buFont typeface="Wingdings" pitchFamily="2" charset="2"/>
              <a:buChar char="Ø"/>
            </a:pP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Tidak berhubungan baik dg tuntutan sekolah</a:t>
            </a:r>
          </a:p>
          <a:p>
            <a:pPr marL="623888" indent="-354013">
              <a:buFont typeface="Wingdings" pitchFamily="2" charset="2"/>
              <a:buChar char="Ø"/>
            </a:pP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Sering berprestasi baik diluar sekolah</a:t>
            </a:r>
          </a:p>
          <a:p>
            <a:pPr marL="623888" indent="-354013">
              <a:buFont typeface="Wingdings" pitchFamily="2" charset="2"/>
              <a:buChar char="Ø"/>
            </a:pP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Memungkinkan utk mjd manajer atau wirausaha yg terkenal</a:t>
            </a:r>
          </a:p>
          <a:p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endParaRPr lang="id-ID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34" y="3143248"/>
            <a:ext cx="8215370" cy="32147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500034" y="1214422"/>
            <a:ext cx="8215370" cy="1857388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0007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d-ID" sz="2800" b="1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Inteligensi majemuk (</a:t>
            </a:r>
            <a:r>
              <a:rPr lang="id-ID" sz="2800" b="1" dirty="0" smtClean="0">
                <a:solidFill>
                  <a:srgbClr val="0000FF"/>
                </a:solidFill>
                <a:latin typeface="Trebuchet MS" pitchFamily="34" charset="0"/>
              </a:rPr>
              <a:t>Howard Gardner)</a:t>
            </a:r>
            <a:endParaRPr lang="id-ID" sz="2800" dirty="0" smtClean="0">
              <a:solidFill>
                <a:srgbClr val="0000FF"/>
              </a:solidFill>
              <a:latin typeface="Trebuchet MS" pitchFamily="34" charset="0"/>
            </a:endParaRPr>
          </a:p>
          <a:p>
            <a:endParaRPr lang="id-ID" sz="2800" dirty="0" smtClean="0">
              <a:latin typeface="Trebuchet MS" pitchFamily="34" charset="0"/>
            </a:endParaRPr>
          </a:p>
          <a:p>
            <a:pPr marL="727075" indent="-457200">
              <a:buFont typeface="+mj-lt"/>
              <a:buAutoNum type="arabicPeriod"/>
            </a:pPr>
            <a:r>
              <a:rPr lang="id-ID" sz="2600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Inteligensi Verbal </a:t>
            </a:r>
            <a:r>
              <a:rPr lang="id-ID" sz="2600" dirty="0" smtClean="0">
                <a:latin typeface="Trebuchet MS" pitchFamily="34" charset="0"/>
                <a:sym typeface="Wingdings" pitchFamily="2" charset="2"/>
              </a:rPr>
              <a:t> kemampuan berbahasa scr efektif</a:t>
            </a:r>
          </a:p>
          <a:p>
            <a:pPr marL="727075" indent="-457200">
              <a:buFont typeface="+mj-lt"/>
              <a:buAutoNum type="arabicPeriod"/>
            </a:pPr>
            <a:endParaRPr lang="id-ID" sz="2600" dirty="0" smtClean="0">
              <a:solidFill>
                <a:srgbClr val="00FF00"/>
              </a:solidFill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Font typeface="+mj-lt"/>
              <a:buAutoNum type="arabicPeriod"/>
            </a:pPr>
            <a:r>
              <a:rPr lang="id-ID" sz="2600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Inteligensi Logika-Matematis </a:t>
            </a:r>
            <a:r>
              <a:rPr lang="id-ID" sz="2600" dirty="0" smtClean="0">
                <a:latin typeface="Trebuchet MS" pitchFamily="34" charset="0"/>
                <a:sym typeface="Wingdings" pitchFamily="2" charset="2"/>
              </a:rPr>
              <a:t> kemampuan bernalar scr logis, khususnya dlm bidang  matematika &amp; sains</a:t>
            </a:r>
          </a:p>
          <a:p>
            <a:pPr marL="727075" indent="-457200">
              <a:buFont typeface="+mj-lt"/>
              <a:buAutoNum type="arabicPeriod"/>
            </a:pPr>
            <a:endParaRPr lang="id-ID" sz="2600" dirty="0" smtClean="0"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Font typeface="+mj-lt"/>
              <a:buAutoNum type="arabicPeriod"/>
            </a:pPr>
            <a:r>
              <a:rPr lang="id-ID" sz="2600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Inteligensi Spasial-Ruang </a:t>
            </a:r>
            <a:r>
              <a:rPr lang="id-ID" sz="2600" dirty="0" smtClean="0">
                <a:latin typeface="Trebuchet MS" pitchFamily="34" charset="0"/>
                <a:sym typeface="Wingdings" pitchFamily="2" charset="2"/>
              </a:rPr>
              <a:t> berpikir scr 3 dimensi</a:t>
            </a:r>
          </a:p>
          <a:p>
            <a:pPr marL="727075" indent="-457200">
              <a:buFont typeface="+mj-lt"/>
              <a:buAutoNum type="arabicPeriod"/>
            </a:pPr>
            <a:endParaRPr lang="id-ID" sz="2600" dirty="0" smtClean="0"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Font typeface="+mj-lt"/>
              <a:buAutoNum type="arabicPeriod"/>
            </a:pPr>
            <a:r>
              <a:rPr lang="id-ID" sz="2600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Inteligensi Musikal </a:t>
            </a:r>
            <a:r>
              <a:rPr lang="id-ID" sz="2600" dirty="0" smtClean="0">
                <a:latin typeface="Trebuchet MS" pitchFamily="34" charset="0"/>
                <a:sym typeface="Wingdings" pitchFamily="2" charset="2"/>
              </a:rPr>
              <a:t> kepekaan thd pola tangga nada, lagu, ritme &amp; nada; kemampuan menciptakan &amp; memahami musik</a:t>
            </a:r>
          </a:p>
          <a:p>
            <a:pPr marL="727075" indent="-457200">
              <a:buFont typeface="+mj-lt"/>
              <a:buAutoNum type="arabicPeriod"/>
            </a:pPr>
            <a:endParaRPr lang="id-ID" sz="2600" dirty="0" smtClean="0"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Font typeface="+mj-lt"/>
              <a:buAutoNum type="arabicPeriod"/>
            </a:pPr>
            <a:r>
              <a:rPr lang="id-ID" sz="2600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Inteligensi Kinestetik-Ragawi </a:t>
            </a:r>
            <a:r>
              <a:rPr lang="id-ID" sz="2600" dirty="0" smtClean="0">
                <a:latin typeface="Trebuchet MS" pitchFamily="34" charset="0"/>
                <a:sym typeface="Wingdings" pitchFamily="2" charset="2"/>
              </a:rPr>
              <a:t>kemampuan menggunakan tubuh secara terampil</a:t>
            </a:r>
          </a:p>
          <a:p>
            <a:pPr marL="727075" indent="-457200">
              <a:buFont typeface="+mj-lt"/>
              <a:buAutoNum type="arabicPeriod"/>
            </a:pPr>
            <a:endParaRPr lang="id-ID" sz="2600" dirty="0" smtClean="0"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Font typeface="+mj-lt"/>
              <a:buAutoNum type="arabicPeriod"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None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endParaRPr lang="id-ID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857232"/>
            <a:ext cx="8358246" cy="2786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743913"/>
          </a:xfrm>
        </p:spPr>
        <p:txBody>
          <a:bodyPr>
            <a:normAutofit/>
          </a:bodyPr>
          <a:lstStyle/>
          <a:p>
            <a:pPr marL="784225" indent="-514350">
              <a:buFont typeface="+mj-lt"/>
              <a:buAutoNum type="arabicPeriod" startAt="5"/>
            </a:pPr>
            <a:endParaRPr lang="id-ID" sz="2800" dirty="0" smtClean="0">
              <a:solidFill>
                <a:srgbClr val="00FF00"/>
              </a:solidFill>
              <a:latin typeface="Trebuchet MS" pitchFamily="34" charset="0"/>
              <a:sym typeface="Wingdings" pitchFamily="2" charset="2"/>
            </a:endParaRPr>
          </a:p>
          <a:p>
            <a:pPr marL="784225" indent="-514350">
              <a:buFont typeface="+mj-lt"/>
              <a:buAutoNum type="arabicPeriod" startAt="6"/>
            </a:pPr>
            <a:r>
              <a:rPr lang="id-ID" sz="2800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Inteligensi Intrapersonal </a:t>
            </a: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 kesadaran thd perasaan, motif, dan hasrat diri</a:t>
            </a:r>
          </a:p>
          <a:p>
            <a:pPr marL="784225" indent="-514350">
              <a:buFont typeface="+mj-lt"/>
              <a:buAutoNum type="arabicPeriod" startAt="6"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784225" indent="-514350">
              <a:buFont typeface="+mj-lt"/>
              <a:buAutoNum type="arabicPeriod" startAt="6"/>
            </a:pPr>
            <a:r>
              <a:rPr lang="id-ID" sz="2800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Inteligensi Interpersonal </a:t>
            </a: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 memahami &amp; scr efektif berinteraksi dg orang lain</a:t>
            </a:r>
            <a:endParaRPr lang="id-ID" sz="2800" dirty="0" smtClean="0">
              <a:solidFill>
                <a:srgbClr val="00FF00"/>
              </a:solidFill>
              <a:latin typeface="Trebuchet MS" pitchFamily="34" charset="0"/>
              <a:sym typeface="Wingdings" pitchFamily="2" charset="2"/>
            </a:endParaRPr>
          </a:p>
          <a:p>
            <a:pPr marL="784225" indent="-514350">
              <a:buFont typeface="+mj-lt"/>
              <a:buAutoNum type="arabicPeriod" startAt="6"/>
            </a:pPr>
            <a:endParaRPr lang="id-ID" sz="2800" dirty="0" smtClean="0">
              <a:solidFill>
                <a:srgbClr val="00FF00"/>
              </a:solidFill>
              <a:latin typeface="Trebuchet MS" pitchFamily="34" charset="0"/>
              <a:sym typeface="Wingdings" pitchFamily="2" charset="2"/>
            </a:endParaRPr>
          </a:p>
          <a:p>
            <a:pPr marL="784225" indent="-514350">
              <a:buFont typeface="+mj-lt"/>
              <a:buAutoNum type="arabicPeriod" startAt="6"/>
            </a:pPr>
            <a:r>
              <a:rPr lang="id-ID" sz="2800" dirty="0" smtClean="0">
                <a:solidFill>
                  <a:srgbClr val="0000FF"/>
                </a:solidFill>
                <a:latin typeface="Trebuchet MS" pitchFamily="34" charset="0"/>
                <a:sym typeface="Wingdings" pitchFamily="2" charset="2"/>
              </a:rPr>
              <a:t>Inteligensi Naturalis </a:t>
            </a:r>
            <a:r>
              <a:rPr lang="id-ID" sz="2800" dirty="0" smtClean="0">
                <a:latin typeface="Trebuchet MS" pitchFamily="34" charset="0"/>
                <a:sym typeface="Wingdings" pitchFamily="2" charset="2"/>
              </a:rPr>
              <a:t> mengenali pola2 di alam &amp; perbedaan2 diantara berbagai bentuk kehidupan &amp; objek2 alami</a:t>
            </a:r>
          </a:p>
          <a:p>
            <a:pPr marL="784225" indent="-514350">
              <a:buFont typeface="+mj-lt"/>
              <a:buAutoNum type="arabicPeriod" startAt="6"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Font typeface="+mj-lt"/>
              <a:buAutoNum type="arabicPeriod" startAt="6"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pPr marL="727075" indent="-457200">
              <a:buNone/>
            </a:pPr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endParaRPr lang="id-ID" sz="2800" dirty="0" smtClean="0">
              <a:latin typeface="Trebuchet MS" pitchFamily="34" charset="0"/>
              <a:sym typeface="Wingdings" pitchFamily="2" charset="2"/>
            </a:endParaRPr>
          </a:p>
          <a:p>
            <a:endParaRPr lang="id-ID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1289</TotalTime>
  <Words>1501</Words>
  <Application>Microsoft Office PowerPoint</Application>
  <PresentationFormat>On-screen Show (4:3)</PresentationFormat>
  <Paragraphs>334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Foundry</vt:lpstr>
      <vt:lpstr>Office Theme</vt:lpstr>
      <vt:lpstr>Variasi Individu</vt:lpstr>
      <vt:lpstr>Slide 2</vt:lpstr>
      <vt:lpstr>1. Inteligensi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Perbandingan konsep Inteligensi Gardner,  Sternberg, dan Salovey-mayer</vt:lpstr>
      <vt:lpstr>Tes Inteligensi Individual</vt:lpstr>
      <vt:lpstr>Slide 15</vt:lpstr>
      <vt:lpstr>Tes Individual VS Tes Kelompok</vt:lpstr>
      <vt:lpstr>Slide 17</vt:lpstr>
      <vt:lpstr>IQ &amp; Prestasi Sekolah</vt:lpstr>
      <vt:lpstr>Slide 19</vt:lpstr>
      <vt:lpstr>Slide 20</vt:lpstr>
      <vt:lpstr>Slide 21</vt:lpstr>
      <vt:lpstr>Slide 22</vt:lpstr>
      <vt:lpstr>3. Kepribadian &amp; Temperamen</vt:lpstr>
      <vt:lpstr>Slide 24</vt:lpstr>
      <vt:lpstr>Slide 25</vt:lpstr>
      <vt:lpstr>Slide 26</vt:lpstr>
      <vt:lpstr>4 Temperamen Dasar (Hippocrates)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HpMini</dc:creator>
  <cp:lastModifiedBy>Citra</cp:lastModifiedBy>
  <cp:revision>63</cp:revision>
  <dcterms:created xsi:type="dcterms:W3CDTF">2013-02-24T15:15:28Z</dcterms:created>
  <dcterms:modified xsi:type="dcterms:W3CDTF">2013-03-12T13:52:00Z</dcterms:modified>
</cp:coreProperties>
</file>