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96" r:id="rId4"/>
    <p:sldId id="261" r:id="rId5"/>
    <p:sldId id="263" r:id="rId6"/>
    <p:sldId id="265" r:id="rId7"/>
    <p:sldId id="267" r:id="rId8"/>
    <p:sldId id="291" r:id="rId9"/>
    <p:sldId id="297" r:id="rId10"/>
    <p:sldId id="271" r:id="rId11"/>
    <p:sldId id="272" r:id="rId12"/>
    <p:sldId id="273" r:id="rId13"/>
    <p:sldId id="274" r:id="rId14"/>
    <p:sldId id="275" r:id="rId15"/>
    <p:sldId id="270" r:id="rId16"/>
    <p:sldId id="276" r:id="rId17"/>
    <p:sldId id="277" r:id="rId18"/>
    <p:sldId id="279" r:id="rId19"/>
    <p:sldId id="281" r:id="rId20"/>
    <p:sldId id="282" r:id="rId21"/>
    <p:sldId id="280" r:id="rId22"/>
    <p:sldId id="283" r:id="rId23"/>
    <p:sldId id="285" r:id="rId24"/>
    <p:sldId id="286" r:id="rId25"/>
    <p:sldId id="284" r:id="rId26"/>
    <p:sldId id="287" r:id="rId27"/>
    <p:sldId id="293" r:id="rId28"/>
    <p:sldId id="294" r:id="rId29"/>
    <p:sldId id="288" r:id="rId30"/>
    <p:sldId id="292" r:id="rId31"/>
    <p:sldId id="289" r:id="rId32"/>
    <p:sldId id="290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CC"/>
    <a:srgbClr val="6600FF"/>
    <a:srgbClr val="FF99FF"/>
    <a:srgbClr val="CCFF99"/>
    <a:srgbClr val="99FF66"/>
    <a:srgbClr val="FFFF66"/>
    <a:srgbClr val="33CC33"/>
    <a:srgbClr val="9966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131EC-A611-4586-836C-46CFA692BF2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365D-088C-4B66-A6AD-93858E024D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BE1CA-DB8B-4FE5-8393-6DC50C80E273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81930-14CC-4731-90AB-A1FE210D3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94DF-ADCE-4834-BF74-019D557420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94DF-ADCE-4834-BF74-019D557420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94DF-ADCE-4834-BF74-019D557420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94DF-ADCE-4834-BF74-019D557420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94DF-ADCE-4834-BF74-019D557420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FD47-7345-416A-BB1F-B1B97BCC880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FD47-7345-416A-BB1F-B1B97BCC880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FD47-7345-416A-BB1F-B1B97BCC880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FD47-7345-416A-BB1F-B1B97BCC880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FD47-7345-416A-BB1F-B1B97BCC880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1930-14CC-4731-90AB-A1FE210D320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F41016-3D64-4C25-A503-482DF21E263A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4841DB-F9DA-4832-835B-8F77B0E2D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305800" cy="10668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Pembelajar</a:t>
            </a:r>
            <a:r>
              <a:rPr lang="en-US" sz="4000" dirty="0" smtClean="0"/>
              <a:t> dg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khusus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Citra </a:t>
            </a:r>
            <a:r>
              <a:rPr lang="en-US" dirty="0" err="1" smtClean="0"/>
              <a:t>Dewi</a:t>
            </a:r>
            <a:r>
              <a:rPr lang="en-US" dirty="0" smtClean="0"/>
              <a:t>, </a:t>
            </a:r>
            <a:r>
              <a:rPr lang="en-US" dirty="0" err="1" smtClean="0"/>
              <a:t>M.Psi</a:t>
            </a:r>
            <a:r>
              <a:rPr lang="en-US" dirty="0" smtClean="0"/>
              <a:t>., Psi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3124200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362200"/>
            <a:ext cx="34194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Klasifikasi (APA)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1524000"/>
          <a:ext cx="8229600" cy="32337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3111"/>
                <a:gridCol w="2784380"/>
                <a:gridCol w="3302109"/>
              </a:tblGrid>
              <a:tr h="54767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Klasifikasi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Keterangan IQ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Mild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55-70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Mampu didik</a:t>
                      </a:r>
                      <a:endParaRPr lang="id-ID" sz="28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Moderate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40-55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Mampu latih</a:t>
                      </a:r>
                      <a:endParaRPr lang="id-ID" sz="28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Severe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25-40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Profound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Dibawah 25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28625" y="4929188"/>
            <a:ext cx="814387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/>
              <a:t>Brown et al </a:t>
            </a:r>
            <a:r>
              <a:rPr lang="id-ID" sz="2800" dirty="0">
                <a:sym typeface="Wingdings" pitchFamily="2" charset="2"/>
              </a:rPr>
              <a:t> anak dg IQ 71-85 (Borderline)</a:t>
            </a: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b="1" smtClean="0"/>
              <a:t>Karakteristik Mild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537497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71462"/>
                <a:gridCol w="7758138"/>
              </a:tblGrid>
              <a:tr h="507073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1.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dirty="0" smtClean="0"/>
                        <a:t>Mampu didik (segi pendidikan)</a:t>
                      </a:r>
                    </a:p>
                  </a:txBody>
                  <a:tcPr/>
                </a:tc>
              </a:tr>
              <a:tr h="50707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Perkemb. Fisik sedikit terlambat, kelainan fisik tdk mencolok</a:t>
                      </a:r>
                      <a:endParaRPr lang="id-ID" sz="2400" b="0" dirty="0"/>
                    </a:p>
                  </a:txBody>
                  <a:tcPr/>
                </a:tc>
              </a:tr>
              <a:tr h="912731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Kurang dlm hal kekuatan, kecepatan,koordinasi dan sering mempunyai masalah kesehatan</a:t>
                      </a:r>
                    </a:p>
                  </a:txBody>
                  <a:tcPr/>
                </a:tc>
              </a:tr>
              <a:tr h="50707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Rentang perhatian pendek, sulit konsentrasi</a:t>
                      </a:r>
                      <a:endParaRPr lang="id-ID" sz="2400" b="0" dirty="0"/>
                    </a:p>
                  </a:txBody>
                  <a:tcPr/>
                </a:tc>
              </a:tr>
              <a:tr h="912731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Frustrasi ketika diminta berfungsi scr sosial atau akademis sesuai usianya</a:t>
                      </a:r>
                      <a:endParaRPr lang="id-ID" sz="2400" b="0" dirty="0"/>
                    </a:p>
                  </a:txBody>
                  <a:tcPr/>
                </a:tc>
              </a:tr>
              <a:tr h="50707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Terkadang kelihatan malu atau pendiam</a:t>
                      </a:r>
                      <a:endParaRPr lang="id-ID" sz="2400" b="0" dirty="0"/>
                    </a:p>
                  </a:txBody>
                  <a:tcPr/>
                </a:tc>
              </a:tr>
              <a:tr h="50707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Dpt melakukan bbrp ketrampilan tanpa pengawasan</a:t>
                      </a:r>
                      <a:endParaRPr lang="id-ID" sz="2400" b="0" dirty="0"/>
                    </a:p>
                  </a:txBody>
                  <a:tcPr/>
                </a:tc>
              </a:tr>
              <a:tr h="50707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Mampu menikah, berkeluarga &amp; bekerja </a:t>
                      </a:r>
                      <a:r>
                        <a:rPr lang="id-ID" sz="2400" i="1" dirty="0" smtClean="0"/>
                        <a:t>semi-skilled</a:t>
                      </a:r>
                      <a:endParaRPr lang="id-ID" sz="2400" b="0" i="1" dirty="0"/>
                    </a:p>
                  </a:txBody>
                  <a:tcPr/>
                </a:tc>
              </a:tr>
              <a:tr h="50707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Mampu mengatasi situasi sosial scr adekuat</a:t>
                      </a:r>
                      <a:endParaRPr lang="id-ID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id-ID" sz="3200" b="1" smtClean="0"/>
              <a:t>Karakteristik Moderate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071563"/>
          <a:ext cx="8143932" cy="54292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8628"/>
                <a:gridCol w="7715304"/>
              </a:tblGrid>
              <a:tr h="484758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1.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baseline="0" dirty="0" smtClean="0"/>
                        <a:t>Mampu latih utk melakukan bbrp ketrampilan tertentu</a:t>
                      </a:r>
                      <a:endParaRPr lang="id-ID" sz="2400" b="0" dirty="0"/>
                    </a:p>
                  </a:txBody>
                  <a:tcPr/>
                </a:tc>
              </a:tr>
              <a:tr h="4847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Sering berespon lama thd pendidikan</a:t>
                      </a:r>
                      <a:r>
                        <a:rPr lang="id-ID" sz="2400" baseline="0" dirty="0" smtClean="0"/>
                        <a:t> &amp; pelatihan</a:t>
                      </a:r>
                      <a:endParaRPr lang="id-ID" sz="2400" dirty="0"/>
                    </a:p>
                  </a:txBody>
                  <a:tcPr/>
                </a:tc>
              </a:tr>
              <a:tr h="872564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Dpt</a:t>
                      </a:r>
                      <a:r>
                        <a:rPr lang="id-ID" sz="2400" baseline="0" dirty="0" smtClean="0"/>
                        <a:t> dilatih utk mengurus dirinya, kemampuan membaca &amp; menulis sederhana</a:t>
                      </a:r>
                      <a:endParaRPr lang="id-ID" sz="2400" dirty="0"/>
                    </a:p>
                  </a:txBody>
                  <a:tcPr/>
                </a:tc>
              </a:tr>
              <a:tr h="872564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Membutuhkan lingkungan kerja yg terlindungi &amp; juga dg pengawasan</a:t>
                      </a:r>
                      <a:endParaRPr lang="id-ID" sz="2400" dirty="0"/>
                    </a:p>
                  </a:txBody>
                  <a:tcPr/>
                </a:tc>
              </a:tr>
              <a:tr h="872564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Kekurangan  dlm kemampuan</a:t>
                      </a:r>
                      <a:r>
                        <a:rPr lang="id-ID" sz="2400" baseline="0" dirty="0" smtClean="0"/>
                        <a:t> mengingat, menggeneralisasi, bahasa, konseptual, perseptual &amp; kreativitas</a:t>
                      </a:r>
                      <a:endParaRPr lang="id-ID" sz="2400" dirty="0"/>
                    </a:p>
                  </a:txBody>
                  <a:tcPr/>
                </a:tc>
              </a:tr>
              <a:tr h="4847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Tugas yg diberikan: simpel, singkat, relevan &amp; berurutan </a:t>
                      </a:r>
                      <a:endParaRPr lang="id-ID" sz="2400" dirty="0"/>
                    </a:p>
                  </a:txBody>
                  <a:tcPr/>
                </a:tc>
              </a:tr>
              <a:tr h="4847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Tampak</a:t>
                      </a:r>
                      <a:r>
                        <a:rPr lang="id-ID" sz="2400" baseline="0" dirty="0" smtClean="0"/>
                        <a:t> kelainan fisik (gejala bawaan) &amp; gg. Bicara</a:t>
                      </a:r>
                      <a:endParaRPr lang="id-ID" sz="2400" dirty="0" smtClean="0"/>
                    </a:p>
                  </a:txBody>
                  <a:tcPr/>
                </a:tc>
              </a:tr>
              <a:tr h="872564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Memiliki koordinasi fisik</a:t>
                      </a:r>
                      <a:r>
                        <a:rPr lang="id-ID" sz="2400" baseline="0" dirty="0" smtClean="0"/>
                        <a:t> yg buruk &amp; akan mengalami masalah di banyak situasi sosial</a:t>
                      </a:r>
                      <a:endParaRPr lang="id-ID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b="1" smtClean="0"/>
              <a:t>Karakteristik Severe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88" y="1000125"/>
          <a:ext cx="8229600" cy="509815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14338"/>
                <a:gridCol w="7615262"/>
              </a:tblGrid>
              <a:tr h="525851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1.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Memperlihatkan banyak masalah &amp; kesulitan</a:t>
                      </a:r>
                      <a:endParaRPr lang="id-ID" sz="2400" b="0" dirty="0"/>
                    </a:p>
                  </a:txBody>
                  <a:tcPr/>
                </a:tc>
              </a:tr>
              <a:tr h="525851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2.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Membutuhkan </a:t>
                      </a:r>
                      <a:r>
                        <a:rPr lang="id-ID" sz="2400" b="0" dirty="0" smtClean="0"/>
                        <a:t>perlindu</a:t>
                      </a:r>
                      <a:r>
                        <a:rPr lang="en-US" sz="2400" b="0" dirty="0" smtClean="0"/>
                        <a:t>n</a:t>
                      </a:r>
                      <a:r>
                        <a:rPr lang="id-ID" sz="2400" b="0" dirty="0" smtClean="0"/>
                        <a:t>gan </a:t>
                      </a:r>
                      <a:r>
                        <a:rPr lang="id-ID" sz="2400" b="0" dirty="0" smtClean="0"/>
                        <a:t>hidup &amp; </a:t>
                      </a:r>
                      <a:r>
                        <a:rPr lang="en-US" sz="2400" b="0" dirty="0" err="1" smtClean="0"/>
                        <a:t>pe</a:t>
                      </a:r>
                      <a:r>
                        <a:rPr lang="id-ID" sz="2400" b="0" dirty="0" smtClean="0"/>
                        <a:t>ngawasan</a:t>
                      </a:r>
                      <a:r>
                        <a:rPr lang="id-ID" sz="2400" b="0" baseline="0" dirty="0" smtClean="0"/>
                        <a:t> yg teliti</a:t>
                      </a:r>
                      <a:endParaRPr lang="id-ID" sz="2400" b="0" dirty="0"/>
                    </a:p>
                  </a:txBody>
                  <a:tcPr/>
                </a:tc>
              </a:tr>
              <a:tr h="615173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3.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M</a:t>
                      </a:r>
                      <a:r>
                        <a:rPr lang="id-ID" sz="2400" b="0" dirty="0" smtClean="0"/>
                        <a:t>embutuhkan pelayanan</a:t>
                      </a:r>
                      <a:r>
                        <a:rPr lang="id-ID" sz="2400" b="0" baseline="0" dirty="0" smtClean="0"/>
                        <a:t> &amp; pemeliharaan yg terus-menerus</a:t>
                      </a:r>
                      <a:endParaRPr lang="id-ID" sz="2400" b="0" dirty="0"/>
                    </a:p>
                  </a:txBody>
                  <a:tcPr/>
                </a:tc>
              </a:tr>
              <a:tr h="525851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4.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Tidak mampu mengurus</a:t>
                      </a:r>
                      <a:r>
                        <a:rPr lang="id-ID" sz="2400" b="0" baseline="0" dirty="0" smtClean="0"/>
                        <a:t> dirinya, tanpa bantuan org lain</a:t>
                      </a:r>
                      <a:endParaRPr lang="id-ID" sz="2400" b="0" dirty="0"/>
                    </a:p>
                  </a:txBody>
                  <a:tcPr/>
                </a:tc>
              </a:tr>
              <a:tr h="525851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5.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Jarang sekali dipekerjakan &amp; sedikit</a:t>
                      </a:r>
                      <a:r>
                        <a:rPr lang="id-ID" sz="2400" b="0" baseline="0" dirty="0" smtClean="0"/>
                        <a:t> ber in-sos</a:t>
                      </a:r>
                      <a:endParaRPr lang="id-ID" sz="2400" b="0" dirty="0"/>
                    </a:p>
                  </a:txBody>
                  <a:tcPr/>
                </a:tc>
              </a:tr>
              <a:tr h="854995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6.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Mengalami gangguan bicara, hanya bisa berkomunikasi vokal setelah pelatihan intensif</a:t>
                      </a:r>
                      <a:endParaRPr lang="id-ID" sz="2400" b="0" dirty="0"/>
                    </a:p>
                  </a:txBody>
                  <a:tcPr/>
                </a:tc>
              </a:tr>
              <a:tr h="472885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7.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Lidah  menjulur keluar, bersamaan dg keluarnya air liur </a:t>
                      </a:r>
                      <a:endParaRPr lang="id-ID" sz="2400" b="0" dirty="0"/>
                    </a:p>
                  </a:txBody>
                  <a:tcPr/>
                </a:tc>
              </a:tr>
              <a:tr h="525851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8.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Kepala sedikit lebih besar dari biasanya</a:t>
                      </a:r>
                      <a:endParaRPr lang="id-ID" sz="2400" b="0" dirty="0"/>
                    </a:p>
                  </a:txBody>
                  <a:tcPr/>
                </a:tc>
              </a:tr>
              <a:tr h="525851"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9.</a:t>
                      </a:r>
                      <a:endParaRPr lang="id-ID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0" dirty="0" smtClean="0"/>
                        <a:t>Kondisi fisik lemah</a:t>
                      </a:r>
                      <a:endParaRPr lang="id-ID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b="1" smtClean="0"/>
              <a:t>Karakteristik Profound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2377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42900"/>
                <a:gridCol w="7686700"/>
              </a:tblGrid>
              <a:tr h="96469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1.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Punya problem serius (kond.</a:t>
                      </a:r>
                      <a:r>
                        <a:rPr lang="id-ID" sz="2600" b="0" baseline="0" dirty="0" smtClean="0"/>
                        <a:t> </a:t>
                      </a:r>
                      <a:r>
                        <a:rPr lang="id-ID" sz="2600" b="0" dirty="0" smtClean="0"/>
                        <a:t>fisik, inteligensi</a:t>
                      </a:r>
                      <a:r>
                        <a:rPr lang="id-ID" sz="2600" b="0" baseline="0" dirty="0" smtClean="0"/>
                        <a:t> &amp; prog. penddk yg tepat)</a:t>
                      </a:r>
                      <a:endParaRPr lang="id-ID" sz="2600" b="0" dirty="0"/>
                    </a:p>
                  </a:txBody>
                  <a:tcPr/>
                </a:tc>
              </a:tr>
              <a:tr h="96469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2.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Memperlihatkan kerusakan otak &amp; kelainan fisik yg  nyata (</a:t>
                      </a:r>
                      <a:r>
                        <a:rPr lang="id-ID" sz="2600" b="0" i="1" dirty="0" smtClean="0"/>
                        <a:t>hydrocephalus, mongolism</a:t>
                      </a:r>
                      <a:r>
                        <a:rPr lang="id-ID" sz="2600" b="0" dirty="0" smtClean="0"/>
                        <a:t>)</a:t>
                      </a:r>
                      <a:endParaRPr lang="id-ID" sz="2600" b="0" dirty="0"/>
                    </a:p>
                  </a:txBody>
                  <a:tcPr/>
                </a:tc>
              </a:tr>
              <a:tr h="647122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3.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T</a:t>
                      </a:r>
                      <a:r>
                        <a:rPr lang="id-ID" sz="2600" b="0" dirty="0" smtClean="0"/>
                        <a:t>dk dpt berdiri sendiri</a:t>
                      </a:r>
                      <a:r>
                        <a:rPr lang="en-US" sz="2600" b="0" dirty="0" smtClean="0"/>
                        <a:t>, </a:t>
                      </a:r>
                      <a:r>
                        <a:rPr lang="en-US" sz="2600" b="0" dirty="0" err="1" smtClean="0"/>
                        <a:t>tanpa</a:t>
                      </a:r>
                      <a:r>
                        <a:rPr lang="en-US" sz="2600" b="0" dirty="0" smtClean="0"/>
                        <a:t> </a:t>
                      </a:r>
                      <a:r>
                        <a:rPr lang="en-US" sz="2600" b="0" dirty="0" err="1" smtClean="0"/>
                        <a:t>bantuan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orang</a:t>
                      </a:r>
                      <a:r>
                        <a:rPr lang="en-US" sz="2600" b="0" baseline="0" dirty="0" smtClean="0"/>
                        <a:t> lain</a:t>
                      </a:r>
                      <a:endParaRPr lang="id-ID" sz="2600" b="0" dirty="0"/>
                    </a:p>
                  </a:txBody>
                  <a:tcPr/>
                </a:tc>
              </a:tr>
              <a:tr h="53224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4.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Perlu perawatan total  (mandi, berpakaian,</a:t>
                      </a:r>
                      <a:r>
                        <a:rPr lang="id-ID" sz="2600" b="0" baseline="0" dirty="0" smtClean="0"/>
                        <a:t> makan)</a:t>
                      </a:r>
                      <a:endParaRPr lang="id-ID" sz="2600" b="0" dirty="0"/>
                    </a:p>
                  </a:txBody>
                  <a:tcPr/>
                </a:tc>
              </a:tr>
              <a:tr h="53224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5.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600" b="0" dirty="0" smtClean="0"/>
                        <a:t>Kemampuan berbicara &amp; berbahasa sgt rendah</a:t>
                      </a:r>
                    </a:p>
                  </a:txBody>
                  <a:tcPr/>
                </a:tc>
              </a:tr>
              <a:tr h="53224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6.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Kepala</a:t>
                      </a:r>
                      <a:r>
                        <a:rPr lang="id-ID" sz="2600" b="0" baseline="0" dirty="0" smtClean="0"/>
                        <a:t> yg lebih besar &amp; sering bergoyang2</a:t>
                      </a:r>
                      <a:endParaRPr lang="id-ID" sz="2600" b="0" dirty="0"/>
                    </a:p>
                  </a:txBody>
                  <a:tcPr/>
                </a:tc>
              </a:tr>
              <a:tr h="53224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7.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600" b="0" dirty="0" smtClean="0"/>
                        <a:t>Penyesuaian diri sgt kurang; In-sos sgt terbatas</a:t>
                      </a:r>
                    </a:p>
                  </a:txBody>
                  <a:tcPr/>
                </a:tc>
              </a:tr>
              <a:tr h="532245"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8.</a:t>
                      </a:r>
                      <a:endParaRPr lang="id-ID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600" b="0" dirty="0" smtClean="0"/>
                        <a:t>Butuh pelayanan medis yg baik &amp; intensif</a:t>
                      </a:r>
                      <a:endParaRPr lang="id-ID" sz="2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228600"/>
            <a:ext cx="1524000" cy="533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Penyebab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990600"/>
            <a:ext cx="1524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Genetik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1066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Kerusakan</a:t>
            </a:r>
            <a:r>
              <a:rPr lang="en-US" sz="2400" dirty="0" smtClean="0">
                <a:solidFill>
                  <a:schemeClr val="tx1"/>
                </a:solidFill>
              </a:rPr>
              <a:t> Otak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676400"/>
            <a:ext cx="1981200" cy="4675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Down Syndrome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676400"/>
            <a:ext cx="22860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Fragile X Syndrome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362200"/>
            <a:ext cx="2362200" cy="335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id-ID" dirty="0" smtClean="0">
                <a:solidFill>
                  <a:schemeClr val="tx1"/>
                </a:solidFill>
              </a:rPr>
              <a:t>unya 47 kromosom (</a:t>
            </a:r>
            <a:r>
              <a:rPr lang="en-US" dirty="0" err="1" smtClean="0">
                <a:solidFill>
                  <a:schemeClr val="tx1"/>
                </a:solidFill>
              </a:rPr>
              <a:t>trisomi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krom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id-ID" dirty="0" smtClean="0">
                <a:solidFill>
                  <a:schemeClr val="tx1"/>
                </a:solidFill>
              </a:rPr>
              <a:t> 21)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Wajah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bulat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Tengkorak</a:t>
            </a:r>
            <a:r>
              <a:rPr lang="en-US" dirty="0" smtClean="0">
                <a:solidFill>
                  <a:schemeClr val="tx1"/>
                </a:solidFill>
              </a:rPr>
              <a:t> rata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kulit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kelopak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mata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Lidah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menjulur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Tubuh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Keterbelakangan</a:t>
            </a:r>
            <a:r>
              <a:rPr lang="en-US" dirty="0" smtClean="0">
                <a:solidFill>
                  <a:schemeClr val="tx1"/>
                </a:solidFill>
              </a:rPr>
              <a:t> mental &amp; </a:t>
            </a:r>
            <a:r>
              <a:rPr lang="en-US" dirty="0" err="1" smtClean="0">
                <a:solidFill>
                  <a:schemeClr val="tx1"/>
                </a:solidFill>
              </a:rPr>
              <a:t>motorik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2362200"/>
            <a:ext cx="2286000" cy="3352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Kromososm</a:t>
            </a:r>
            <a:r>
              <a:rPr lang="en-US" dirty="0" smtClean="0">
                <a:solidFill>
                  <a:schemeClr val="tx1"/>
                </a:solidFill>
              </a:rPr>
              <a:t> X  yg abnormal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Retardasi</a:t>
            </a:r>
            <a:r>
              <a:rPr lang="en-US" dirty="0" smtClean="0">
                <a:solidFill>
                  <a:schemeClr val="tx1"/>
                </a:solidFill>
              </a:rPr>
              <a:t> mental </a:t>
            </a:r>
            <a:r>
              <a:rPr lang="en-US" dirty="0" err="1" smtClean="0">
                <a:solidFill>
                  <a:schemeClr val="tx1"/>
                </a:solidFill>
              </a:rPr>
              <a:t>ringan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berat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Wajah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Rahang</a:t>
            </a:r>
            <a:r>
              <a:rPr lang="en-US" dirty="0" smtClean="0">
                <a:solidFill>
                  <a:schemeClr val="tx1"/>
                </a:solidFill>
              </a:rPr>
              <a:t> yg menonjol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Terlingan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Batang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hidung</a:t>
            </a:r>
            <a:r>
              <a:rPr lang="en-US" dirty="0" smtClean="0">
                <a:solidFill>
                  <a:schemeClr val="tx1"/>
                </a:solidFill>
              </a:rPr>
              <a:t> rata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Koordinasi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buruk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1981200"/>
            <a:ext cx="3276600" cy="464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Manifestasi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infeksi</a:t>
            </a:r>
            <a:r>
              <a:rPr lang="en-US" dirty="0" smtClean="0">
                <a:solidFill>
                  <a:srgbClr val="FF0000"/>
                </a:solidFill>
              </a:rPr>
              <a:t> yg </a:t>
            </a:r>
            <a:r>
              <a:rPr lang="en-US" dirty="0" err="1" smtClean="0">
                <a:solidFill>
                  <a:srgbClr val="FF0000"/>
                </a:solidFill>
              </a:rPr>
              <a:t>beragam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hal2 yg </a:t>
            </a:r>
            <a:r>
              <a:rPr lang="en-US" dirty="0" err="1" smtClean="0">
                <a:solidFill>
                  <a:srgbClr val="FF0000"/>
                </a:solidFill>
              </a:rPr>
              <a:t>berbahaya</a:t>
            </a:r>
            <a:r>
              <a:rPr lang="en-US" dirty="0" smtClean="0">
                <a:solidFill>
                  <a:srgbClr val="FF0000"/>
                </a:solidFill>
              </a:rPr>
              <a:t> yg </a:t>
            </a:r>
            <a:r>
              <a:rPr lang="en-US" dirty="0" err="1" smtClean="0">
                <a:solidFill>
                  <a:srgbClr val="FF0000"/>
                </a:solidFill>
              </a:rPr>
              <a:t>tdp</a:t>
            </a:r>
            <a:r>
              <a:rPr lang="en-US" dirty="0" smtClean="0">
                <a:solidFill>
                  <a:srgbClr val="FF0000"/>
                </a:solidFill>
              </a:rPr>
              <a:t> di lingkungan </a:t>
            </a:r>
            <a:r>
              <a:rPr lang="en-US" dirty="0" err="1" smtClean="0">
                <a:solidFill>
                  <a:srgbClr val="FF0000"/>
                </a:solidFill>
              </a:rPr>
              <a:t>sekitar</a:t>
            </a:r>
            <a:endParaRPr lang="en-US" dirty="0" smtClean="0">
              <a:solidFill>
                <a:srgbClr val="FF0000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Infeksi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pd </a:t>
            </a:r>
            <a:r>
              <a:rPr lang="en-US" dirty="0" err="1" smtClean="0">
                <a:solidFill>
                  <a:schemeClr val="tx1"/>
                </a:solidFill>
              </a:rPr>
              <a:t>calon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ibu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hamil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rubela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sifilis</a:t>
            </a:r>
            <a:r>
              <a:rPr lang="en-US" dirty="0" smtClean="0">
                <a:solidFill>
                  <a:schemeClr val="tx1"/>
                </a:solidFill>
              </a:rPr>
              <a:t>, herpes, AIDS)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Meningitis &amp; Encephalitis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peradangan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otak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pukulan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kepala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malnutrisi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keracunan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luka</a:t>
            </a:r>
            <a:r>
              <a:rPr lang="en-US" dirty="0" smtClean="0">
                <a:solidFill>
                  <a:schemeClr val="tx1"/>
                </a:solidFill>
              </a:rPr>
              <a:t> pd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kelahiran, </a:t>
            </a:r>
            <a:r>
              <a:rPr lang="en-US" dirty="0" err="1" smtClean="0">
                <a:solidFill>
                  <a:schemeClr val="tx1"/>
                </a:solidFill>
              </a:rPr>
              <a:t>alkoholisme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ibu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hamil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4" idx="2"/>
            <a:endCxn id="5" idx="3"/>
          </p:cNvCxnSpPr>
          <p:nvPr/>
        </p:nvCxnSpPr>
        <p:spPr>
          <a:xfrm flipH="1">
            <a:off x="3505200" y="762000"/>
            <a:ext cx="1219200" cy="45720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6" idx="1"/>
          </p:cNvCxnSpPr>
          <p:nvPr/>
        </p:nvCxnSpPr>
        <p:spPr>
          <a:xfrm>
            <a:off x="4724400" y="762000"/>
            <a:ext cx="1143000" cy="5715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2514600" y="1447800"/>
            <a:ext cx="304800" cy="45720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209800" y="1447800"/>
            <a:ext cx="304800" cy="462396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010400" y="1600200"/>
            <a:ext cx="13648" cy="3048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&amp;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ortopedis</a:t>
            </a:r>
            <a:r>
              <a:rPr lang="en-US" dirty="0" smtClean="0"/>
              <a:t>, cerebral palsy, dan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stroke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epilepsi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dan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8680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KERUSAKAN ORTOPEDI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gerakan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terbatas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kurangnya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pengendalian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gerakan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otot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tulang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Dg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peralatan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adaptif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medis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menderita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kerusakan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ortopedis</a:t>
            </a:r>
            <a:r>
              <a:rPr lang="en-US" dirty="0" smtClean="0">
                <a:solidFill>
                  <a:schemeClr val="tx1"/>
                </a:solidFill>
              </a:rPr>
              <a:t> dpt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di dalam </a:t>
            </a:r>
            <a:r>
              <a:rPr lang="en-US" dirty="0" err="1" smtClean="0">
                <a:solidFill>
                  <a:schemeClr val="tx1"/>
                </a:solidFill>
              </a:rPr>
              <a:t>kelas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09800"/>
            <a:ext cx="8686800" cy="1752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CEREBRAL PALSY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kurangnya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koordinasi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otot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gemetar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bicara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jelas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Kurang </a:t>
            </a:r>
            <a:r>
              <a:rPr lang="en-US" dirty="0" err="1" smtClean="0">
                <a:solidFill>
                  <a:schemeClr val="tx1"/>
                </a:solidFill>
              </a:rPr>
              <a:t>oksigen</a:t>
            </a:r>
            <a:r>
              <a:rPr lang="en-US" dirty="0" smtClean="0">
                <a:solidFill>
                  <a:schemeClr val="tx1"/>
                </a:solidFill>
              </a:rPr>
              <a:t> pd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kelahiran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</a:rPr>
              <a:t>Spastic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otot</a:t>
            </a:r>
            <a:r>
              <a:rPr lang="en-US" dirty="0" smtClean="0">
                <a:solidFill>
                  <a:schemeClr val="tx1"/>
                </a:solidFill>
              </a:rPr>
              <a:t> anak2 </a:t>
            </a:r>
            <a:r>
              <a:rPr lang="en-US" dirty="0" err="1" smtClean="0">
                <a:solidFill>
                  <a:schemeClr val="tx1"/>
                </a:solidFill>
              </a:rPr>
              <a:t>kaku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sulit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digerakkan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8686800" cy="2438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GANGGUAN KEJANG (EPILEPSI)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neurologis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ensorimotorik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beruang-ulang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kejang-kejang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epilepsi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marL="463550" indent="-163513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Kejang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singkat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kejang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singkat,kurang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30 </a:t>
            </a:r>
            <a:r>
              <a:rPr lang="en-US" dirty="0" err="1" smtClean="0">
                <a:solidFill>
                  <a:schemeClr val="tx1"/>
                </a:solidFill>
              </a:rPr>
              <a:t>detik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seratus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sehari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i="1" dirty="0" smtClean="0">
              <a:solidFill>
                <a:schemeClr val="tx1"/>
              </a:solidFill>
            </a:endParaRPr>
          </a:p>
          <a:p>
            <a:pPr marL="463550" indent="-163513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Tonic-</a:t>
            </a:r>
            <a:r>
              <a:rPr lang="en-US" i="1" dirty="0" err="1" smtClean="0">
                <a:solidFill>
                  <a:schemeClr val="tx1"/>
                </a:solidFill>
              </a:rPr>
              <a:t>clonic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mjd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gemetar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bergerak</a:t>
            </a:r>
            <a:r>
              <a:rPr lang="en-US" dirty="0" smtClean="0">
                <a:solidFill>
                  <a:schemeClr val="tx1"/>
                </a:solidFill>
              </a:rPr>
              <a:t> dg tersentak2, yg paling </a:t>
            </a:r>
            <a:r>
              <a:rPr lang="en-US" dirty="0" err="1" smtClean="0">
                <a:solidFill>
                  <a:schemeClr val="tx1"/>
                </a:solidFill>
              </a:rPr>
              <a:t>parah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selama</a:t>
            </a:r>
            <a:r>
              <a:rPr lang="en-US" dirty="0" smtClean="0">
                <a:solidFill>
                  <a:schemeClr val="tx1"/>
                </a:solidFill>
              </a:rPr>
              <a:t> 3-4 </a:t>
            </a:r>
            <a:r>
              <a:rPr lang="en-US" dirty="0" err="1" smtClean="0">
                <a:solidFill>
                  <a:schemeClr val="tx1"/>
                </a:solidFill>
              </a:rPr>
              <a:t>menit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5016" y="304800"/>
            <a:ext cx="2971800" cy="457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Sensoris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133600"/>
            <a:ext cx="3962400" cy="2286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mengedipkan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endParaRPr lang="en-US" sz="2000" dirty="0" smtClean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/>
              <a:t>Mendekatkan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endParaRPr lang="en-US" sz="2000" dirty="0" smtClean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menggosok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endParaRPr lang="en-US" sz="2000" dirty="0" smtClean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/>
              <a:t>Mengeluh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segalanya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tdk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bergerak2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334000" y="2133600"/>
            <a:ext cx="35052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en-US" sz="2000" dirty="0" err="1" smtClean="0"/>
              <a:t>Mendekatkan</a:t>
            </a:r>
            <a:r>
              <a:rPr lang="en-US" sz="2000" dirty="0" smtClean="0"/>
              <a:t> </a:t>
            </a:r>
            <a:r>
              <a:rPr lang="en-US" sz="2000" dirty="0" err="1" smtClean="0"/>
              <a:t>teinga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pengeras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endParaRPr lang="en-US" sz="20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diulang</a:t>
            </a:r>
            <a:endParaRPr lang="en-US" sz="20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sz="2000" dirty="0" smtClean="0"/>
              <a:t>Tdk dpt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petunjuk</a:t>
            </a:r>
            <a:endParaRPr lang="en-US" sz="20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mengeluhkan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telinga</a:t>
            </a:r>
            <a:r>
              <a:rPr lang="en-US" sz="2000" dirty="0" smtClean="0"/>
              <a:t>, </a:t>
            </a:r>
            <a:r>
              <a:rPr lang="en-US" sz="2000" dirty="0" err="1" smtClean="0"/>
              <a:t>demam</a:t>
            </a:r>
            <a:r>
              <a:rPr lang="en-US" sz="2000" dirty="0" smtClean="0"/>
              <a:t>, dan </a:t>
            </a:r>
            <a:r>
              <a:rPr lang="en-US" sz="2000" dirty="0" err="1" smtClean="0"/>
              <a:t>alergi</a:t>
            </a:r>
            <a:endParaRPr lang="en-US" sz="2000" dirty="0" smtClean="0"/>
          </a:p>
        </p:txBody>
      </p:sp>
      <p:sp>
        <p:nvSpPr>
          <p:cNvPr id="13" name="Down Arrow 12"/>
          <p:cNvSpPr/>
          <p:nvPr/>
        </p:nvSpPr>
        <p:spPr>
          <a:xfrm>
            <a:off x="1295400" y="1752600"/>
            <a:ext cx="228600" cy="3810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467600" y="1676400"/>
            <a:ext cx="2286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4" idx="2"/>
          </p:cNvCxnSpPr>
          <p:nvPr/>
        </p:nvCxnSpPr>
        <p:spPr>
          <a:xfrm flipH="1">
            <a:off x="1524000" y="762000"/>
            <a:ext cx="2976916" cy="4572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</p:cNvCxnSpPr>
          <p:nvPr/>
        </p:nvCxnSpPr>
        <p:spPr>
          <a:xfrm>
            <a:off x="4500916" y="762000"/>
            <a:ext cx="3195284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1219200"/>
            <a:ext cx="2362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Visual Impairment</a:t>
            </a:r>
            <a:endParaRPr lang="en-US" sz="2200" dirty="0"/>
          </a:p>
        </p:txBody>
      </p:sp>
      <p:sp>
        <p:nvSpPr>
          <p:cNvPr id="23" name="Rectangle 22"/>
          <p:cNvSpPr/>
          <p:nvPr/>
        </p:nvSpPr>
        <p:spPr>
          <a:xfrm>
            <a:off x="304800" y="4800600"/>
            <a:ext cx="1676400" cy="762000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Penglihatan</a:t>
            </a:r>
            <a:r>
              <a:rPr lang="en-US" sz="2200" dirty="0" smtClean="0">
                <a:solidFill>
                  <a:schemeClr val="tx1"/>
                </a:solidFill>
              </a:rPr>
              <a:t> yg </a:t>
            </a:r>
            <a:r>
              <a:rPr lang="en-US" sz="2200" dirty="0" err="1" smtClean="0">
                <a:solidFill>
                  <a:schemeClr val="tx1"/>
                </a:solidFill>
              </a:rPr>
              <a:t>buruk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90800" y="4800600"/>
            <a:ext cx="1676400" cy="762000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Buta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2200" y="1219200"/>
            <a:ext cx="25908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Hearing Impairment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4800600" y="5334000"/>
            <a:ext cx="1676400" cy="76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Hard of hearing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86600" y="5350825"/>
            <a:ext cx="1676400" cy="76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Deaf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5" idx="2"/>
            <a:endCxn id="23" idx="0"/>
          </p:cNvCxnSpPr>
          <p:nvPr/>
        </p:nvCxnSpPr>
        <p:spPr>
          <a:xfrm flipH="1">
            <a:off x="1143000" y="4419600"/>
            <a:ext cx="1066800" cy="381000"/>
          </a:xfrm>
          <a:prstGeom prst="straightConnector1">
            <a:avLst/>
          </a:prstGeom>
          <a:ln w="38100">
            <a:solidFill>
              <a:srgbClr val="FF99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  <a:endCxn id="24" idx="0"/>
          </p:cNvCxnSpPr>
          <p:nvPr/>
        </p:nvCxnSpPr>
        <p:spPr>
          <a:xfrm>
            <a:off x="2209800" y="4419600"/>
            <a:ext cx="1219200" cy="381000"/>
          </a:xfrm>
          <a:prstGeom prst="straightConnector1">
            <a:avLst/>
          </a:prstGeom>
          <a:ln w="38100">
            <a:solidFill>
              <a:srgbClr val="FF99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>
            <a:off x="7086600" y="4876800"/>
            <a:ext cx="1061684" cy="457200"/>
          </a:xfrm>
          <a:prstGeom prst="straightConnector1">
            <a:avLst/>
          </a:prstGeom>
          <a:ln w="38100">
            <a:solidFill>
              <a:srgbClr val="99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  <a:endCxn id="14" idx="0"/>
          </p:cNvCxnSpPr>
          <p:nvPr/>
        </p:nvCxnSpPr>
        <p:spPr>
          <a:xfrm flipH="1">
            <a:off x="5638800" y="4876800"/>
            <a:ext cx="1447800" cy="457200"/>
          </a:xfrm>
          <a:prstGeom prst="straightConnector1">
            <a:avLst/>
          </a:prstGeom>
          <a:ln w="38100">
            <a:solidFill>
              <a:srgbClr val="99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86800" cy="2362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PENGLIHATAN BURUK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Anak masih mampu menerima rangsang cahaya dari luar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Ketajaman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penglihatan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20/70 dan 20/200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Dpt </a:t>
            </a:r>
            <a:r>
              <a:rPr lang="en-US" sz="2000" dirty="0" err="1" smtClean="0">
                <a:solidFill>
                  <a:schemeClr val="tx1"/>
                </a:solidFill>
              </a:rPr>
              <a:t>membaca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buku</a:t>
            </a:r>
            <a:r>
              <a:rPr lang="en-US" sz="2000" dirty="0" smtClean="0">
                <a:solidFill>
                  <a:schemeClr val="tx1"/>
                </a:solidFill>
              </a:rPr>
              <a:t> dg </a:t>
            </a:r>
            <a:r>
              <a:rPr lang="en-US" sz="2000" dirty="0" err="1" smtClean="0">
                <a:solidFill>
                  <a:schemeClr val="tx1"/>
                </a:solidFill>
              </a:rPr>
              <a:t>cetakan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huruf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besar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biasa</a:t>
            </a:r>
            <a:r>
              <a:rPr lang="en-US" sz="2000" dirty="0" smtClean="0">
                <a:solidFill>
                  <a:schemeClr val="tx1"/>
                </a:solidFill>
              </a:rPr>
              <a:t> dg </a:t>
            </a:r>
            <a:r>
              <a:rPr lang="en-US" sz="2000" dirty="0" err="1" smtClean="0">
                <a:solidFill>
                  <a:schemeClr val="tx1"/>
                </a:solidFill>
              </a:rPr>
              <a:t>bantuan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kaca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pembesar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819400"/>
            <a:ext cx="8686800" cy="3657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BUTA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id-ID" sz="2000" dirty="0" smtClean="0">
                <a:solidFill>
                  <a:schemeClr val="tx1"/>
                </a:solidFill>
              </a:rPr>
              <a:t>nak sama sekali tdk mampu menerima rangsang cahaya dari luar (visusnya= 0)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endParaRPr lang="id-ID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Siswa yang tidak dapat lagi menggunakan penglihatannya untuk tujuan belajar huruf awas/ cetak.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Harus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mengandalkan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pendengaran</a:t>
            </a:r>
            <a:r>
              <a:rPr lang="en-US" sz="2000" dirty="0" smtClean="0">
                <a:solidFill>
                  <a:schemeClr val="tx1"/>
                </a:solidFill>
              </a:rPr>
              <a:t> dan </a:t>
            </a:r>
            <a:r>
              <a:rPr lang="en-US" sz="2000" dirty="0" err="1" smtClean="0">
                <a:solidFill>
                  <a:schemeClr val="tx1"/>
                </a:solidFill>
              </a:rPr>
              <a:t>sentuhan</a:t>
            </a:r>
            <a:r>
              <a:rPr lang="en-US" sz="2000" dirty="0" smtClean="0">
                <a:solidFill>
                  <a:schemeClr val="tx1"/>
                </a:solidFill>
              </a:rPr>
              <a:t> utk </a:t>
            </a:r>
            <a:r>
              <a:rPr lang="en-US" sz="2000" dirty="0" err="1" smtClean="0">
                <a:solidFill>
                  <a:schemeClr val="tx1"/>
                </a:solidFill>
              </a:rPr>
              <a:t>belajar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Isu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dlm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</a:rPr>
              <a:t> anak2 dg </a:t>
            </a:r>
            <a:r>
              <a:rPr lang="en-US" sz="2000" dirty="0" err="1" smtClean="0">
                <a:solidFill>
                  <a:schemeClr val="tx1"/>
                </a:solidFill>
              </a:rPr>
              <a:t>gangguan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penglihatan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buta</a:t>
            </a:r>
            <a:r>
              <a:rPr lang="en-US" sz="2000" dirty="0" smtClean="0">
                <a:solidFill>
                  <a:schemeClr val="tx1"/>
                </a:solidFill>
              </a:rPr>
              <a:t>): </a:t>
            </a:r>
            <a:r>
              <a:rPr lang="en-US" sz="2000" dirty="0" err="1" smtClean="0">
                <a:solidFill>
                  <a:schemeClr val="tx1"/>
                </a:solidFill>
              </a:rPr>
              <a:t>penggunaan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braille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sgt</a:t>
            </a:r>
            <a:r>
              <a:rPr lang="en-US" sz="2000" dirty="0" smtClean="0">
                <a:solidFill>
                  <a:schemeClr val="tx1"/>
                </a:solidFill>
              </a:rPr>
              <a:t> minim &amp; </a:t>
            </a:r>
            <a:r>
              <a:rPr lang="en-US" sz="2000" dirty="0" err="1" smtClean="0">
                <a:solidFill>
                  <a:schemeClr val="tx1"/>
                </a:solidFill>
              </a:rPr>
              <a:t>sgt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kurangnya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keahlian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braille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guru2 yg </a:t>
            </a:r>
            <a:r>
              <a:rPr lang="en-US" sz="2000" dirty="0" err="1" smtClean="0">
                <a:solidFill>
                  <a:schemeClr val="tx1"/>
                </a:solidFill>
              </a:rPr>
              <a:t>mengajar</a:t>
            </a:r>
            <a:r>
              <a:rPr lang="en-US" sz="2000" dirty="0" smtClean="0">
                <a:solidFill>
                  <a:schemeClr val="tx1"/>
                </a:solidFill>
              </a:rPr>
              <a:t> siswa2 </a:t>
            </a:r>
            <a:r>
              <a:rPr lang="en-US" sz="2000" dirty="0" err="1" smtClean="0">
                <a:solidFill>
                  <a:schemeClr val="tx1"/>
                </a:solidFill>
              </a:rPr>
              <a:t>buta</a:t>
            </a:r>
            <a:endParaRPr lang="id-ID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ym typeface="Wingdings" pitchFamily="2" charset="2"/>
              </a:rPr>
              <a:t>Kesulitan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Belajar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ADHD</a:t>
            </a:r>
          </a:p>
          <a:p>
            <a:r>
              <a:rPr lang="en-US" dirty="0" err="1" smtClean="0">
                <a:sym typeface="Wingdings" pitchFamily="2" charset="2"/>
              </a:rPr>
              <a:t>Retardasi</a:t>
            </a:r>
            <a:r>
              <a:rPr lang="en-US" dirty="0" smtClean="0">
                <a:sym typeface="Wingdings" pitchFamily="2" charset="2"/>
              </a:rPr>
              <a:t> Mental</a:t>
            </a:r>
          </a:p>
          <a:p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Sensoris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Spektrum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Autisme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Emosional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Perilaku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Anak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Berbakat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(Gifted)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"/>
            <a:ext cx="8153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KETERBATASAN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terbatasnya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seseorang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sehingga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mjd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menghalangi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kemampuan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individu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tsb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86800" cy="2209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LEMAH PENDENGARAN</a:t>
            </a:r>
          </a:p>
          <a:p>
            <a:pPr marL="225425" indent="-225425">
              <a:buFont typeface="Wingdings" pitchFamily="2" charset="2"/>
              <a:buChar char="§"/>
            </a:pPr>
            <a:r>
              <a:rPr lang="id-ID" dirty="0" smtClean="0">
                <a:solidFill>
                  <a:schemeClr val="tx1"/>
                </a:solidFill>
              </a:rPr>
              <a:t>Individu yg kehilangan pendengaran baik </a:t>
            </a:r>
            <a:r>
              <a:rPr lang="id-ID" dirty="0" smtClean="0">
                <a:solidFill>
                  <a:srgbClr val="FF0000"/>
                </a:solidFill>
              </a:rPr>
              <a:t>sebagian (</a:t>
            </a:r>
            <a:r>
              <a:rPr lang="id-ID" i="1" dirty="0" smtClean="0">
                <a:solidFill>
                  <a:srgbClr val="FF0000"/>
                </a:solidFill>
              </a:rPr>
              <a:t>hard of hearing</a:t>
            </a:r>
            <a:r>
              <a:rPr lang="id-ID" dirty="0" smtClean="0">
                <a:solidFill>
                  <a:srgbClr val="FF0000"/>
                </a:solidFill>
              </a:rPr>
              <a:t>) </a:t>
            </a:r>
            <a:r>
              <a:rPr lang="id-ID" dirty="0" smtClean="0">
                <a:solidFill>
                  <a:schemeClr val="tx1"/>
                </a:solidFill>
              </a:rPr>
              <a:t>maupun </a:t>
            </a:r>
            <a:r>
              <a:rPr lang="id-ID" dirty="0" smtClean="0">
                <a:solidFill>
                  <a:srgbClr val="0000FF"/>
                </a:solidFill>
              </a:rPr>
              <a:t>seluruhnya (</a:t>
            </a:r>
            <a:r>
              <a:rPr lang="id-ID" i="1" dirty="0" smtClean="0">
                <a:solidFill>
                  <a:srgbClr val="0000FF"/>
                </a:solidFill>
              </a:rPr>
              <a:t>deaf</a:t>
            </a:r>
            <a:r>
              <a:rPr lang="id-ID" dirty="0" smtClean="0">
                <a:solidFill>
                  <a:srgbClr val="0000FF"/>
                </a:solidFill>
              </a:rPr>
              <a:t>)</a:t>
            </a:r>
            <a:r>
              <a:rPr lang="id-ID" dirty="0" smtClean="0">
                <a:solidFill>
                  <a:schemeClr val="tx1"/>
                </a:solidFill>
              </a:rPr>
              <a:t> yg menyebabkan pendengarannya tidak memiliki nilai fungsional di dalam kehidupan sehari-hari.</a:t>
            </a:r>
            <a:endParaRPr lang="en-US" dirty="0" smtClean="0">
              <a:solidFill>
                <a:schemeClr val="tx1"/>
              </a:solidFill>
            </a:endParaRPr>
          </a:p>
          <a:p>
            <a:pPr marL="225425" indent="-225425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pendengaran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signifikan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pd </a:t>
            </a:r>
            <a:r>
              <a:rPr lang="en-US" dirty="0" err="1" smtClean="0">
                <a:solidFill>
                  <a:schemeClr val="tx1"/>
                </a:solidFill>
              </a:rPr>
              <a:t>bbrp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tdk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mampu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cara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bicara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bahasa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yg normal.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95000" y="2686800"/>
            <a:ext cx="2995550" cy="304800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ORALISM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</a:rPr>
              <a:t>Sis</a:t>
            </a:r>
            <a:r>
              <a:rPr lang="en-US" sz="1600" dirty="0" smtClean="0">
                <a:solidFill>
                  <a:schemeClr val="tx1"/>
                </a:solidFill>
              </a:rPr>
              <a:t>t</a:t>
            </a:r>
            <a:r>
              <a:rPr lang="id-ID" sz="1600" dirty="0" smtClean="0">
                <a:solidFill>
                  <a:schemeClr val="tx1"/>
                </a:solidFill>
              </a:rPr>
              <a:t> kom menggunakan bicara &amp; membaca ujaran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gerakan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bibir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166688" indent="-166688">
              <a:buFont typeface="Wingdings" pitchFamily="2" charset="2"/>
              <a:buChar char="§"/>
            </a:pPr>
            <a:endParaRPr lang="id-ID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</a:rPr>
              <a:t>Anak mampu mengembangkan ketramp.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berbicara &amp; membaca ujaran yg baik, </a:t>
            </a:r>
            <a:r>
              <a:rPr lang="id-ID" sz="1600" dirty="0" smtClean="0">
                <a:solidFill>
                  <a:srgbClr val="FF0000"/>
                </a:solidFill>
              </a:rPr>
              <a:t>asal diberikan wktu cukup &amp; latihan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endParaRPr lang="id-ID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</a:rPr>
              <a:t>Guru bicara dg jelas, namun artikulasi tetap wajar; lampu juga harus terang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75" y="2707575"/>
            <a:ext cx="3116275" cy="3048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MANUALISM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Sist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melibatkan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bhs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isyarat</a:t>
            </a:r>
            <a:r>
              <a:rPr lang="en-US" sz="1600" dirty="0" smtClean="0">
                <a:solidFill>
                  <a:schemeClr val="tx1"/>
                </a:solidFill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</a:rPr>
              <a:t>pengejaan</a:t>
            </a:r>
            <a:r>
              <a:rPr lang="en-US" sz="1600" dirty="0" smtClean="0">
                <a:solidFill>
                  <a:schemeClr val="tx1"/>
                </a:solidFill>
              </a:rPr>
              <a:t> dg </a:t>
            </a:r>
            <a:r>
              <a:rPr lang="en-US" sz="1600" dirty="0" err="1" smtClean="0">
                <a:solidFill>
                  <a:schemeClr val="tx1"/>
                </a:solidFill>
              </a:rPr>
              <a:t>menggunakan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jari</a:t>
            </a:r>
            <a:r>
              <a:rPr lang="en-US" sz="1600" dirty="0" smtClean="0">
                <a:solidFill>
                  <a:schemeClr val="tx1"/>
                </a:solidFill>
              </a:rPr>
              <a:t> (manual </a:t>
            </a:r>
            <a:r>
              <a:rPr lang="en-US" sz="1600" dirty="0" err="1" smtClean="0">
                <a:solidFill>
                  <a:schemeClr val="tx1"/>
                </a:solidFill>
              </a:rPr>
              <a:t>alfabet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166688" indent="-166688">
              <a:buFont typeface="Wingdings" pitchFamily="2" charset="2"/>
              <a:buChar char="§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Bhs </a:t>
            </a:r>
            <a:r>
              <a:rPr lang="en-US" sz="1600" dirty="0" err="1" smtClean="0">
                <a:solidFill>
                  <a:schemeClr val="tx1"/>
                </a:solidFill>
              </a:rPr>
              <a:t>isyarat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grk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tangan</a:t>
            </a:r>
            <a:r>
              <a:rPr lang="en-US" sz="1600" dirty="0" smtClean="0">
                <a:solidFill>
                  <a:schemeClr val="tx1"/>
                </a:solidFill>
              </a:rPr>
              <a:t> yg </a:t>
            </a:r>
            <a:r>
              <a:rPr lang="en-US" sz="1600" dirty="0" err="1" smtClean="0">
                <a:solidFill>
                  <a:schemeClr val="tx1"/>
                </a:solidFill>
              </a:rPr>
              <a:t>menyimbolkan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kata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endParaRPr lang="id-ID" sz="1600" dirty="0" smtClean="0"/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</a:rPr>
              <a:t>Relatif mudah, shg tdk mengalami frustrasi krn mampu m</a:t>
            </a:r>
            <a:r>
              <a:rPr lang="en-US" sz="1600" dirty="0" smtClean="0">
                <a:solidFill>
                  <a:schemeClr val="tx1"/>
                </a:solidFill>
              </a:rPr>
              <a:t>’</a:t>
            </a:r>
            <a:r>
              <a:rPr lang="id-ID" sz="1600" dirty="0" smtClean="0">
                <a:solidFill>
                  <a:schemeClr val="tx1"/>
                </a:solidFill>
              </a:rPr>
              <a:t>ungkapkan keinginan &amp; isi hati melalui bhs isyarat &amp; ejaan jari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9025" y="2745200"/>
            <a:ext cx="2743200" cy="2893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KOMUNIKASI  TOTAL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</a:rPr>
              <a:t>Sist.kom yg menggabungkan berbagai bentuk komunikasi</a:t>
            </a:r>
          </a:p>
          <a:p>
            <a:pPr marL="166688" indent="-166688">
              <a:buFont typeface="Wingdings" pitchFamily="2" charset="2"/>
              <a:buChar char="§"/>
            </a:pPr>
            <a:endParaRPr lang="id-ID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</a:rPr>
              <a:t>Gerakan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id-ID" sz="1600" dirty="0" smtClean="0">
                <a:solidFill>
                  <a:schemeClr val="tx1"/>
                </a:solidFill>
              </a:rPr>
              <a:t>, suara yg diperkeras, berbicara, membaca ujaran, ejaan jari, bhs isyarat, membaca &amp; menulis.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66688" indent="-166688" algn="ctr">
              <a:buFont typeface="Wingdings" pitchFamily="2" charset="2"/>
              <a:buChar char="§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Memaksimalkan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potensi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anak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4572000" y="2362200"/>
            <a:ext cx="0" cy="2286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447800" y="2362200"/>
            <a:ext cx="3200400" cy="2286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4572000" y="2362200"/>
            <a:ext cx="3276600" cy="2286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:\Gambar Kuliah\Tunarungu\bhs isyar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8915400" cy="49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</a:t>
            </a:r>
            <a:r>
              <a:rPr lang="en-US" dirty="0" err="1" smtClean="0"/>
              <a:t>Alfabet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28600"/>
            <a:ext cx="4300184" cy="457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Bicara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Bahasa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3962400" cy="16002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en-US" sz="1600" b="1" dirty="0" smtClean="0">
                <a:solidFill>
                  <a:schemeClr val="tx1"/>
                </a:solidFill>
              </a:rPr>
              <a:t>GANGGUAN ARTIKULASI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Masalah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dlm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pengucapan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bunyi</a:t>
            </a:r>
            <a:r>
              <a:rPr lang="en-US" sz="1600" dirty="0" smtClean="0">
                <a:solidFill>
                  <a:schemeClr val="tx1"/>
                </a:solidFill>
              </a:rPr>
              <a:t> dg </a:t>
            </a:r>
            <a:r>
              <a:rPr lang="en-US" sz="1600" dirty="0" err="1" smtClean="0">
                <a:solidFill>
                  <a:schemeClr val="tx1"/>
                </a:solidFill>
              </a:rPr>
              <a:t>benar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suara bhs diganti, dihilangkan, ditambah atau didistorsikan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endParaRPr lang="id-ID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Mis: shup utk sup; cenang utk senang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;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der utk ide; sa-it utk sakit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1524000"/>
            <a:ext cx="35052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/>
              <a:t>Kesulitan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&amp; </a:t>
            </a:r>
            <a:r>
              <a:rPr lang="en-US" sz="1600" dirty="0" err="1" smtClean="0"/>
              <a:t>mnegungkapkan</a:t>
            </a:r>
            <a:r>
              <a:rPr lang="en-US" sz="1600" dirty="0" smtClean="0"/>
              <a:t> </a:t>
            </a:r>
            <a:r>
              <a:rPr lang="en-US" sz="1600" dirty="0" err="1" smtClean="0"/>
              <a:t>bahasa</a:t>
            </a:r>
            <a:r>
              <a:rPr lang="id-ID" sz="1600" dirty="0" smtClean="0">
                <a:sym typeface="Wingdings" pitchFamily="2" charset="2"/>
              </a:rPr>
              <a:t> disfungsi susunan syaraf pusat  menghalangi pemahaman/ penggunaan kata2</a:t>
            </a:r>
            <a:endParaRPr lang="en-US" sz="1600" dirty="0" smtClean="0"/>
          </a:p>
        </p:txBody>
      </p:sp>
      <p:cxnSp>
        <p:nvCxnSpPr>
          <p:cNvPr id="19" name="Straight Arrow Connector 18"/>
          <p:cNvCxnSpPr>
            <a:stCxn id="4" idx="2"/>
          </p:cNvCxnSpPr>
          <p:nvPr/>
        </p:nvCxnSpPr>
        <p:spPr>
          <a:xfrm flipH="1">
            <a:off x="1524000" y="685800"/>
            <a:ext cx="3140692" cy="2286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48200" y="685800"/>
            <a:ext cx="2590800" cy="228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990600"/>
            <a:ext cx="23622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6096000" y="990600"/>
            <a:ext cx="2590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304800" y="3124200"/>
            <a:ext cx="3962400" cy="18288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en-US" sz="1600" b="1" dirty="0" smtClean="0">
                <a:solidFill>
                  <a:schemeClr val="bg1"/>
                </a:solidFill>
              </a:rPr>
              <a:t>GANGGUAN SUARA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H</a:t>
            </a:r>
            <a:r>
              <a:rPr lang="id-ID" sz="1600" dirty="0" smtClean="0">
                <a:solidFill>
                  <a:schemeClr val="bg1"/>
                </a:solidFill>
              </a:rPr>
              <a:t>ambatan dalam kualitas suara pembicara (</a:t>
            </a:r>
            <a:r>
              <a:rPr lang="id-ID" sz="1600" i="1" dirty="0" smtClean="0">
                <a:solidFill>
                  <a:schemeClr val="bg1"/>
                </a:solidFill>
              </a:rPr>
              <a:t>tone</a:t>
            </a:r>
            <a:r>
              <a:rPr lang="id-ID" sz="1600" dirty="0" smtClean="0">
                <a:solidFill>
                  <a:schemeClr val="bg1"/>
                </a:solidFill>
              </a:rPr>
              <a:t>, alunan &amp; volume suara).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bg1"/>
                </a:solidFill>
              </a:rPr>
              <a:t>Tidak menggunakan wicara scr semestinya/ sesuai dg standar.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bg1"/>
                </a:solidFill>
              </a:rPr>
              <a:t>Mis: kualitas suara tll keras/ lembut, nada tll rendah/tinggi/stereotipi.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0" y="4953000"/>
            <a:ext cx="3962400" cy="1752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en-US" sz="1600" b="1" dirty="0" smtClean="0">
                <a:solidFill>
                  <a:schemeClr val="tx1"/>
                </a:solidFill>
              </a:rPr>
              <a:t>GANGGUAN KEFASIHAN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ketidakteraturan dlm “timing” bicara  ketidakmampuan dlm mengontrol pernafasan saat bicara.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Misal: stuttering (gagap)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; </a:t>
            </a: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cluttering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id-ID" sz="1600" dirty="0" smtClean="0">
                <a:solidFill>
                  <a:schemeClr val="tx1"/>
                </a:solidFill>
                <a:sym typeface="Wingdings" pitchFamily="2" charset="2"/>
              </a:rPr>
              <a:t>bicara sgt cepat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endParaRPr lang="id-ID" sz="1600" dirty="0" smtClean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0600" y="2895600"/>
            <a:ext cx="3962400" cy="17526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en-US" sz="1600" b="1" dirty="0" smtClean="0">
                <a:solidFill>
                  <a:schemeClr val="tx1"/>
                </a:solidFill>
              </a:rPr>
              <a:t>GG. BAHASA RESEPTIF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Kesulitan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dlm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menerima</a:t>
            </a:r>
            <a:r>
              <a:rPr lang="en-US" sz="1600" dirty="0" smtClean="0">
                <a:solidFill>
                  <a:schemeClr val="tx1"/>
                </a:solidFill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</a:rPr>
              <a:t>memahami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bahasa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masuk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tapi</a:t>
            </a:r>
            <a:r>
              <a:rPr lang="en-US" sz="1600" dirty="0" smtClean="0">
                <a:solidFill>
                  <a:schemeClr val="tx1"/>
                </a:solidFill>
              </a:rPr>
              <a:t> otak </a:t>
            </a:r>
            <a:r>
              <a:rPr lang="en-US" sz="1600" dirty="0" err="1" smtClean="0">
                <a:solidFill>
                  <a:schemeClr val="tx1"/>
                </a:solidFill>
              </a:rPr>
              <a:t>kesulitan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dlm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memprosesnya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scr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efektif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Anak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tampak</a:t>
            </a:r>
            <a:r>
              <a:rPr lang="en-US" sz="1600" dirty="0" smtClean="0">
                <a:solidFill>
                  <a:schemeClr val="tx1"/>
                </a:solidFill>
              </a:rPr>
              <a:t> tdk </a:t>
            </a:r>
            <a:r>
              <a:rPr lang="en-US" sz="1600" dirty="0" err="1" smtClean="0">
                <a:solidFill>
                  <a:schemeClr val="tx1"/>
                </a:solidFill>
              </a:rPr>
              <a:t>tertarik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atau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menyendiri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00600" y="4648200"/>
            <a:ext cx="3962400" cy="1981200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en-US" sz="1600" b="1" dirty="0" smtClean="0"/>
              <a:t>GG. BAHASA EKSPRESIF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/>
              <a:t>Kesulitan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bahasa</a:t>
            </a:r>
            <a:r>
              <a:rPr lang="en-US" sz="1600" dirty="0" smtClean="0"/>
              <a:t> utk </a:t>
            </a:r>
            <a:r>
              <a:rPr lang="en-US" sz="1600" dirty="0" err="1" smtClean="0"/>
              <a:t>mengungkapkan</a:t>
            </a:r>
            <a:r>
              <a:rPr lang="en-US" sz="1600" dirty="0" smtClean="0"/>
              <a:t> </a:t>
            </a:r>
            <a:r>
              <a:rPr lang="en-US" sz="1600" dirty="0" err="1" smtClean="0"/>
              <a:t>ide</a:t>
            </a:r>
            <a:r>
              <a:rPr lang="en-US" sz="1600" dirty="0" smtClean="0"/>
              <a:t>,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respon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berkomunikasi</a:t>
            </a:r>
            <a:r>
              <a:rPr lang="en-US" sz="1600" dirty="0" smtClean="0"/>
              <a:t> dg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1600" dirty="0" err="1" smtClean="0"/>
              <a:t>Anak</a:t>
            </a:r>
            <a:r>
              <a:rPr lang="en-US" sz="1600" dirty="0" smtClean="0"/>
              <a:t>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 </a:t>
            </a:r>
            <a:r>
              <a:rPr lang="en-US" sz="1600" dirty="0" err="1" smtClean="0"/>
              <a:t>malu</a:t>
            </a:r>
            <a:r>
              <a:rPr lang="en-US" sz="1600" dirty="0" smtClean="0"/>
              <a:t> &amp; </a:t>
            </a:r>
            <a:r>
              <a:rPr lang="en-US" sz="1600" dirty="0" err="1" smtClean="0"/>
              <a:t>menjauhkan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, </a:t>
            </a:r>
            <a:r>
              <a:rPr lang="en-US" sz="1600" dirty="0" err="1" smtClean="0"/>
              <a:t>kesulitan</a:t>
            </a:r>
            <a:r>
              <a:rPr lang="en-US" sz="1600" dirty="0" smtClean="0"/>
              <a:t> </a:t>
            </a:r>
            <a:r>
              <a:rPr lang="en-US" sz="1600" dirty="0" err="1" smtClean="0"/>
              <a:t>menemukan</a:t>
            </a:r>
            <a:r>
              <a:rPr lang="en-US" sz="1600" dirty="0" smtClean="0"/>
              <a:t> kata2 yg </a:t>
            </a:r>
            <a:r>
              <a:rPr lang="en-US" sz="1600" dirty="0" err="1" smtClean="0"/>
              <a:t>tepat</a:t>
            </a:r>
            <a:r>
              <a:rPr lang="en-US" sz="1600" dirty="0" smtClean="0"/>
              <a:t>, </a:t>
            </a:r>
            <a:r>
              <a:rPr lang="en-US" sz="1600" dirty="0" err="1" smtClean="0"/>
              <a:t>pemikiran</a:t>
            </a:r>
            <a:r>
              <a:rPr lang="en-US" sz="1600" dirty="0" smtClean="0"/>
              <a:t> tdk </a:t>
            </a:r>
            <a:r>
              <a:rPr lang="en-US" sz="1600" dirty="0" err="1" smtClean="0"/>
              <a:t>teratur</a:t>
            </a:r>
            <a:r>
              <a:rPr lang="en-US" sz="1600" dirty="0" smtClean="0"/>
              <a:t> &amp; trpotong2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5000" y="609600"/>
            <a:ext cx="5638800" cy="16430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/>
              <a:t>GG. SPEKTRUM AUTISME</a:t>
            </a:r>
            <a:endParaRPr lang="id-ID" sz="4000" b="1" dirty="0"/>
          </a:p>
        </p:txBody>
      </p:sp>
      <p:sp>
        <p:nvSpPr>
          <p:cNvPr id="5" name="Oval 4"/>
          <p:cNvSpPr/>
          <p:nvPr/>
        </p:nvSpPr>
        <p:spPr>
          <a:xfrm>
            <a:off x="2214563" y="4714875"/>
            <a:ext cx="4786312" cy="16430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Pola-pola perilaku repetitif &amp; stereotip</a:t>
            </a:r>
          </a:p>
        </p:txBody>
      </p:sp>
      <p:sp>
        <p:nvSpPr>
          <p:cNvPr id="6" name="Oval 5"/>
          <p:cNvSpPr/>
          <p:nvPr/>
        </p:nvSpPr>
        <p:spPr>
          <a:xfrm>
            <a:off x="6072188" y="2714625"/>
            <a:ext cx="2428875" cy="164306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Interaksi Sosial</a:t>
            </a:r>
          </a:p>
        </p:txBody>
      </p:sp>
      <p:sp>
        <p:nvSpPr>
          <p:cNvPr id="7" name="Oval 6"/>
          <p:cNvSpPr/>
          <p:nvPr/>
        </p:nvSpPr>
        <p:spPr>
          <a:xfrm>
            <a:off x="0" y="2743200"/>
            <a:ext cx="4343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/>
              <a:t>Kemamp</a:t>
            </a:r>
            <a:r>
              <a:rPr lang="en-US" sz="2400" b="1" dirty="0" smtClean="0"/>
              <a:t>.</a:t>
            </a:r>
            <a:r>
              <a:rPr lang="id-ID" sz="2400" b="1" dirty="0" smtClean="0"/>
              <a:t> </a:t>
            </a:r>
            <a:r>
              <a:rPr lang="en-US" sz="2400" b="1" dirty="0" smtClean="0"/>
              <a:t>K</a:t>
            </a:r>
            <a:r>
              <a:rPr lang="id-ID" sz="2400" b="1" dirty="0" smtClean="0"/>
              <a:t>omunikasi</a:t>
            </a:r>
            <a:r>
              <a:rPr lang="en-US" sz="2400" b="1" dirty="0" smtClean="0"/>
              <a:t> (Verbal &amp; Non verbal)</a:t>
            </a:r>
            <a:endParaRPr lang="id-ID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000375" y="2286000"/>
            <a:ext cx="857250" cy="428625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5000" y="2357438"/>
            <a:ext cx="714375" cy="428625"/>
          </a:xfrm>
          <a:prstGeom prst="straightConnector1">
            <a:avLst/>
          </a:prstGeom>
          <a:ln w="952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929857" y="3642519"/>
            <a:ext cx="1714500" cy="1587"/>
          </a:xfrm>
          <a:prstGeom prst="straightConnector1">
            <a:avLst/>
          </a:prstGeom>
          <a:ln w="952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Definisi Autisme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524000"/>
            <a:ext cx="8429625" cy="4602163"/>
          </a:xfrm>
        </p:spPr>
        <p:txBody>
          <a:bodyPr rtlCol="0"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Ketidakmampuan/cacat perkemb yg mempengaruhi komunikasi verbal &amp; nonverbal serta in-sos.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Terlihat  &lt; usia 3 th, yg mempengaruhi kinerja anak.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Keterlibatan dlm kegiatan repetitif &amp; gerakan stereotip.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Resisten thd perubahan lingkungan atau perubahan rutinitas harian &amp; respon yg tidak biasa dengan pengalaman sensorik.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Defisit kognitif yg parah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"/>
            <a:ext cx="4495800" cy="685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GG. SPEKTRUM AUTISME</a:t>
            </a:r>
          </a:p>
          <a:p>
            <a:pPr algn="ctr"/>
            <a:r>
              <a:rPr lang="en-US" sz="2400" b="1" dirty="0" smtClean="0"/>
              <a:t>(ASD)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2209800"/>
            <a:ext cx="3886200" cy="2514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id-ID" dirty="0" smtClean="0">
                <a:solidFill>
                  <a:schemeClr val="tx1"/>
                </a:solidFill>
              </a:rPr>
              <a:t>bnormalitas yg secara kualitatif sama spt autisme tetapi lebih ringan (</a:t>
            </a:r>
            <a:r>
              <a:rPr lang="id-ID" i="1" dirty="0" smtClean="0">
                <a:solidFill>
                  <a:schemeClr val="tx1"/>
                </a:solidFill>
              </a:rPr>
              <a:t>mild autism</a:t>
            </a:r>
            <a:r>
              <a:rPr lang="id-ID" dirty="0" smtClean="0">
                <a:solidFill>
                  <a:schemeClr val="tx1"/>
                </a:solidFill>
              </a:rPr>
              <a:t>). 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166688" indent="-1666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dirty="0" smtClean="0">
                <a:solidFill>
                  <a:schemeClr val="tx1"/>
                </a:solidFill>
              </a:rPr>
              <a:t>Memiliki tingkat inteligensi &amp; kemampuan komunikasi yg lebih tinggi drpd autis. 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166688" indent="-1666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dirty="0" smtClean="0">
                <a:solidFill>
                  <a:schemeClr val="tx1"/>
                </a:solidFill>
              </a:rPr>
              <a:t>Kesulitan utama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id-ID" dirty="0" smtClean="0">
                <a:solidFill>
                  <a:schemeClr val="tx1"/>
                </a:solidFill>
              </a:rPr>
              <a:t> dlm in</a:t>
            </a:r>
            <a:r>
              <a:rPr lang="en-US" dirty="0" err="1" smtClean="0">
                <a:solidFill>
                  <a:schemeClr val="tx1"/>
                </a:solidFill>
              </a:rPr>
              <a:t>teraksi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sos</a:t>
            </a:r>
            <a:r>
              <a:rPr lang="en-US" dirty="0" err="1" smtClean="0">
                <a:solidFill>
                  <a:schemeClr val="tx1"/>
                </a:solidFill>
              </a:rPr>
              <a:t>ial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1295400"/>
            <a:ext cx="3276600" cy="6096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Sindrom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Asperger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9800" y="1295400"/>
            <a:ext cx="2667000" cy="609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Gg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</a:rPr>
              <a:t>Autistik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2209800"/>
            <a:ext cx="4114800" cy="327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parah</a:t>
            </a:r>
            <a:r>
              <a:rPr lang="en-US" dirty="0" smtClean="0">
                <a:solidFill>
                  <a:schemeClr val="tx1"/>
                </a:solidFill>
              </a:rPr>
              <a:t> pd </a:t>
            </a:r>
            <a:r>
              <a:rPr lang="en-US" dirty="0" err="1" smtClean="0">
                <a:solidFill>
                  <a:schemeClr val="tx1"/>
                </a:solidFill>
              </a:rPr>
              <a:t>spektrum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autisme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dimulai</a:t>
            </a:r>
            <a:r>
              <a:rPr lang="en-US" dirty="0" smtClean="0">
                <a:solidFill>
                  <a:schemeClr val="tx1"/>
                </a:solidFill>
              </a:rPr>
              <a:t> pd 3 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id-ID" dirty="0" smtClean="0">
                <a:solidFill>
                  <a:schemeClr val="tx1"/>
                </a:solidFill>
              </a:rPr>
              <a:t>enarikan diri yg ekstrim dari lingk</a:t>
            </a:r>
            <a:r>
              <a:rPr lang="en-US" dirty="0" err="1" smtClean="0">
                <a:solidFill>
                  <a:schemeClr val="tx1"/>
                </a:solidFill>
              </a:rPr>
              <a:t>ungan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id-ID" dirty="0" smtClean="0">
                <a:solidFill>
                  <a:schemeClr val="tx1"/>
                </a:solidFill>
              </a:rPr>
              <a:t>sosialnya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id-ID" dirty="0" smtClean="0">
                <a:solidFill>
                  <a:schemeClr val="tx1"/>
                </a:solidFill>
              </a:rPr>
              <a:t>g dlm berkomunikasi</a:t>
            </a:r>
            <a:r>
              <a:rPr lang="en-US" dirty="0" smtClean="0">
                <a:solidFill>
                  <a:schemeClr val="tx1"/>
                </a:solidFill>
              </a:rPr>
              <a:t> (abnormal)</a:t>
            </a:r>
          </a:p>
          <a:p>
            <a:pPr marL="166688" indent="-166688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id-ID" dirty="0" smtClean="0">
                <a:solidFill>
                  <a:schemeClr val="tx1"/>
                </a:solidFill>
              </a:rPr>
              <a:t>erta tingkah laku yg terbatas &amp;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repetitif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905000" y="990600"/>
            <a:ext cx="2705100" cy="2286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990600"/>
            <a:ext cx="2971800" cy="228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Penyebab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err="1" smtClean="0"/>
              <a:t>Disfungsi</a:t>
            </a:r>
            <a:r>
              <a:rPr lang="en-US" dirty="0" smtClean="0"/>
              <a:t> otak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abnormalnya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otak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korteks</a:t>
            </a:r>
            <a:r>
              <a:rPr lang="en-US" dirty="0" smtClean="0"/>
              <a:t> otak </a:t>
            </a:r>
            <a:r>
              <a:rPr lang="en-US" dirty="0" err="1" smtClean="0"/>
              <a:t>kecil</a:t>
            </a:r>
            <a:r>
              <a:rPr lang="en-US" dirty="0" smtClean="0"/>
              <a:t> dan otak-</a:t>
            </a:r>
            <a:r>
              <a:rPr lang="en-US" dirty="0" err="1" smtClean="0"/>
              <a:t>lobus</a:t>
            </a:r>
            <a:r>
              <a:rPr lang="en-US" dirty="0" smtClean="0"/>
              <a:t> frontal &amp; temporal), neurotransmitter (serotonin dan dopamin)</a:t>
            </a:r>
          </a:p>
          <a:p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perkemb</a:t>
            </a:r>
            <a:r>
              <a:rPr lang="en-US" dirty="0" smtClean="0"/>
              <a:t> ASD</a:t>
            </a: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Gaya belajar Individu ASD</a:t>
            </a:r>
            <a:endParaRPr lang="id-ID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775"/>
          </a:xfrm>
        </p:spPr>
        <p:txBody>
          <a:bodyPr>
            <a:normAutofit/>
          </a:bodyPr>
          <a:lstStyle/>
          <a:p>
            <a:pPr marL="579437" indent="-514350">
              <a:buFont typeface="+mj-lt"/>
              <a:buAutoNum type="arabicPeriod"/>
            </a:pPr>
            <a:r>
              <a:rPr lang="id-ID" sz="2800" b="1" dirty="0" smtClean="0"/>
              <a:t>Rote Learner</a:t>
            </a:r>
            <a:r>
              <a:rPr lang="id-ID" sz="2800" dirty="0" smtClean="0"/>
              <a:t>: cenderung menghafalkan informasi apa adanya tanpa memahami arti simbol yg dihafalkan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579437" indent="-514350">
              <a:buFont typeface="+mj-lt"/>
              <a:buAutoNum type="arabicPeriod"/>
            </a:pPr>
            <a:endParaRPr lang="id-ID" sz="2800" dirty="0" smtClean="0"/>
          </a:p>
          <a:p>
            <a:pPr marL="579437" indent="-514350">
              <a:buFont typeface="+mj-lt"/>
              <a:buAutoNum type="arabicPeriod"/>
            </a:pPr>
            <a:r>
              <a:rPr lang="id-ID" sz="2800" b="1" dirty="0" smtClean="0"/>
              <a:t>Gestalt Learner</a:t>
            </a:r>
            <a:r>
              <a:rPr lang="id-ID" sz="2800" dirty="0" smtClean="0"/>
              <a:t>: melihat sesuatu scr global </a:t>
            </a:r>
            <a:r>
              <a:rPr lang="id-ID" sz="2800" dirty="0" smtClean="0">
                <a:sym typeface="Wingdings" pitchFamily="2" charset="2"/>
              </a:rPr>
              <a:t> anak menghafalkan kalimat2 secara utuh tanpa mengerti arti kata per kata</a:t>
            </a:r>
            <a:r>
              <a:rPr lang="en-US" sz="2800" dirty="0" smtClean="0">
                <a:sym typeface="Wingdings" pitchFamily="2" charset="2"/>
              </a:rPr>
              <a:t>. </a:t>
            </a:r>
            <a:endParaRPr lang="id-ID" sz="2800" dirty="0" smtClean="0">
              <a:sym typeface="Wingdings" pitchFamily="2" charset="2"/>
            </a:endParaRPr>
          </a:p>
          <a:p>
            <a:pPr marL="579437" indent="-514350">
              <a:buFont typeface="+mj-lt"/>
              <a:buAutoNum type="arabicPeriod"/>
            </a:pPr>
            <a:endParaRPr lang="id-ID" sz="2800" dirty="0" smtClean="0">
              <a:sym typeface="Wingdings" pitchFamily="2" charset="2"/>
            </a:endParaRPr>
          </a:p>
          <a:p>
            <a:pPr marL="579437" indent="-514350">
              <a:buFont typeface="+mj-lt"/>
              <a:buAutoNum type="arabicPeriod"/>
            </a:pPr>
            <a:r>
              <a:rPr lang="id-ID" sz="2800" b="1" dirty="0" smtClean="0">
                <a:sym typeface="Wingdings" pitchFamily="2" charset="2"/>
              </a:rPr>
              <a:t>Visual Learner</a:t>
            </a:r>
            <a:r>
              <a:rPr lang="id-ID" sz="2800" dirty="0" smtClean="0">
                <a:sym typeface="Wingdings" pitchFamily="2" charset="2"/>
              </a:rPr>
              <a:t>: lebih mudah mencerna informasi yg dpt dilihat daripada hanya didengar</a:t>
            </a:r>
            <a:r>
              <a:rPr lang="id-ID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49763"/>
          </a:xfrm>
        </p:spPr>
        <p:txBody>
          <a:bodyPr/>
          <a:lstStyle/>
          <a:p>
            <a:pPr marL="579437" indent="-514350">
              <a:buFont typeface="+mj-lt"/>
              <a:buAutoNum type="arabicPeriod" startAt="4"/>
            </a:pPr>
            <a:r>
              <a:rPr lang="id-ID" b="1" dirty="0" smtClean="0"/>
              <a:t>Hands-On Learner</a:t>
            </a:r>
            <a:r>
              <a:rPr lang="id-ID" dirty="0" smtClean="0"/>
              <a:t>: senang mencoba2 &amp; mendapatkan pengetahuan melalui pengalaman</a:t>
            </a:r>
            <a:r>
              <a:rPr lang="en-US" dirty="0" smtClean="0"/>
              <a:t>. </a:t>
            </a:r>
            <a:endParaRPr lang="id-ID" dirty="0" smtClean="0"/>
          </a:p>
          <a:p>
            <a:pPr marL="579437" indent="-514350">
              <a:buFont typeface="+mj-lt"/>
              <a:buAutoNum type="arabicPeriod" startAt="4"/>
            </a:pPr>
            <a:endParaRPr lang="id-ID" dirty="0" smtClean="0"/>
          </a:p>
          <a:p>
            <a:pPr marL="579437" indent="-514350">
              <a:buFont typeface="+mj-lt"/>
              <a:buAutoNum type="arabicPeriod" startAt="4"/>
            </a:pPr>
            <a:r>
              <a:rPr lang="id-ID" b="1" dirty="0" smtClean="0"/>
              <a:t>Auditory Learner</a:t>
            </a:r>
            <a:r>
              <a:rPr lang="id-ID" dirty="0" smtClean="0"/>
              <a:t>: senang bicara &amp; mendengarkan orang lain.  Namun gaya ini biasanya diganbungkan dg gaya lain oleh anak autis dlm belajar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447800"/>
            <a:ext cx="6934200" cy="6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GG. EMOSIONAL &amp; PERILAKU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457200" y="381000"/>
            <a:ext cx="80772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emosional</a:t>
            </a:r>
            <a:r>
              <a:rPr lang="en-US" sz="2000" dirty="0" smtClean="0">
                <a:solidFill>
                  <a:schemeClr val="tx1"/>
                </a:solidFill>
              </a:rPr>
              <a:t> &amp; perilaku yg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konsisten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signifikan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menggangu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kegiatan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belajar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performa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akademik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pengaruh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kegiatan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belajar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kelas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5800" y="2590800"/>
            <a:ext cx="2667000" cy="76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algn="ctr"/>
            <a:r>
              <a:rPr lang="en-US" dirty="0" smtClean="0">
                <a:solidFill>
                  <a:schemeClr val="tx1"/>
                </a:solidFill>
              </a:rPr>
              <a:t>Externalizing Behaviors</a:t>
            </a:r>
          </a:p>
          <a:p>
            <a:pPr marL="166688" indent="-166688" algn="ctr"/>
            <a:r>
              <a:rPr lang="en-US" dirty="0" smtClean="0">
                <a:solidFill>
                  <a:schemeClr val="tx1"/>
                </a:solidFill>
              </a:rPr>
              <a:t>(Perilaku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10200" y="2590800"/>
            <a:ext cx="2667000" cy="762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algn="ctr"/>
            <a:r>
              <a:rPr lang="en-US" dirty="0" smtClean="0">
                <a:solidFill>
                  <a:schemeClr val="tx1"/>
                </a:solidFill>
              </a:rPr>
              <a:t>Internalizing Behaviors</a:t>
            </a:r>
          </a:p>
          <a:p>
            <a:pPr marL="166688" indent="-166688" algn="ctr"/>
            <a:r>
              <a:rPr lang="en-US" dirty="0" smtClean="0">
                <a:solidFill>
                  <a:schemeClr val="tx1"/>
                </a:solidFill>
              </a:rPr>
              <a:t>(Perilaku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dalam)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800" y="3581400"/>
            <a:ext cx="3429000" cy="10668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algn="ctr"/>
            <a:r>
              <a:rPr lang="en-US" dirty="0" err="1" smtClean="0">
                <a:solidFill>
                  <a:schemeClr val="tx1"/>
                </a:solidFill>
              </a:rPr>
              <a:t>Gg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emosi</a:t>
            </a:r>
            <a:r>
              <a:rPr lang="en-US" dirty="0" smtClean="0">
                <a:solidFill>
                  <a:schemeClr val="tx1"/>
                </a:solidFill>
              </a:rPr>
              <a:t> &amp; perilaku yg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lain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" y="4953000"/>
            <a:ext cx="3581400" cy="12192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algn="ctr"/>
            <a:r>
              <a:rPr lang="en-US" dirty="0" err="1" smtClean="0">
                <a:solidFill>
                  <a:schemeClr val="tx1"/>
                </a:solidFill>
              </a:rPr>
              <a:t>Cth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agresi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melawan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mencuri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kurangnya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kontrol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95800" y="3581400"/>
            <a:ext cx="4114800" cy="12954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algn="ctr"/>
            <a:r>
              <a:rPr lang="en-US" dirty="0" err="1" smtClean="0">
                <a:solidFill>
                  <a:schemeClr val="tx1"/>
                </a:solidFill>
              </a:rPr>
              <a:t>Gg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emosi</a:t>
            </a:r>
            <a:r>
              <a:rPr lang="en-US" dirty="0" smtClean="0">
                <a:solidFill>
                  <a:schemeClr val="tx1"/>
                </a:solidFill>
              </a:rPr>
              <a:t> &amp; perilaku yg </a:t>
            </a:r>
            <a:r>
              <a:rPr lang="en-US" dirty="0" err="1" smtClean="0">
                <a:solidFill>
                  <a:schemeClr val="tx1"/>
                </a:solidFill>
              </a:rPr>
              <a:t>mempengaruhi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&amp; kurang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bahkan</a:t>
            </a:r>
            <a:r>
              <a:rPr lang="en-US" dirty="0" smtClean="0">
                <a:solidFill>
                  <a:schemeClr val="tx1"/>
                </a:solidFill>
              </a:rPr>
              <a:t> tdk </a:t>
            </a:r>
            <a:r>
              <a:rPr lang="en-US" dirty="0" err="1" smtClean="0">
                <a:solidFill>
                  <a:schemeClr val="tx1"/>
                </a:solidFill>
              </a:rPr>
              <a:t>berpengaruh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lain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95800" y="5029200"/>
            <a:ext cx="4114800" cy="1371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indent="-166688" algn="ctr"/>
            <a:r>
              <a:rPr lang="en-US" dirty="0" err="1" smtClean="0">
                <a:solidFill>
                  <a:schemeClr val="tx1"/>
                </a:solidFill>
              </a:rPr>
              <a:t>Cth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kecemasan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depresi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parah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suasana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hati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berlebihan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menarik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4" idx="2"/>
          </p:cNvCxnSpPr>
          <p:nvPr/>
        </p:nvCxnSpPr>
        <p:spPr>
          <a:xfrm flipH="1">
            <a:off x="1905000" y="2133600"/>
            <a:ext cx="2857500" cy="381000"/>
          </a:xfrm>
          <a:prstGeom prst="straightConnector1">
            <a:avLst/>
          </a:prstGeom>
          <a:ln w="31750">
            <a:solidFill>
              <a:srgbClr val="99FF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762500" y="2133600"/>
            <a:ext cx="1943100" cy="381000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0"/>
            <a:ext cx="5715000" cy="685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i="1" dirty="0" smtClean="0"/>
              <a:t>(Learning Disabilities)</a:t>
            </a:r>
            <a:endParaRPr lang="en-US" sz="28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24384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IQ </a:t>
            </a:r>
            <a:r>
              <a:rPr lang="en-US" sz="2000" dirty="0" err="1" smtClean="0">
                <a:solidFill>
                  <a:schemeClr val="bg1"/>
                </a:solidFill>
              </a:rPr>
              <a:t>diatas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tingkat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retardasi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276600"/>
            <a:ext cx="7162800" cy="1752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Anak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yg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mempunyai</a:t>
            </a:r>
            <a:r>
              <a:rPr lang="en-US" sz="2000" dirty="0" smtClean="0">
                <a:solidFill>
                  <a:srgbClr val="0070C0"/>
                </a:solidFill>
              </a:rPr>
              <a:t> IQ </a:t>
            </a:r>
            <a:r>
              <a:rPr lang="en-US" sz="2000" dirty="0" err="1" smtClean="0">
                <a:solidFill>
                  <a:srgbClr val="0070C0"/>
                </a:solidFill>
              </a:rPr>
              <a:t>diatas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tingkat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retardasi</a:t>
            </a:r>
            <a:r>
              <a:rPr lang="en-US" sz="2000" dirty="0" smtClean="0"/>
              <a:t>; </a:t>
            </a:r>
            <a:r>
              <a:rPr lang="en-US" sz="2000" dirty="0" smtClean="0">
                <a:solidFill>
                  <a:srgbClr val="009900"/>
                </a:solidFill>
              </a:rPr>
              <a:t>yang </a:t>
            </a:r>
            <a:r>
              <a:rPr lang="en-US" sz="2000" dirty="0" err="1" smtClean="0">
                <a:solidFill>
                  <a:srgbClr val="009900"/>
                </a:solidFill>
              </a:rPr>
              <a:t>memiliki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err="1" smtClean="0">
                <a:solidFill>
                  <a:srgbClr val="009900"/>
                </a:solidFill>
              </a:rPr>
              <a:t>kesulitan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err="1" smtClean="0">
                <a:solidFill>
                  <a:srgbClr val="009900"/>
                </a:solidFill>
              </a:rPr>
              <a:t>yg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err="1" smtClean="0">
                <a:solidFill>
                  <a:srgbClr val="009900"/>
                </a:solidFill>
              </a:rPr>
              <a:t>signifikan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err="1" smtClean="0">
                <a:solidFill>
                  <a:srgbClr val="009900"/>
                </a:solidFill>
              </a:rPr>
              <a:t>dlm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err="1" smtClean="0">
                <a:solidFill>
                  <a:srgbClr val="009900"/>
                </a:solidFill>
              </a:rPr>
              <a:t>bidang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err="1" smtClean="0">
                <a:solidFill>
                  <a:srgbClr val="009900"/>
                </a:solidFill>
              </a:rPr>
              <a:t>akademis</a:t>
            </a:r>
            <a:r>
              <a:rPr lang="en-US" sz="2000" dirty="0" smtClean="0"/>
              <a:t>;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kesulitan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mereka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tidak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diakibatkan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oleh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beberapa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atau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gangguan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yg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terdiagnosis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lainnya</a:t>
            </a:r>
            <a:r>
              <a:rPr lang="en-US" sz="2000" dirty="0" smtClean="0">
                <a:solidFill>
                  <a:srgbClr val="FF0000"/>
                </a:solidFill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</a:rPr>
              <a:t>spt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gg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sensoris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atau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gg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emosional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yg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parah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24600" y="1447800"/>
            <a:ext cx="24384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mempunyai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gangguan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emosi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gangguan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sensoris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95800" y="990600"/>
            <a:ext cx="14350" cy="3810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7800" y="990600"/>
            <a:ext cx="3053116" cy="2286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</p:cNvCxnSpPr>
          <p:nvPr/>
        </p:nvCxnSpPr>
        <p:spPr>
          <a:xfrm>
            <a:off x="4533900" y="990600"/>
            <a:ext cx="3309584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4200" y="1447800"/>
            <a:ext cx="2438400" cy="9906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kesulitan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signifikan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dlm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bidang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akademis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5334000"/>
            <a:ext cx="7162800" cy="609600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Kemungkinan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besar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prestasi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akademik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buruk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angka</a:t>
            </a:r>
            <a:r>
              <a:rPr lang="en-US" sz="2000" dirty="0" smtClean="0">
                <a:solidFill>
                  <a:schemeClr val="tx1"/>
                </a:solidFill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</a:rPr>
              <a:t>tinggi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7848600" cy="6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Strategi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Menghadapi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dg </a:t>
            </a:r>
            <a:r>
              <a:rPr lang="en-US" sz="2800" b="1" dirty="0" err="1" smtClean="0"/>
              <a:t>Gg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Emosi</a:t>
            </a:r>
            <a:r>
              <a:rPr lang="en-US" sz="2800" b="1" dirty="0" smtClean="0"/>
              <a:t> &amp; Perilaku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" y="1600200"/>
            <a:ext cx="8077200" cy="403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Perlihatkan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minat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kebaikan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kemajuan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Buatlah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aktivitas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kelas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relevan</a:t>
            </a:r>
            <a:r>
              <a:rPr lang="en-US" sz="2000" dirty="0" smtClean="0">
                <a:solidFill>
                  <a:schemeClr val="tx1"/>
                </a:solidFill>
              </a:rPr>
              <a:t> dg </a:t>
            </a:r>
            <a:r>
              <a:rPr lang="en-US" sz="2000" dirty="0" err="1" smtClean="0">
                <a:solidFill>
                  <a:schemeClr val="tx1"/>
                </a:solidFill>
              </a:rPr>
              <a:t>minat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Berikan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pengertian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kpd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kendali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atas</a:t>
            </a:r>
            <a:r>
              <a:rPr lang="en-US" sz="2000" dirty="0" smtClean="0">
                <a:solidFill>
                  <a:schemeClr val="tx1"/>
                </a:solidFill>
              </a:rPr>
              <a:t> situasi2 yg </a:t>
            </a:r>
            <a:r>
              <a:rPr lang="en-US" sz="2000" dirty="0" err="1" smtClean="0">
                <a:solidFill>
                  <a:schemeClr val="tx1"/>
                </a:solidFill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alami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Waspadailah</a:t>
            </a:r>
            <a:r>
              <a:rPr lang="en-US" sz="2000" dirty="0" smtClean="0">
                <a:solidFill>
                  <a:schemeClr val="tx1"/>
                </a:solidFill>
              </a:rPr>
              <a:t> tanda2 </a:t>
            </a:r>
            <a:r>
              <a:rPr lang="en-US" sz="2000" dirty="0" err="1" smtClean="0">
                <a:solidFill>
                  <a:schemeClr val="tx1"/>
                </a:solidFill>
              </a:rPr>
              <a:t>kemungkinan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berencana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bunuh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04800"/>
            <a:ext cx="4876800" cy="6096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ANAK BERBAKAT (GIFTED)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304800" y="2514600"/>
            <a:ext cx="17526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Inteligensi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rata-rata </a:t>
            </a:r>
          </a:p>
          <a:p>
            <a:pPr algn="ctr"/>
            <a:r>
              <a:rPr lang="en-US" dirty="0" smtClean="0"/>
              <a:t>(IQ ≥ 130)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1828800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Bakat</a:t>
            </a:r>
            <a:r>
              <a:rPr lang="en-US" dirty="0" smtClean="0"/>
              <a:t> yg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(spt: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" y="1295400"/>
            <a:ext cx="1524000" cy="838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Definisi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2895600" y="1295400"/>
            <a:ext cx="2438400" cy="838200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Karakteristik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2743200" y="2438400"/>
            <a:ext cx="2590800" cy="5334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Perkembangan</a:t>
            </a:r>
            <a:r>
              <a:rPr lang="en-US" dirty="0" smtClean="0"/>
              <a:t> yg </a:t>
            </a:r>
            <a:r>
              <a:rPr lang="en-US" dirty="0" err="1" smtClean="0"/>
              <a:t>cepat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3200400"/>
            <a:ext cx="2590800" cy="7620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4343400"/>
            <a:ext cx="2590800" cy="6096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Hasrat</a:t>
            </a:r>
            <a:r>
              <a:rPr lang="en-US" dirty="0" smtClean="0"/>
              <a:t> utk </a:t>
            </a:r>
            <a:r>
              <a:rPr lang="en-US" dirty="0" err="1" smtClean="0"/>
              <a:t>menguasai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43600" y="1295400"/>
            <a:ext cx="2819400" cy="762000"/>
          </a:xfrm>
          <a:prstGeom prst="ellipse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 </a:t>
            </a:r>
            <a:r>
              <a:rPr lang="en-US" sz="2000" b="1" dirty="0" err="1" smtClean="0"/>
              <a:t>pilihan</a:t>
            </a:r>
            <a:r>
              <a:rPr lang="en-US" sz="2000" b="1" dirty="0" smtClean="0"/>
              <a:t> program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791200" y="2286000"/>
            <a:ext cx="2895600" cy="5334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67400" y="2971800"/>
            <a:ext cx="2819400" cy="8382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Akselerasi</a:t>
            </a:r>
            <a:r>
              <a:rPr lang="en-US" dirty="0" smtClean="0"/>
              <a:t> &amp; </a:t>
            </a:r>
            <a:r>
              <a:rPr lang="en-US" dirty="0" err="1" smtClean="0"/>
              <a:t>Pengayaan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dlm</a:t>
            </a:r>
            <a:r>
              <a:rPr lang="en-US" dirty="0" smtClean="0"/>
              <a:t> setting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4038600"/>
            <a:ext cx="2819400" cy="10668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Mentor &amp; </a:t>
            </a:r>
            <a:r>
              <a:rPr lang="en-US" dirty="0" err="1" smtClean="0"/>
              <a:t>Magang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, </a:t>
            </a:r>
            <a:r>
              <a:rPr lang="en-US" dirty="0" err="1" smtClean="0"/>
              <a:t>menantang</a:t>
            </a:r>
            <a:r>
              <a:rPr lang="en-US" dirty="0" smtClean="0"/>
              <a:t> &amp;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berbakat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67400" y="5257800"/>
            <a:ext cx="2819400" cy="9144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/ </a:t>
            </a:r>
            <a:r>
              <a:rPr lang="en-US" dirty="0" err="1" smtClean="0"/>
              <a:t>studi</a:t>
            </a:r>
            <a:r>
              <a:rPr lang="en-US" dirty="0" smtClean="0"/>
              <a:t> dan/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>
            <a:off x="1066800" y="914400"/>
            <a:ext cx="3276600" cy="30480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</p:cNvCxnSpPr>
          <p:nvPr/>
        </p:nvCxnSpPr>
        <p:spPr>
          <a:xfrm>
            <a:off x="4343400" y="914400"/>
            <a:ext cx="2971800" cy="304800"/>
          </a:xfrm>
          <a:prstGeom prst="straightConnector1">
            <a:avLst/>
          </a:prstGeom>
          <a:ln w="254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</p:cNvCxnSpPr>
          <p:nvPr/>
        </p:nvCxnSpPr>
        <p:spPr>
          <a:xfrm flipH="1">
            <a:off x="4114800" y="914400"/>
            <a:ext cx="228600" cy="304800"/>
          </a:xfrm>
          <a:prstGeom prst="straightConnector1">
            <a:avLst/>
          </a:prstGeom>
          <a:ln w="254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04800"/>
            <a:ext cx="6934200" cy="6858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Strategi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Berbakat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" y="1600200"/>
            <a:ext cx="8077200" cy="40386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Mengakui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tsb</a:t>
            </a:r>
            <a:r>
              <a:rPr lang="en-US" sz="2000" dirty="0" smtClean="0">
                <a:solidFill>
                  <a:schemeClr val="tx1"/>
                </a:solidFill>
              </a:rPr>
              <a:t> lebih </a:t>
            </a:r>
            <a:r>
              <a:rPr lang="en-US" sz="2000" dirty="0" err="1" smtClean="0">
                <a:solidFill>
                  <a:schemeClr val="tx1"/>
                </a:solidFill>
              </a:rPr>
              <a:t>maju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scr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akademis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Membimbing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tsb</a:t>
            </a:r>
            <a:r>
              <a:rPr lang="en-US" sz="2000" dirty="0" smtClean="0">
                <a:solidFill>
                  <a:schemeClr val="tx1"/>
                </a:solidFill>
              </a:rPr>
              <a:t> utk </a:t>
            </a:r>
            <a:r>
              <a:rPr lang="en-US" sz="2000" dirty="0" err="1" smtClean="0">
                <a:solidFill>
                  <a:schemeClr val="tx1"/>
                </a:solidFill>
              </a:rPr>
              <a:t>tantangan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baru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memastikan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sekolah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mrpk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pengalaman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positif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Memonitor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evaluasi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akurat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ttg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kesiapan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utk </a:t>
            </a:r>
            <a:r>
              <a:rPr lang="en-US" sz="2000" dirty="0" err="1" smtClean="0">
                <a:solidFill>
                  <a:schemeClr val="tx1"/>
                </a:solidFill>
              </a:rPr>
              <a:t>ikut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akselerasi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Mendiskusikan</a:t>
            </a:r>
            <a:r>
              <a:rPr lang="en-US" sz="2000" dirty="0" smtClean="0">
                <a:solidFill>
                  <a:schemeClr val="tx1"/>
                </a:solidFill>
              </a:rPr>
              <a:t> dg </a:t>
            </a:r>
            <a:r>
              <a:rPr lang="en-US" sz="2000" dirty="0" err="1" smtClean="0">
                <a:solidFill>
                  <a:schemeClr val="tx1"/>
                </a:solidFill>
              </a:rPr>
              <a:t>orangtua</a:t>
            </a:r>
            <a:r>
              <a:rPr lang="en-US" sz="2000" dirty="0" smtClean="0">
                <a:solidFill>
                  <a:schemeClr val="tx1"/>
                </a:solidFill>
              </a:rPr>
              <a:t> cara2 yg </a:t>
            </a:r>
            <a:r>
              <a:rPr 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sz="2000" dirty="0" smtClean="0">
                <a:solidFill>
                  <a:schemeClr val="tx1"/>
                </a:solidFill>
              </a:rPr>
              <a:t> utk “</a:t>
            </a:r>
            <a:r>
              <a:rPr lang="en-US" sz="2000" dirty="0" err="1" smtClean="0">
                <a:solidFill>
                  <a:schemeClr val="tx1"/>
                </a:solidFill>
              </a:rPr>
              <a:t>menantang</a:t>
            </a:r>
            <a:r>
              <a:rPr lang="en-US" sz="2000" dirty="0" smtClean="0">
                <a:solidFill>
                  <a:schemeClr val="tx1"/>
                </a:solidFill>
              </a:rPr>
              <a:t>”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Mempelajari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referensi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ttg</a:t>
            </a:r>
            <a:r>
              <a:rPr lang="en-US" sz="2000" dirty="0" smtClean="0">
                <a:solidFill>
                  <a:schemeClr val="tx1"/>
                </a:solidFill>
              </a:rPr>
              <a:t> anak2 yg </a:t>
            </a:r>
            <a:r>
              <a:rPr lang="en-US" sz="2000" dirty="0" err="1" smtClean="0">
                <a:solidFill>
                  <a:schemeClr val="tx1"/>
                </a:solidFill>
              </a:rPr>
              <a:t>berbakat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5016" y="304800"/>
            <a:ext cx="2971800" cy="685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2400" y="2819400"/>
            <a:ext cx="2438400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Kesulitan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dan </a:t>
            </a:r>
            <a:r>
              <a:rPr lang="en-US" sz="2000" dirty="0" err="1" smtClean="0"/>
              <a:t>mengeja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Kesulitan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mengenali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kata2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yg </a:t>
            </a:r>
            <a:r>
              <a:rPr lang="en-US" sz="2000" dirty="0" err="1" smtClean="0"/>
              <a:t>dibaca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533400" y="1295400"/>
            <a:ext cx="1676400" cy="838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Disleksia</a:t>
            </a:r>
            <a:endParaRPr lang="en-US" sz="2200" dirty="0"/>
          </a:p>
        </p:txBody>
      </p:sp>
      <p:sp>
        <p:nvSpPr>
          <p:cNvPr id="9" name="Oval 8"/>
          <p:cNvSpPr/>
          <p:nvPr/>
        </p:nvSpPr>
        <p:spPr>
          <a:xfrm>
            <a:off x="3581400" y="1371600"/>
            <a:ext cx="18288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Disgrafia</a:t>
            </a:r>
            <a:endParaRPr lang="en-US" sz="2200" dirty="0"/>
          </a:p>
        </p:txBody>
      </p:sp>
      <p:sp>
        <p:nvSpPr>
          <p:cNvPr id="10" name="Oval 9"/>
          <p:cNvSpPr/>
          <p:nvPr/>
        </p:nvSpPr>
        <p:spPr>
          <a:xfrm>
            <a:off x="6781800" y="1447800"/>
            <a:ext cx="19812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Diskalkulia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3200400" y="2539624"/>
            <a:ext cx="2743200" cy="419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Kesulitan</a:t>
            </a:r>
            <a:r>
              <a:rPr lang="en-US" sz="2000" dirty="0" smtClean="0"/>
              <a:t> 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dalam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yg </a:t>
            </a:r>
            <a:r>
              <a:rPr lang="en-US" sz="2000" dirty="0" err="1" smtClean="0"/>
              <a:t>sgt</a:t>
            </a:r>
            <a:r>
              <a:rPr lang="en-US" sz="2000" dirty="0" smtClean="0"/>
              <a:t> </a:t>
            </a:r>
            <a:r>
              <a:rPr lang="en-US" sz="2000" dirty="0" err="1" smtClean="0"/>
              <a:t>buruk</a:t>
            </a:r>
            <a:r>
              <a:rPr lang="en-US" sz="2000" dirty="0" smtClean="0"/>
              <a:t>, </a:t>
            </a:r>
            <a:r>
              <a:rPr lang="en-US" sz="2000" dirty="0" err="1" smtClean="0"/>
              <a:t>menulis</a:t>
            </a:r>
            <a:r>
              <a:rPr lang="en-US" sz="2000" dirty="0" smtClean="0"/>
              <a:t> dg </a:t>
            </a:r>
            <a:r>
              <a:rPr lang="en-US" sz="2000" dirty="0" err="1" smtClean="0"/>
              <a:t>sgt</a:t>
            </a:r>
            <a:r>
              <a:rPr lang="en-US" sz="2000" dirty="0" smtClean="0"/>
              <a:t> </a:t>
            </a:r>
            <a:r>
              <a:rPr lang="en-US" sz="2000" dirty="0" err="1" smtClean="0"/>
              <a:t>pelan</a:t>
            </a:r>
            <a:r>
              <a:rPr lang="en-US" sz="2000" dirty="0" smtClean="0"/>
              <a:t>,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sgt</a:t>
            </a:r>
            <a:r>
              <a:rPr lang="en-US" sz="2000" dirty="0" smtClean="0"/>
              <a:t> tdk </a:t>
            </a:r>
            <a:r>
              <a:rPr lang="en-US" sz="2000" dirty="0" err="1" smtClean="0"/>
              <a:t>terbaca</a:t>
            </a:r>
            <a:r>
              <a:rPr lang="en-US" sz="2000" dirty="0" smtClean="0"/>
              <a:t>,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ejaan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ketidakmampuannya</a:t>
            </a:r>
            <a:r>
              <a:rPr lang="en-US" sz="2000" dirty="0" smtClean="0"/>
              <a:t> utk </a:t>
            </a:r>
            <a:r>
              <a:rPr lang="en-US" sz="2000" dirty="0" err="1" smtClean="0"/>
              <a:t>memadukan</a:t>
            </a:r>
            <a:r>
              <a:rPr lang="en-US" sz="2000" dirty="0" smtClean="0"/>
              <a:t> </a:t>
            </a:r>
            <a:r>
              <a:rPr lang="en-US" sz="2000" dirty="0" err="1" smtClean="0"/>
              <a:t>bunyi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huruf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6400800" y="2743200"/>
            <a:ext cx="2438400" cy="396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 smtClean="0">
                <a:solidFill>
                  <a:schemeClr val="bg1"/>
                </a:solidFill>
              </a:rPr>
              <a:t>Kesulitan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dlm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memahami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konsep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angka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kesulitan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mengerjakan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persoalan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logika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143000" y="2362200"/>
            <a:ext cx="228600" cy="38100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19600" y="2286000"/>
            <a:ext cx="228600" cy="228600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696200" y="2362200"/>
            <a:ext cx="2286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2"/>
            <a:endCxn id="9" idx="0"/>
          </p:cNvCxnSpPr>
          <p:nvPr/>
        </p:nvCxnSpPr>
        <p:spPr>
          <a:xfrm flipH="1">
            <a:off x="4495800" y="990600"/>
            <a:ext cx="5116" cy="3810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7800" y="990600"/>
            <a:ext cx="3053116" cy="2286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</p:cNvCxnSpPr>
          <p:nvPr/>
        </p:nvCxnSpPr>
        <p:spPr>
          <a:xfrm>
            <a:off x="4500916" y="990600"/>
            <a:ext cx="334256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"/>
            <a:ext cx="2286000" cy="480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IDENTIFIKASI</a:t>
            </a: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Tes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inteligensi</a:t>
            </a:r>
            <a:r>
              <a:rPr lang="en-US" sz="2000" dirty="0" smtClean="0">
                <a:solidFill>
                  <a:schemeClr val="tx1"/>
                </a:solidFill>
              </a:rPr>
              <a:t> (individual)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Penilaian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</a:rPr>
              <a:t> (spt: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prestasi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Tes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Matematika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Menulis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ttg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ekspresi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</a:rPr>
              <a:t> dg </a:t>
            </a:r>
            <a:r>
              <a:rPr lang="en-US" sz="2000" dirty="0" err="1" smtClean="0">
                <a:solidFill>
                  <a:schemeClr val="tx1"/>
                </a:solidFill>
              </a:rPr>
              <a:t>uisanya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sekolah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Tes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kerampilan</a:t>
            </a:r>
            <a:r>
              <a:rPr lang="en-US" sz="2000" dirty="0" smtClean="0">
                <a:solidFill>
                  <a:schemeClr val="tx1"/>
                </a:solidFill>
              </a:rPr>
              <a:t> visual-</a:t>
            </a:r>
            <a:r>
              <a:rPr lang="en-US" sz="2000" dirty="0" err="1" smtClean="0">
                <a:solidFill>
                  <a:schemeClr val="tx1"/>
                </a:solidFill>
              </a:rPr>
              <a:t>motorik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, &amp; </a:t>
            </a:r>
            <a:r>
              <a:rPr lang="en-US" sz="2000" dirty="0" err="1" smtClean="0">
                <a:solidFill>
                  <a:schemeClr val="tx1"/>
                </a:solidFill>
              </a:rPr>
              <a:t>ingatan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52400"/>
            <a:ext cx="2590800" cy="54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PENYEBAB</a:t>
            </a:r>
          </a:p>
          <a:p>
            <a:pPr algn="ctr"/>
            <a:endParaRPr lang="en-US" sz="2000" u="sng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Cenderung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menurun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dlm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keluarga</a:t>
            </a:r>
            <a:r>
              <a:rPr lang="en-US" sz="2000" dirty="0" smtClean="0">
                <a:solidFill>
                  <a:schemeClr val="tx1"/>
                </a:solidFill>
              </a:rPr>
              <a:t> dg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ortu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mengalami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kesulitan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blj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Kesulitan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tak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dlm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struktur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</a:rPr>
              <a:t> otak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Masalah2 </a:t>
            </a:r>
            <a:r>
              <a:rPr lang="en-US" sz="2000" dirty="0" err="1" smtClean="0">
                <a:solidFill>
                  <a:schemeClr val="tx1"/>
                </a:solidFill>
              </a:rPr>
              <a:t>dlm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perkembangan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sblm</a:t>
            </a:r>
            <a:r>
              <a:rPr lang="en-US" sz="2000" dirty="0" smtClean="0">
                <a:solidFill>
                  <a:schemeClr val="tx1"/>
                </a:solidFill>
              </a:rPr>
              <a:t> kelahiran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proses</a:t>
            </a:r>
            <a:r>
              <a:rPr lang="en-US" sz="2000" dirty="0" smtClean="0">
                <a:solidFill>
                  <a:schemeClr val="tx1"/>
                </a:solidFill>
              </a:rPr>
              <a:t> kelahiran (spt: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 dg BB rendah </a:t>
            </a:r>
            <a:r>
              <a:rPr lang="en-US" sz="2000" dirty="0" err="1" smtClean="0"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lahir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152400"/>
            <a:ext cx="3733800" cy="62484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INTERVENSI</a:t>
            </a:r>
          </a:p>
          <a:p>
            <a:pPr algn="ctr"/>
            <a:endParaRPr lang="en-US" sz="2000" u="sng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Program Remedial: </a:t>
            </a:r>
            <a:r>
              <a:rPr lang="en-US" dirty="0" err="1" smtClean="0">
                <a:solidFill>
                  <a:schemeClr val="tx1"/>
                </a:solidFill>
              </a:rPr>
              <a:t>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terhambat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membaca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Memperbaiki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membaca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Mendeteksi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inkonsistensi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endParaRPr lang="en-US" dirty="0" smtClean="0">
              <a:solidFill>
                <a:schemeClr val="tx1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Dg </a:t>
            </a:r>
            <a:r>
              <a:rPr lang="en-US" dirty="0" smtClean="0">
                <a:solidFill>
                  <a:schemeClr val="tx1"/>
                </a:solidFill>
              </a:rPr>
              <a:t>“Unit </a:t>
            </a:r>
            <a:r>
              <a:rPr lang="en-US" dirty="0" err="1" smtClean="0">
                <a:solidFill>
                  <a:schemeClr val="tx1"/>
                </a:solidFill>
              </a:rPr>
              <a:t>Sastra</a:t>
            </a:r>
            <a:r>
              <a:rPr lang="en-US" dirty="0" smtClean="0">
                <a:solidFill>
                  <a:schemeClr val="tx1"/>
                </a:solidFill>
              </a:rPr>
              <a:t>” (</a:t>
            </a:r>
            <a:r>
              <a:rPr lang="en-US" dirty="0" err="1" smtClean="0">
                <a:solidFill>
                  <a:schemeClr val="tx1"/>
                </a:solidFill>
              </a:rPr>
              <a:t>Berninger</a:t>
            </a:r>
            <a:r>
              <a:rPr lang="en-US" dirty="0" smtClean="0">
                <a:solidFill>
                  <a:schemeClr val="tx1"/>
                </a:solidFill>
              </a:rPr>
              <a:t>, 2006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  <a:endParaRPr lang="en-US" dirty="0" smtClean="0">
              <a:solidFill>
                <a:schemeClr val="tx1"/>
              </a:solidFill>
            </a:endParaRPr>
          </a:p>
          <a:p>
            <a:pPr marL="344488" indent="-17780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Fonologis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kemamp</a:t>
            </a:r>
            <a:r>
              <a:rPr lang="en-US" dirty="0" smtClean="0">
                <a:solidFill>
                  <a:schemeClr val="tx1"/>
                </a:solidFill>
              </a:rPr>
              <a:t>. utk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bunyi</a:t>
            </a:r>
            <a:r>
              <a:rPr lang="en-US" dirty="0" smtClean="0">
                <a:solidFill>
                  <a:schemeClr val="tx1"/>
                </a:solidFill>
              </a:rPr>
              <a:t> kata2 &amp; bagian2 </a:t>
            </a:r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 (spt </a:t>
            </a:r>
            <a:r>
              <a:rPr lang="en-US" dirty="0" err="1" smtClean="0">
                <a:solidFill>
                  <a:schemeClr val="tx1"/>
                </a:solidFill>
              </a:rPr>
              <a:t>suku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344488" indent="-17780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Ortografis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kemamp</a:t>
            </a:r>
            <a:r>
              <a:rPr lang="en-US" dirty="0" smtClean="0">
                <a:solidFill>
                  <a:schemeClr val="tx1"/>
                </a:solidFill>
              </a:rPr>
              <a:t>. visual utk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urutan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huruf2 yg </a:t>
            </a:r>
            <a:r>
              <a:rPr lang="en-US" dirty="0" err="1" smtClean="0">
                <a:solidFill>
                  <a:schemeClr val="tx1"/>
                </a:solidFill>
              </a:rPr>
              <a:t>dicetak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kata2.</a:t>
            </a:r>
          </a:p>
          <a:p>
            <a:pPr marL="344488" indent="-17780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Morfologis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kata2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ejaannya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5016" y="304800"/>
            <a:ext cx="2971800" cy="685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ADHD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2590800"/>
            <a:ext cx="2667000" cy="2286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kesulitan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memusatkan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mempertahankan</a:t>
            </a:r>
            <a:r>
              <a:rPr lang="en-US" dirty="0" smtClean="0">
                <a:solidFill>
                  <a:schemeClr val="tx1"/>
                </a:solidFill>
              </a:rPr>
              <a:t> perhatian pd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diberikan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merasa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bosan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setelah </a:t>
            </a:r>
            <a:r>
              <a:rPr lang="en-US" dirty="0" err="1" smtClean="0">
                <a:solidFill>
                  <a:schemeClr val="tx1"/>
                </a:solidFill>
              </a:rPr>
              <a:t>berselang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bbrp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1295400"/>
            <a:ext cx="1828800" cy="8382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Kurang perhatian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67672" y="1371600"/>
            <a:ext cx="2057400" cy="838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Hiperaktif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81800" y="1447800"/>
            <a:ext cx="1981200" cy="83820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Impulsif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2539624"/>
            <a:ext cx="2743200" cy="18799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menunjukkan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energi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&amp; 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yg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hampir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terlihat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bergerak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800" y="2667000"/>
            <a:ext cx="2438400" cy="1676400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kesulitan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mencegah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&amp; kurang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sebelum </a:t>
            </a:r>
            <a:r>
              <a:rPr lang="en-US" dirty="0" err="1" smtClean="0">
                <a:solidFill>
                  <a:schemeClr val="tx1"/>
                </a:solidFill>
              </a:rPr>
              <a:t>bertindak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295400" y="2133600"/>
            <a:ext cx="2286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19600" y="2209800"/>
            <a:ext cx="228600" cy="3048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620000" y="2286000"/>
            <a:ext cx="228600" cy="381000"/>
          </a:xfrm>
          <a:prstGeom prst="downArrow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4" idx="2"/>
            <a:endCxn id="9" idx="0"/>
          </p:cNvCxnSpPr>
          <p:nvPr/>
        </p:nvCxnSpPr>
        <p:spPr>
          <a:xfrm flipH="1">
            <a:off x="4496372" y="990600"/>
            <a:ext cx="4544" cy="38100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7800" y="990600"/>
            <a:ext cx="3053116" cy="2286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</p:cNvCxnSpPr>
          <p:nvPr/>
        </p:nvCxnSpPr>
        <p:spPr>
          <a:xfrm>
            <a:off x="4500916" y="990600"/>
            <a:ext cx="334256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19200" y="5257800"/>
            <a:ext cx="6934200" cy="13716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Kesulitan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dimana</a:t>
            </a:r>
            <a:r>
              <a:rPr lang="en-US" sz="2200" dirty="0" smtClean="0">
                <a:solidFill>
                  <a:schemeClr val="tx1"/>
                </a:solidFill>
              </a:rPr>
              <a:t> anak2 </a:t>
            </a:r>
            <a:r>
              <a:rPr lang="en-US" sz="2200" dirty="0" err="1" smtClean="0">
                <a:solidFill>
                  <a:schemeClr val="tx1"/>
                </a:solidFill>
              </a:rPr>
              <a:t>scr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konsisten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menunjukkan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satu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atau</a:t>
            </a:r>
            <a:r>
              <a:rPr lang="en-US" sz="2200" dirty="0" smtClean="0">
                <a:solidFill>
                  <a:schemeClr val="tx1"/>
                </a:solidFill>
              </a:rPr>
              <a:t> lebih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karakteristik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berikut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dlm</a:t>
            </a:r>
            <a:r>
              <a:rPr lang="en-US" sz="2200" dirty="0" smtClean="0">
                <a:solidFill>
                  <a:schemeClr val="tx1"/>
                </a:solidFill>
              </a:rPr>
              <a:t> 1 </a:t>
            </a:r>
            <a:r>
              <a:rPr lang="en-US" sz="2200" dirty="0" err="1" smtClean="0">
                <a:solidFill>
                  <a:schemeClr val="tx1"/>
                </a:solidFill>
              </a:rPr>
              <a:t>periode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waktu</a:t>
            </a:r>
            <a:r>
              <a:rPr lang="en-US" sz="2200" dirty="0" smtClean="0">
                <a:solidFill>
                  <a:schemeClr val="tx1"/>
                </a:solidFill>
              </a:rPr>
              <a:t>: (1) kurang perhatian, (2) </a:t>
            </a:r>
            <a:r>
              <a:rPr lang="en-US" sz="2200" dirty="0" err="1" smtClean="0">
                <a:solidFill>
                  <a:schemeClr val="tx1"/>
                </a:solidFill>
              </a:rPr>
              <a:t>hiperaktif</a:t>
            </a:r>
            <a:r>
              <a:rPr lang="en-US" sz="2200" dirty="0" smtClean="0">
                <a:solidFill>
                  <a:schemeClr val="tx1"/>
                </a:solidFill>
              </a:rPr>
              <a:t>, (3) </a:t>
            </a:r>
            <a:r>
              <a:rPr lang="en-US" sz="2200" dirty="0" err="1" smtClean="0">
                <a:solidFill>
                  <a:schemeClr val="tx1"/>
                </a:solidFill>
              </a:rPr>
              <a:t>impulsif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04800"/>
            <a:ext cx="2743200" cy="495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DIAGNOSIS</a:t>
            </a: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ADHD dg kurang perhatian yg lebih menonjol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ADHD dg hiperaktivitas/ impulsivitas yg lebih menonjol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ADHD dg kurang perhatian dan hiperaktivitas/impulsivitas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304800"/>
            <a:ext cx="2895600" cy="495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PENYEBAB</a:t>
            </a:r>
          </a:p>
          <a:p>
            <a:pPr algn="ctr"/>
            <a:endParaRPr lang="en-US" sz="2000" u="sng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Keturunan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Tingkat neurotransmitter (pembawa pesan kimia di dalam otak) yg rendah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Keadaan tdk normal sebelum dan setelah kelahiran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Racun lingkungan (spt timah)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304800"/>
            <a:ext cx="3048000" cy="57912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u="sng" dirty="0" smtClean="0">
                <a:solidFill>
                  <a:schemeClr val="tx1"/>
                </a:solidFill>
              </a:rPr>
              <a:t>INTERVENSI</a:t>
            </a:r>
          </a:p>
          <a:p>
            <a:endParaRPr lang="en-US" sz="2000" u="sng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Farmakoterapi: Ritalin &amp; Adderral (utk mengendalikan perilaku)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Terapi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Musik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Terapi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Terapi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Bermain</a:t>
            </a: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Kombinasi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obat</a:t>
            </a:r>
            <a:r>
              <a:rPr lang="en-US" dirty="0" smtClean="0">
                <a:solidFill>
                  <a:schemeClr val="tx1"/>
                </a:solidFill>
              </a:rPr>
              <a:t> (Ritalin)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Terapi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Olahraga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menaikkan 2 jenis neurotransmitter (dopamin &amp; norepinefrin) yg dpt meningkatkan konsentrasi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"/>
            <a:ext cx="7391400" cy="685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Strategi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Membantu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Siswa</a:t>
            </a:r>
            <a:r>
              <a:rPr lang="en-US" sz="2800" b="1" dirty="0" smtClean="0"/>
              <a:t> yg </a:t>
            </a:r>
            <a:r>
              <a:rPr lang="en-US" sz="2800" b="1" dirty="0" err="1" smtClean="0"/>
              <a:t>mengalami</a:t>
            </a:r>
            <a:r>
              <a:rPr lang="en-US" sz="2800" b="1" dirty="0" smtClean="0"/>
              <a:t> ADHD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" y="1981200"/>
            <a:ext cx="8077200" cy="3657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Modifikasilah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jadwal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r>
              <a:rPr lang="en-US" sz="2000" dirty="0" smtClean="0">
                <a:solidFill>
                  <a:schemeClr val="tx1"/>
                </a:solidFill>
              </a:rPr>
              <a:t> dan lingkungan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Ajarkan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strategi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mempertahankan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atensi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Berikan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utk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menyalurkan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energi</a:t>
            </a:r>
            <a:r>
              <a:rPr lang="en-US" sz="2000" dirty="0" smtClean="0">
                <a:solidFill>
                  <a:schemeClr val="tx1"/>
                </a:solidFill>
              </a:rPr>
              <a:t> yg </a:t>
            </a:r>
            <a:r>
              <a:rPr lang="en-US" sz="2000" dirty="0" err="1" smtClean="0">
                <a:solidFill>
                  <a:schemeClr val="tx1"/>
                </a:solidFill>
              </a:rPr>
              <a:t>berlebihan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Bantulah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mengelola</a:t>
            </a:r>
            <a:r>
              <a:rPr lang="en-US" sz="2000" dirty="0" smtClean="0">
                <a:solidFill>
                  <a:schemeClr val="tx1"/>
                </a:solidFill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waktunya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scr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efektif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0"/>
            <a:ext cx="5715000" cy="685800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Retardasi</a:t>
            </a:r>
            <a:r>
              <a:rPr lang="en-US" sz="2800" dirty="0" smtClean="0"/>
              <a:t> Mental </a:t>
            </a:r>
            <a:r>
              <a:rPr lang="en-US" sz="2800" i="1" dirty="0" smtClean="0"/>
              <a:t>(Mental Retardation)</a:t>
            </a:r>
            <a:endParaRPr lang="en-US" sz="28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2438400" cy="99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Fungsi intelektual dibawah rata2 scr jelas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276600"/>
            <a:ext cx="7162800" cy="1600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AAMR : adanya </a:t>
            </a:r>
            <a:r>
              <a:rPr lang="id-ID" sz="2000" dirty="0" smtClean="0">
                <a:solidFill>
                  <a:srgbClr val="FF0000"/>
                </a:solidFill>
              </a:rPr>
              <a:t>keterbatasan yg signifikan </a:t>
            </a:r>
            <a:r>
              <a:rPr lang="id-ID" sz="2000" dirty="0" smtClean="0">
                <a:solidFill>
                  <a:schemeClr val="tx1"/>
                </a:solidFill>
              </a:rPr>
              <a:t>dalam berfungsi, baik secara </a:t>
            </a:r>
            <a:r>
              <a:rPr lang="id-ID" sz="2000" dirty="0" smtClean="0">
                <a:solidFill>
                  <a:srgbClr val="FF0000"/>
                </a:solidFill>
              </a:rPr>
              <a:t>intelektual </a:t>
            </a:r>
            <a:r>
              <a:rPr lang="id-ID" sz="2000" dirty="0" smtClean="0">
                <a:solidFill>
                  <a:schemeClr val="tx1"/>
                </a:solidFill>
              </a:rPr>
              <a:t>maupun </a:t>
            </a:r>
            <a:r>
              <a:rPr lang="id-ID" sz="2000" dirty="0" smtClean="0">
                <a:solidFill>
                  <a:srgbClr val="FF0000"/>
                </a:solidFill>
              </a:rPr>
              <a:t>perilaku adaptif </a:t>
            </a:r>
            <a:r>
              <a:rPr lang="id-ID" sz="2000" dirty="0" smtClean="0">
                <a:solidFill>
                  <a:schemeClr val="tx1"/>
                </a:solidFill>
              </a:rPr>
              <a:t>yg terwujud melalui kemampuan adaptif konseptual, sosial, dan praktikal. Keadaan ini </a:t>
            </a:r>
            <a:r>
              <a:rPr lang="id-ID" sz="2000" dirty="0" smtClean="0">
                <a:solidFill>
                  <a:srgbClr val="FF0000"/>
                </a:solidFill>
              </a:rPr>
              <a:t>muncul sebelum usia 18 th</a:t>
            </a:r>
            <a:r>
              <a:rPr lang="id-ID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1447800"/>
            <a:ext cx="2438400" cy="990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tjd pd masa berkembang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95800" y="990600"/>
            <a:ext cx="14350" cy="3810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7800" y="990600"/>
            <a:ext cx="3053116" cy="2286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</p:cNvCxnSpPr>
          <p:nvPr/>
        </p:nvCxnSpPr>
        <p:spPr>
          <a:xfrm>
            <a:off x="4533900" y="990600"/>
            <a:ext cx="3309584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4200" y="1447800"/>
            <a:ext cx="24384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ketidakmampuan dlm penyesuaian perilaku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5105400"/>
            <a:ext cx="7162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dimulai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sebelum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usia</a:t>
            </a:r>
            <a:r>
              <a:rPr lang="en-US" sz="2000" dirty="0" smtClean="0">
                <a:solidFill>
                  <a:srgbClr val="0070C0"/>
                </a:solidFill>
              </a:rPr>
              <a:t> 18 </a:t>
            </a:r>
            <a:r>
              <a:rPr lang="en-US" sz="2000" dirty="0" err="1" smtClean="0">
                <a:solidFill>
                  <a:srgbClr val="0070C0"/>
                </a:solidFill>
              </a:rPr>
              <a:t>th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melibatkan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inteligensi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rendah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biasanya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dibawah</a:t>
            </a:r>
            <a:r>
              <a:rPr lang="en-US" sz="2000" dirty="0" smtClean="0">
                <a:solidFill>
                  <a:schemeClr val="tx1"/>
                </a:solidFill>
              </a:rPr>
              <a:t> 70) &amp; </a:t>
            </a:r>
            <a:r>
              <a:rPr lang="en-US" sz="2000" dirty="0" err="1" smtClean="0">
                <a:solidFill>
                  <a:srgbClr val="0070C0"/>
                </a:solidFill>
              </a:rPr>
              <a:t>kesulitan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dlm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menyesuaikan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diri</a:t>
            </a:r>
            <a:r>
              <a:rPr lang="en-US" sz="2000" dirty="0" smtClean="0">
                <a:solidFill>
                  <a:srgbClr val="0070C0"/>
                </a:solidFill>
              </a:rPr>
              <a:t> dg </a:t>
            </a:r>
            <a:r>
              <a:rPr lang="en-US" sz="2000" dirty="0" err="1" smtClean="0">
                <a:solidFill>
                  <a:srgbClr val="0070C0"/>
                </a:solidFill>
              </a:rPr>
              <a:t>kehidupan</a:t>
            </a:r>
            <a:r>
              <a:rPr lang="en-US" sz="2000" dirty="0" smtClean="0">
                <a:solidFill>
                  <a:srgbClr val="0070C0"/>
                </a:solidFill>
              </a:rPr>
              <a:t> sehari2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816</TotalTime>
  <Words>2470</Words>
  <Application>Microsoft Office PowerPoint</Application>
  <PresentationFormat>On-screen Show (4:3)</PresentationFormat>
  <Paragraphs>424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Pembelajar dg kebutuhan khusus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Klasifikasi (APA)</vt:lpstr>
      <vt:lpstr>Karakteristik Mild</vt:lpstr>
      <vt:lpstr>Karakteristik Moderate</vt:lpstr>
      <vt:lpstr>Karakteristik Severe </vt:lpstr>
      <vt:lpstr>Karakteristik Profound</vt:lpstr>
      <vt:lpstr>Slide 15</vt:lpstr>
      <vt:lpstr>Gangguan Fisik</vt:lpstr>
      <vt:lpstr>Slide 17</vt:lpstr>
      <vt:lpstr>Slide 18</vt:lpstr>
      <vt:lpstr>Slide 19</vt:lpstr>
      <vt:lpstr>Slide 20</vt:lpstr>
      <vt:lpstr>Manual Alfabet</vt:lpstr>
      <vt:lpstr>Slide 22</vt:lpstr>
      <vt:lpstr>Slide 23</vt:lpstr>
      <vt:lpstr>Definisi Autisme</vt:lpstr>
      <vt:lpstr>Slide 25</vt:lpstr>
      <vt:lpstr>Penyebab </vt:lpstr>
      <vt:lpstr>Gaya belajar Individu ASD</vt:lpstr>
      <vt:lpstr>Slide 28</vt:lpstr>
      <vt:lpstr>Slide 29</vt:lpstr>
      <vt:lpstr>Slide 30</vt:lpstr>
      <vt:lpstr>Slide 31</vt:lpstr>
      <vt:lpstr>Slide 32</vt:lpstr>
    </vt:vector>
  </TitlesOfParts>
  <Company>Axioo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 dg kebutuhan khusus</dc:title>
  <dc:creator>Citra</dc:creator>
  <cp:lastModifiedBy>Citra</cp:lastModifiedBy>
  <cp:revision>38</cp:revision>
  <dcterms:created xsi:type="dcterms:W3CDTF">2013-03-12T04:10:35Z</dcterms:created>
  <dcterms:modified xsi:type="dcterms:W3CDTF">2013-03-20T01:58:34Z</dcterms:modified>
</cp:coreProperties>
</file>