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9" autoAdjust="0"/>
    <p:restoredTop sz="94750" autoAdjust="0"/>
  </p:normalViewPr>
  <p:slideViewPr>
    <p:cSldViewPr>
      <p:cViewPr varScale="1">
        <p:scale>
          <a:sx n="78" d="100"/>
          <a:sy n="78" d="100"/>
        </p:scale>
        <p:origin x="-924" y="-96"/>
      </p:cViewPr>
      <p:guideLst>
        <p:guide orient="horz" pos="2160"/>
        <p:guide pos="2880"/>
      </p:guideLst>
    </p:cSldViewPr>
  </p:slideViewPr>
  <p:outlineViewPr>
    <p:cViewPr>
      <p:scale>
        <a:sx n="33" d="100"/>
        <a:sy n="33" d="100"/>
      </p:scale>
      <p:origin x="216"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2DC4BC-8E4F-4F79-B96F-B11EB2C46309}" type="datetimeFigureOut">
              <a:rPr lang="id-ID" smtClean="0"/>
              <a:pPr/>
              <a:t>27/03/2013</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8DF8E7-B0DC-470D-9C36-7156FD885284}"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2E8DF8E7-B0DC-470D-9C36-7156FD885284}" type="slidenum">
              <a:rPr lang="id-ID" smtClean="0"/>
              <a:pPr/>
              <a:t>5</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2E8DF8E7-B0DC-470D-9C36-7156FD885284}" type="slidenum">
              <a:rPr lang="id-ID" smtClean="0"/>
              <a:pPr/>
              <a:t>10</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2E8DF8E7-B0DC-470D-9C36-7156FD885284}" type="slidenum">
              <a:rPr lang="id-ID" smtClean="0"/>
              <a:pPr/>
              <a:t>13</a:t>
            </a:fld>
            <a:endParaRPr 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2E8DF8E7-B0DC-470D-9C36-7156FD885284}" type="slidenum">
              <a:rPr lang="id-ID" smtClean="0"/>
              <a:pPr/>
              <a:t>20</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98DEAF9-E6AA-432A-9056-25C7C5CCB7EE}" type="datetimeFigureOut">
              <a:rPr lang="id-ID" smtClean="0"/>
              <a:pPr/>
              <a:t>27/03/2013</a:t>
            </a:fld>
            <a:endParaRPr lang="id-ID"/>
          </a:p>
        </p:txBody>
      </p:sp>
      <p:sp>
        <p:nvSpPr>
          <p:cNvPr id="19" name="Footer Placeholder 18"/>
          <p:cNvSpPr>
            <a:spLocks noGrp="1"/>
          </p:cNvSpPr>
          <p:nvPr>
            <p:ph type="ftr" sz="quarter" idx="11"/>
          </p:nvPr>
        </p:nvSpPr>
        <p:spPr/>
        <p:txBody>
          <a:bodyPr/>
          <a:lstStyle/>
          <a:p>
            <a:endParaRPr lang="id-ID"/>
          </a:p>
        </p:txBody>
      </p:sp>
      <p:sp>
        <p:nvSpPr>
          <p:cNvPr id="27" name="Slide Number Placeholder 26"/>
          <p:cNvSpPr>
            <a:spLocks noGrp="1"/>
          </p:cNvSpPr>
          <p:nvPr>
            <p:ph type="sldNum" sz="quarter" idx="12"/>
          </p:nvPr>
        </p:nvSpPr>
        <p:spPr/>
        <p:txBody>
          <a:bodyPr/>
          <a:lstStyle/>
          <a:p>
            <a:fld id="{06F4FA7C-B017-4DDA-A13F-7530FC570BF8}"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98DEAF9-E6AA-432A-9056-25C7C5CCB7EE}" type="datetimeFigureOut">
              <a:rPr lang="id-ID" smtClean="0"/>
              <a:pPr/>
              <a:t>27/03/2013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6F4FA7C-B017-4DDA-A13F-7530FC570BF8}"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98DEAF9-E6AA-432A-9056-25C7C5CCB7EE}" type="datetimeFigureOut">
              <a:rPr lang="id-ID" smtClean="0"/>
              <a:pPr/>
              <a:t>27/03/2013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6F4FA7C-B017-4DDA-A13F-7530FC570BF8}"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98DEAF9-E6AA-432A-9056-25C7C5CCB7EE}" type="datetimeFigureOut">
              <a:rPr lang="id-ID" smtClean="0"/>
              <a:pPr/>
              <a:t>27/03/2013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6F4FA7C-B017-4DDA-A13F-7530FC570BF8}"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98DEAF9-E6AA-432A-9056-25C7C5CCB7EE}" type="datetimeFigureOut">
              <a:rPr lang="id-ID" smtClean="0"/>
              <a:pPr/>
              <a:t>27/03/2013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6F4FA7C-B017-4DDA-A13F-7530FC570BF8}"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98DEAF9-E6AA-432A-9056-25C7C5CCB7EE}" type="datetimeFigureOut">
              <a:rPr lang="id-ID" smtClean="0"/>
              <a:pPr/>
              <a:t>27/03/2013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6F4FA7C-B017-4DDA-A13F-7530FC570BF8}"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98DEAF9-E6AA-432A-9056-25C7C5CCB7EE}" type="datetimeFigureOut">
              <a:rPr lang="id-ID" smtClean="0"/>
              <a:pPr/>
              <a:t>27/03/2013</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06F4FA7C-B017-4DDA-A13F-7530FC570BF8}"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98DEAF9-E6AA-432A-9056-25C7C5CCB7EE}" type="datetimeFigureOut">
              <a:rPr lang="id-ID" smtClean="0"/>
              <a:pPr/>
              <a:t>27/03/2013</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06F4FA7C-B017-4DDA-A13F-7530FC570BF8}"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8DEAF9-E6AA-432A-9056-25C7C5CCB7EE}" type="datetimeFigureOut">
              <a:rPr lang="id-ID" smtClean="0"/>
              <a:pPr/>
              <a:t>27/03/2013</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06F4FA7C-B017-4DDA-A13F-7530FC570BF8}"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98DEAF9-E6AA-432A-9056-25C7C5CCB7EE}" type="datetimeFigureOut">
              <a:rPr lang="id-ID" smtClean="0"/>
              <a:pPr/>
              <a:t>27/03/2013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6F4FA7C-B017-4DDA-A13F-7530FC570BF8}"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98DEAF9-E6AA-432A-9056-25C7C5CCB7EE}" type="datetimeFigureOut">
              <a:rPr lang="id-ID" smtClean="0"/>
              <a:pPr/>
              <a:t>27/03/2013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a:xfrm>
            <a:off x="8077200" y="6356350"/>
            <a:ext cx="609600" cy="365125"/>
          </a:xfrm>
        </p:spPr>
        <p:txBody>
          <a:bodyPr/>
          <a:lstStyle/>
          <a:p>
            <a:fld id="{06F4FA7C-B017-4DDA-A13F-7530FC570BF8}" type="slidenum">
              <a:rPr lang="id-ID" smtClean="0"/>
              <a:pPr/>
              <a:t>‹#›</a:t>
            </a:fld>
            <a:endParaRPr lang="id-ID"/>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98DEAF9-E6AA-432A-9056-25C7C5CCB7EE}" type="datetimeFigureOut">
              <a:rPr lang="id-ID" smtClean="0"/>
              <a:pPr/>
              <a:t>27/03/2013</a:t>
            </a:fld>
            <a:endParaRPr lang="id-ID"/>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d-ID"/>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6F4FA7C-B017-4DDA-A13F-7530FC570BF8}" type="slidenum">
              <a:rPr lang="id-ID" smtClean="0"/>
              <a:pPr/>
              <a:t>‹#›</a:t>
            </a:fld>
            <a:endParaRPr lang="id-ID"/>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id-ID" sz="4000" dirty="0" smtClean="0">
                <a:solidFill>
                  <a:srgbClr val="FF0000"/>
                </a:solidFill>
                <a:latin typeface="Comic Sans MS" pitchFamily="66" charset="0"/>
              </a:rPr>
              <a:t>Pengertian perkembangan kognitif dan bagian sel otak</a:t>
            </a:r>
            <a:endParaRPr lang="id-ID" sz="4000" dirty="0">
              <a:solidFill>
                <a:srgbClr val="FF0000"/>
              </a:solidFill>
              <a:latin typeface="Comic Sans MS" pitchFamily="66" charset="0"/>
            </a:endParaRPr>
          </a:p>
        </p:txBody>
      </p:sp>
      <p:sp>
        <p:nvSpPr>
          <p:cNvPr id="7" name="Content Placeholder 6"/>
          <p:cNvSpPr>
            <a:spLocks noGrp="1"/>
          </p:cNvSpPr>
          <p:nvPr>
            <p:ph idx="1"/>
          </p:nvPr>
        </p:nvSpPr>
        <p:spPr>
          <a:xfrm>
            <a:off x="457200" y="1935480"/>
            <a:ext cx="8229600" cy="4922520"/>
          </a:xfrm>
        </p:spPr>
        <p:txBody>
          <a:bodyPr>
            <a:normAutofit fontScale="92500" lnSpcReduction="20000"/>
          </a:bodyPr>
          <a:lstStyle/>
          <a:p>
            <a:r>
              <a:rPr lang="id-ID" sz="2000" dirty="0" smtClean="0">
                <a:solidFill>
                  <a:srgbClr val="FF0000"/>
                </a:solidFill>
                <a:latin typeface="Comic Sans MS" pitchFamily="66" charset="0"/>
              </a:rPr>
              <a:t>Perkembangan Kognitif adalah perkembangan kecerdasan otak pada anak yang terjadi di dalam otak.</a:t>
            </a:r>
          </a:p>
          <a:p>
            <a:r>
              <a:rPr lang="id-ID" sz="2000" b="1" dirty="0" smtClean="0">
                <a:solidFill>
                  <a:srgbClr val="FF0000"/>
                </a:solidFill>
                <a:latin typeface="Comic Sans MS" pitchFamily="66" charset="0"/>
              </a:rPr>
              <a:t>Sel dan bagian otak </a:t>
            </a:r>
            <a:r>
              <a:rPr lang="id-ID" sz="2000" dirty="0" smtClean="0">
                <a:solidFill>
                  <a:srgbClr val="FF0000"/>
                </a:solidFill>
                <a:latin typeface="Comic Sans MS" pitchFamily="66" charset="0"/>
              </a:rPr>
              <a:t>jumlah dan ukuran ujung saraf otak terus bertambah setidaknya sampai masa remaja. Beberapa pertambahan ukuran otak juga berhubungan </a:t>
            </a:r>
            <a:r>
              <a:rPr lang="id-ID" sz="2000" i="1" dirty="0" smtClean="0">
                <a:solidFill>
                  <a:srgbClr val="FF0000"/>
                </a:solidFill>
                <a:latin typeface="Comic Sans MS" pitchFamily="66" charset="0"/>
              </a:rPr>
              <a:t>myelinasi</a:t>
            </a:r>
            <a:r>
              <a:rPr lang="id-ID" sz="2000" dirty="0" smtClean="0">
                <a:solidFill>
                  <a:srgbClr val="FF0000"/>
                </a:solidFill>
                <a:latin typeface="Comic Sans MS" pitchFamily="66" charset="0"/>
              </a:rPr>
              <a:t> proses pembungkusan beberapa sel di otak oleh selubung myelin. Hal tersebut akan meningkatkan kecepatan jalur informasi pada sistem saraf. Myelinasi di daerah otak yang berhubungan dengan koordinasi tangan-mata, terus berlanjut hingga usia kurang lebih usia 4 tahun. Myelinasi di daerah otak penting dalam memfokuskan perhatian masih berlangsung hingga usia kurang lebih 10 tahun (Tanner, 1978). Perngaruh proses tersebut pada pengajaran adalah anak-anak akan kesulitan untuk memfokuskan perhatian dan mempertahankannya untuk waktu yang sangat lama selama masa kanak-kanak awal, teteapi perhatian mereka akan meningkat ketika mereka melalui tahun-tahun di sekolah dasar. Proses myelinasi yang meningkat secara besar-besaran terjadi di bagian depan otak (lobus frontalis), tempat terjadi penalaran dan pemikiran, selama masa remaja(Nelson, Thomas, dan de Haan,2006).</a:t>
            </a:r>
          </a:p>
          <a:p>
            <a:endParaRPr lang="id-ID" sz="1600" dirty="0">
              <a:solidFill>
                <a:srgbClr val="FF0000"/>
              </a:solidFill>
              <a:latin typeface="Comic Sans MS" pitchFamily="66"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4338"/>
            <a:ext cx="8229600" cy="2061426"/>
          </a:xfrm>
        </p:spPr>
        <p:txBody>
          <a:bodyPr>
            <a:normAutofit fontScale="90000"/>
          </a:bodyPr>
          <a:lstStyle/>
          <a:p>
            <a:pPr lvl="0" algn="ctr"/>
            <a:r>
              <a:rPr lang="id-ID" sz="4000" dirty="0" smtClean="0">
                <a:solidFill>
                  <a:srgbClr val="FF0000"/>
                </a:solidFill>
                <a:latin typeface="Comic Sans MS" pitchFamily="66" charset="0"/>
              </a:rPr>
              <a:t>Pendekatan ilmu kognitif sosial terhadap pembelajaran dan pendekatan prilaku da kognitif sosial </a:t>
            </a:r>
            <a:endParaRPr lang="id-ID" sz="4000" dirty="0">
              <a:solidFill>
                <a:srgbClr val="FF0000"/>
              </a:solidFill>
              <a:latin typeface="Comic Sans MS" pitchFamily="66" charset="0"/>
            </a:endParaRPr>
          </a:p>
        </p:txBody>
      </p:sp>
      <p:sp>
        <p:nvSpPr>
          <p:cNvPr id="3" name="Content Placeholder 2"/>
          <p:cNvSpPr>
            <a:spLocks noGrp="1"/>
          </p:cNvSpPr>
          <p:nvPr>
            <p:ph idx="1"/>
          </p:nvPr>
        </p:nvSpPr>
        <p:spPr/>
        <p:txBody>
          <a:bodyPr>
            <a:noAutofit/>
          </a:bodyPr>
          <a:lstStyle/>
          <a:p>
            <a:pPr lvl="0">
              <a:buNone/>
            </a:pPr>
            <a:r>
              <a:rPr lang="id-ID" sz="2000" b="1" dirty="0" smtClean="0">
                <a:solidFill>
                  <a:srgbClr val="FF0000"/>
                </a:solidFill>
                <a:latin typeface="Comic Sans MS" pitchFamily="66" charset="0"/>
              </a:rPr>
              <a:t>Asumsi-asumsi dasar teori kognitif sosial</a:t>
            </a:r>
            <a:endParaRPr lang="id-ID" sz="2000" dirty="0" smtClean="0">
              <a:solidFill>
                <a:srgbClr val="FF0000"/>
              </a:solidFill>
              <a:latin typeface="Comic Sans MS" pitchFamily="66" charset="0"/>
            </a:endParaRPr>
          </a:p>
          <a:p>
            <a:pPr>
              <a:buNone/>
            </a:pPr>
            <a:r>
              <a:rPr lang="id-ID" sz="2000" dirty="0" smtClean="0">
                <a:solidFill>
                  <a:srgbClr val="FF0000"/>
                </a:solidFill>
                <a:latin typeface="Comic Sans MS" pitchFamily="66" charset="0"/>
              </a:rPr>
              <a:t>	Teori kognitif sosial berakar pada behaviorisme dan dengan demikian juga membahas pengaruh-pengaruh penguatan dan hukuman dalam batas tertentu.dan di bawah ini kita akan membahas pendekatan kognitif sosial terhadap pembelajaran.</a:t>
            </a:r>
          </a:p>
          <a:p>
            <a:pPr lvl="0"/>
            <a:r>
              <a:rPr lang="id-ID" sz="2000" dirty="0" smtClean="0">
                <a:solidFill>
                  <a:srgbClr val="FF0000"/>
                </a:solidFill>
                <a:latin typeface="Comic Sans MS" pitchFamily="66" charset="0"/>
              </a:rPr>
              <a:t>Orang dapat belajar dengan mengamati orang lain.</a:t>
            </a:r>
          </a:p>
          <a:p>
            <a:r>
              <a:rPr lang="id-ID" sz="2000" dirty="0" smtClean="0">
                <a:solidFill>
                  <a:srgbClr val="FF0000"/>
                </a:solidFill>
                <a:latin typeface="Comic Sans MS" pitchFamily="66" charset="0"/>
              </a:rPr>
              <a:t>Belajar seringkal imerupakan proses trial and eror.orang mencoba banyak respon yang berbeda,dengan meningkatkan respon-respon yang menghasilkan konsekuensi – konsekuensi yang di inginkan dan membuang yang tidak produktif.teori kognitif sosial menyatakan bahwa para pembelajar tidak harus “bereksperimen”dengan cara trial and error semacam itu,tapi juga bisa menggunakan cara lain seperti mengamati prilaku orang lain atau yang di sebut model</a:t>
            </a:r>
            <a:r>
              <a:rPr lang="id-ID" sz="2000" dirty="0" smtClean="0">
                <a:latin typeface="Comic Sans MS" pitchFamily="66" charset="0"/>
              </a:rPr>
              <a:t>.</a:t>
            </a:r>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4000" r="-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2984"/>
          </a:xfrm>
        </p:spPr>
        <p:txBody>
          <a:bodyPr/>
          <a:lstStyle/>
          <a:p>
            <a:pPr algn="ctr"/>
            <a:r>
              <a:rPr lang="id-ID" dirty="0" smtClean="0">
                <a:solidFill>
                  <a:srgbClr val="FF0000"/>
                </a:solidFill>
              </a:rPr>
              <a:t>lanjutan</a:t>
            </a:r>
            <a:endParaRPr lang="id-ID" dirty="0">
              <a:solidFill>
                <a:srgbClr val="FF0000"/>
              </a:solidFill>
            </a:endParaRPr>
          </a:p>
        </p:txBody>
      </p:sp>
      <p:sp>
        <p:nvSpPr>
          <p:cNvPr id="3" name="Content Placeholder 2"/>
          <p:cNvSpPr>
            <a:spLocks noGrp="1"/>
          </p:cNvSpPr>
          <p:nvPr>
            <p:ph idx="1"/>
          </p:nvPr>
        </p:nvSpPr>
        <p:spPr>
          <a:xfrm>
            <a:off x="457200" y="1142984"/>
            <a:ext cx="8229600" cy="5715016"/>
          </a:xfrm>
        </p:spPr>
        <p:txBody>
          <a:bodyPr>
            <a:noAutofit/>
          </a:bodyPr>
          <a:lstStyle/>
          <a:p>
            <a:pPr lvl="0"/>
            <a:r>
              <a:rPr lang="id-ID" sz="1600" dirty="0" smtClean="0">
                <a:solidFill>
                  <a:srgbClr val="FF0000"/>
                </a:solidFill>
                <a:latin typeface="Comic Sans MS" pitchFamily="66" charset="0"/>
              </a:rPr>
              <a:t>Belajar merupakan suatu proses internal yang mungkin atau juga tidak menghasilkan perubahan prilaku.</a:t>
            </a:r>
          </a:p>
          <a:p>
            <a:r>
              <a:rPr lang="id-ID" sz="1600" dirty="0" smtClean="0">
                <a:solidFill>
                  <a:srgbClr val="FF0000"/>
                </a:solidFill>
                <a:latin typeface="Comic Sans MS" pitchFamily="66" charset="0"/>
              </a:rPr>
              <a:t>Beberapa dari hal-hal yang di pelajari orang muncul dalam perilaku mereka dengan segera,yang lain mempengaruhi perilaku mereka di kemudian hari,dan yang lain lagi tidak mempengaruhi perilaku mereka sama sekali.</a:t>
            </a:r>
          </a:p>
          <a:p>
            <a:pPr lvl="0"/>
            <a:r>
              <a:rPr lang="id-ID" sz="1600" dirty="0" smtClean="0">
                <a:solidFill>
                  <a:srgbClr val="FF0000"/>
                </a:solidFill>
                <a:latin typeface="Comic Sans MS" pitchFamily="66" charset="0"/>
              </a:rPr>
              <a:t>Manusia dan lingkungan nya saling mempengaruhi </a:t>
            </a:r>
          </a:p>
          <a:p>
            <a:r>
              <a:rPr lang="id-ID" sz="1600" dirty="0" smtClean="0">
                <a:solidFill>
                  <a:srgbClr val="FF0000"/>
                </a:solidFill>
                <a:latin typeface="Comic Sans MS" pitchFamily="66" charset="0"/>
              </a:rPr>
              <a:t>Pembelajaran juga mempengaruhi lingkungan,seringkali secara sadar dan sengaja.dan dalam tingkat tertentu,pelajar mempengaruhi lingkungan nya melalui perilaku mereka.,misalnya respon yang di buat oleh siswa yang menentukan berbagai aktifitas yang mereka sukai.proses-proses kognitif internal,karateristik</a:t>
            </a:r>
          </a:p>
          <a:p>
            <a:r>
              <a:rPr lang="id-ID" sz="1600" dirty="0" smtClean="0">
                <a:solidFill>
                  <a:srgbClr val="FF0000"/>
                </a:solidFill>
                <a:latin typeface="Comic Sans MS" pitchFamily="66" charset="0"/>
              </a:rPr>
              <a:t> kepribadian,dan lain-lain yang dalam cara tertentu terletak dalam diri pembelajar.</a:t>
            </a:r>
          </a:p>
          <a:p>
            <a:pPr lvl="0"/>
            <a:r>
              <a:rPr lang="id-ID" sz="1600" dirty="0" smtClean="0">
                <a:solidFill>
                  <a:srgbClr val="FF0000"/>
                </a:solidFill>
                <a:latin typeface="Comic Sans MS" pitchFamily="66" charset="0"/>
              </a:rPr>
              <a:t>Perilaku terarah pada tujuan-tujuan tertentu</a:t>
            </a:r>
          </a:p>
          <a:p>
            <a:r>
              <a:rPr lang="id-ID" sz="1600" dirty="0" smtClean="0">
                <a:solidFill>
                  <a:srgbClr val="FF0000"/>
                </a:solidFill>
                <a:latin typeface="Comic Sans MS" pitchFamily="66" charset="0"/>
              </a:rPr>
              <a:t>Para ahli tori kognitif sosial mengemukakan bahwa orang seringkali menetapkan tujuan bagi diri mereka sendiri dan mengarahkan perilaku mereka berdasarkan tujuan itu.</a:t>
            </a:r>
          </a:p>
          <a:p>
            <a:pPr lvl="0"/>
            <a:r>
              <a:rPr lang="id-ID" sz="1600" dirty="0" smtClean="0">
                <a:solidFill>
                  <a:srgbClr val="FF0000"/>
                </a:solidFill>
                <a:latin typeface="Comic Sans MS" pitchFamily="66" charset="0"/>
              </a:rPr>
              <a:t>Perilaku menjadi semakin bisa di aatur sendiri-sendiri</a:t>
            </a:r>
          </a:p>
          <a:p>
            <a:r>
              <a:rPr lang="id-ID" sz="1600" dirty="0" smtClean="0">
                <a:solidFill>
                  <a:srgbClr val="FF0000"/>
                </a:solidFill>
                <a:latin typeface="Comic Sans MS" pitchFamily="66" charset="0"/>
              </a:rPr>
              <a:t>Biasanya manusia tahun pertama kehidupan tindakan mereka di kontrol dan di arahkan oleh orang-orang terdekat mereka,namun saat mereka sudah beranjak dewasa mereka cenderung bisa mengontrol sendiri kehidupan mereka.</a:t>
            </a:r>
          </a:p>
          <a:p>
            <a:endParaRPr lang="id-ID" sz="1600" dirty="0" smtClean="0">
              <a:solidFill>
                <a:srgbClr val="FF0000"/>
              </a:solidFill>
              <a:latin typeface="Comic Sans MS" pitchFamily="66" charset="0"/>
            </a:endParaRPr>
          </a:p>
          <a:p>
            <a:endParaRPr lang="id-ID" sz="1600" dirty="0">
              <a:solidFill>
                <a:srgbClr val="FF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4000" b="-2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1071546"/>
          </a:xfrm>
        </p:spPr>
        <p:txBody>
          <a:bodyPr>
            <a:normAutofit/>
          </a:bodyPr>
          <a:lstStyle/>
          <a:p>
            <a:pPr algn="ctr"/>
            <a:r>
              <a:rPr lang="id-ID" dirty="0" smtClean="0">
                <a:solidFill>
                  <a:srgbClr val="FF0000"/>
                </a:solidFill>
                <a:latin typeface="Comic Sans MS" pitchFamily="66" charset="0"/>
              </a:rPr>
              <a:t>pemodelan</a:t>
            </a:r>
            <a:endParaRPr lang="id-ID" dirty="0">
              <a:solidFill>
                <a:srgbClr val="FF0000"/>
              </a:solidFill>
              <a:latin typeface="Comic Sans MS" pitchFamily="66" charset="0"/>
            </a:endParaRPr>
          </a:p>
        </p:txBody>
      </p:sp>
      <p:sp>
        <p:nvSpPr>
          <p:cNvPr id="3" name="Content Placeholder 2"/>
          <p:cNvSpPr>
            <a:spLocks noGrp="1"/>
          </p:cNvSpPr>
          <p:nvPr>
            <p:ph idx="1"/>
          </p:nvPr>
        </p:nvSpPr>
        <p:spPr>
          <a:xfrm>
            <a:off x="457200" y="1214422"/>
            <a:ext cx="8229600" cy="5429288"/>
          </a:xfrm>
        </p:spPr>
        <p:txBody>
          <a:bodyPr>
            <a:normAutofit fontScale="92500" lnSpcReduction="10000"/>
          </a:bodyPr>
          <a:lstStyle/>
          <a:p>
            <a:pPr lvl="0">
              <a:buNone/>
            </a:pPr>
            <a:r>
              <a:rPr lang="id-ID" b="1" dirty="0" smtClean="0">
                <a:solidFill>
                  <a:srgbClr val="FF0000"/>
                </a:solidFill>
                <a:latin typeface="Comic Sans MS" pitchFamily="66" charset="0"/>
              </a:rPr>
              <a:t>Pemodelan</a:t>
            </a:r>
            <a:endParaRPr lang="id-ID" dirty="0" smtClean="0">
              <a:solidFill>
                <a:srgbClr val="FF0000"/>
              </a:solidFill>
              <a:latin typeface="Comic Sans MS" pitchFamily="66" charset="0"/>
            </a:endParaRPr>
          </a:p>
          <a:p>
            <a:pPr>
              <a:buNone/>
            </a:pPr>
            <a:r>
              <a:rPr lang="id-ID" dirty="0" smtClean="0">
                <a:solidFill>
                  <a:srgbClr val="FF0000"/>
                </a:solidFill>
                <a:latin typeface="Comic Sans MS" pitchFamily="66" charset="0"/>
              </a:rPr>
              <a:t>	Sebagai manusia kita mempunyai kemampuan untuk meniru orang lain hampir sejak kita lahir ( T.F. field, woddson, greenberg, &amp; cohen, 1982; kugiumutzakis, 1988; meltzoff, 2005).dan dalam kenyataan nya ternyata otak di perlengkapi secara khusus bagi imitasi.model di bagi menjadi 2 macam yaitu:</a:t>
            </a:r>
          </a:p>
          <a:p>
            <a:pPr lvl="0"/>
            <a:r>
              <a:rPr lang="id-ID" dirty="0" smtClean="0">
                <a:solidFill>
                  <a:srgbClr val="FF0000"/>
                </a:solidFill>
                <a:latin typeface="Comic Sans MS" pitchFamily="66" charset="0"/>
              </a:rPr>
              <a:t>Model hidup (live models) yaitu model manusia atau orang-orang yang ada di sekitar kita seperti orang tua,guru,teman,dll.</a:t>
            </a:r>
          </a:p>
          <a:p>
            <a:pPr lvl="0"/>
            <a:r>
              <a:rPr lang="id-ID" dirty="0" smtClean="0">
                <a:solidFill>
                  <a:srgbClr val="FF0000"/>
                </a:solidFill>
                <a:latin typeface="Comic Sans MS" pitchFamily="66" charset="0"/>
              </a:rPr>
              <a:t>Model simbolik (symbolic models) karakter yang nyata atau fiksi yang di gambarkan dengan buku,tv,majalah,koran,dll.</a:t>
            </a:r>
          </a:p>
          <a:p>
            <a:pPr lvl="0"/>
            <a:r>
              <a:rPr lang="id-ID" dirty="0" smtClean="0">
                <a:solidFill>
                  <a:srgbClr val="FF0000"/>
                </a:solidFill>
                <a:latin typeface="Comic Sans MS" pitchFamily="66" charset="0"/>
              </a:rPr>
              <a:t>Perilaku yang Dapat Dipelajari melalui Pemodelan</a:t>
            </a:r>
          </a:p>
          <a:p>
            <a:endParaRPr lang="id-ID"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0000" r="-10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28"/>
            <a:ext cx="8229600" cy="1071570"/>
          </a:xfrm>
        </p:spPr>
        <p:txBody>
          <a:bodyPr>
            <a:normAutofit fontScale="90000"/>
          </a:bodyPr>
          <a:lstStyle/>
          <a:p>
            <a:r>
              <a:rPr lang="id-ID" b="1" dirty="0" smtClean="0">
                <a:solidFill>
                  <a:srgbClr val="FF0000"/>
                </a:solidFill>
              </a:rPr>
              <a:t>Bagaimana Model Memengaruhi Perilaku</a:t>
            </a:r>
            <a:endParaRPr lang="id-ID" dirty="0">
              <a:solidFill>
                <a:srgbClr val="FF0000"/>
              </a:solidFill>
            </a:endParaRPr>
          </a:p>
        </p:txBody>
      </p:sp>
      <p:sp>
        <p:nvSpPr>
          <p:cNvPr id="3" name="Content Placeholder 2"/>
          <p:cNvSpPr>
            <a:spLocks noGrp="1"/>
          </p:cNvSpPr>
          <p:nvPr>
            <p:ph idx="1"/>
          </p:nvPr>
        </p:nvSpPr>
        <p:spPr>
          <a:xfrm>
            <a:off x="500034" y="1500174"/>
            <a:ext cx="8229600" cy="5357826"/>
          </a:xfrm>
        </p:spPr>
        <p:txBody>
          <a:bodyPr>
            <a:normAutofit fontScale="77500" lnSpcReduction="20000"/>
          </a:bodyPr>
          <a:lstStyle/>
          <a:p>
            <a:r>
              <a:rPr lang="id-ID" dirty="0" smtClean="0">
                <a:solidFill>
                  <a:srgbClr val="FF0000"/>
                </a:solidFill>
                <a:latin typeface="Comic Sans MS" pitchFamily="66" charset="0"/>
              </a:rPr>
              <a:t>Efek pembelajaran observasional</a:t>
            </a:r>
            <a:r>
              <a:rPr lang="id-ID" b="1" dirty="0" smtClean="0">
                <a:solidFill>
                  <a:srgbClr val="FF0000"/>
                </a:solidFill>
                <a:latin typeface="Comic Sans MS" pitchFamily="66" charset="0"/>
              </a:rPr>
              <a:t> </a:t>
            </a:r>
            <a:r>
              <a:rPr lang="id-ID" i="1" dirty="0" smtClean="0">
                <a:solidFill>
                  <a:srgbClr val="FF0000"/>
                </a:solidFill>
                <a:latin typeface="Comic Sans MS" pitchFamily="66" charset="0"/>
              </a:rPr>
              <a:t>(observasional learning effect).</a:t>
            </a:r>
            <a:r>
              <a:rPr lang="id-ID" dirty="0" smtClean="0">
                <a:solidFill>
                  <a:srgbClr val="FF0000"/>
                </a:solidFill>
                <a:latin typeface="Comic Sans MS" pitchFamily="66" charset="0"/>
              </a:rPr>
              <a:t> Pengamat menunjukkan perilaku baru yang diperagakan oleh model. Dengan melihat dan mendengarkan model, siswa belajar cara membedah cacing tanah, berenang gaya punggung, dan mengucapkan </a:t>
            </a:r>
            <a:r>
              <a:rPr lang="id-ID" i="1" dirty="0" smtClean="0">
                <a:solidFill>
                  <a:srgbClr val="FF0000"/>
                </a:solidFill>
                <a:latin typeface="Comic Sans MS" pitchFamily="66" charset="0"/>
              </a:rPr>
              <a:t>“Estudia usted espanol?”</a:t>
            </a:r>
            <a:r>
              <a:rPr lang="id-ID" dirty="0" smtClean="0">
                <a:solidFill>
                  <a:srgbClr val="FF0000"/>
                </a:solidFill>
                <a:latin typeface="Comic Sans MS" pitchFamily="66" charset="0"/>
              </a:rPr>
              <a:t> dengan benar. Mereka juga bisa mendapatkan kepercayaan religius dan politik yang mereka dengar dianut orang tua mereka.</a:t>
            </a:r>
          </a:p>
          <a:p>
            <a:pPr lvl="0"/>
            <a:r>
              <a:rPr lang="id-ID" dirty="0" smtClean="0">
                <a:solidFill>
                  <a:srgbClr val="FF0000"/>
                </a:solidFill>
                <a:latin typeface="Comic Sans MS" pitchFamily="66" charset="0"/>
              </a:rPr>
              <a:t>Efek pemfasilitasi respons</a:t>
            </a:r>
            <a:r>
              <a:rPr lang="id-ID" b="1" dirty="0" smtClean="0">
                <a:solidFill>
                  <a:srgbClr val="FF0000"/>
                </a:solidFill>
                <a:latin typeface="Comic Sans MS" pitchFamily="66" charset="0"/>
              </a:rPr>
              <a:t> </a:t>
            </a:r>
            <a:r>
              <a:rPr lang="id-ID" i="1" dirty="0" smtClean="0">
                <a:solidFill>
                  <a:srgbClr val="FF0000"/>
                </a:solidFill>
                <a:latin typeface="Comic Sans MS" pitchFamily="66" charset="0"/>
              </a:rPr>
              <a:t>(response falicication effect).</a:t>
            </a:r>
            <a:r>
              <a:rPr lang="id-ID" dirty="0" smtClean="0">
                <a:solidFill>
                  <a:srgbClr val="FF0000"/>
                </a:solidFill>
                <a:latin typeface="Comic Sans MS" pitchFamily="66" charset="0"/>
              </a:rPr>
              <a:t> Pengamat menunjukkan prilaku yang telah dipelajari sebelumnya lebih sering setelah melihat  seorang model diberi penguatan karena menampilkan prilaku tersebut (yi., setelah menerima penguatan yang bersifat vicarious).</a:t>
            </a:r>
          </a:p>
          <a:p>
            <a:pPr lvl="0"/>
            <a:r>
              <a:rPr lang="id-ID" b="1" dirty="0" smtClean="0">
                <a:solidFill>
                  <a:srgbClr val="FF0000"/>
                </a:solidFill>
                <a:latin typeface="Comic Sans MS" pitchFamily="66" charset="0"/>
              </a:rPr>
              <a:t>Efek penghambat respons </a:t>
            </a:r>
            <a:r>
              <a:rPr lang="id-ID" i="1" dirty="0" smtClean="0">
                <a:solidFill>
                  <a:srgbClr val="FF0000"/>
                </a:solidFill>
                <a:latin typeface="Comic Sans MS" pitchFamily="66" charset="0"/>
              </a:rPr>
              <a:t>(response inhibition effect).</a:t>
            </a:r>
            <a:r>
              <a:rPr lang="id-ID" dirty="0" smtClean="0">
                <a:solidFill>
                  <a:srgbClr val="FF0000"/>
                </a:solidFill>
                <a:latin typeface="Comic Sans MS" pitchFamily="66" charset="0"/>
              </a:rPr>
              <a:t> Pengamat mengurangi frrekuensi prilaku yang telah dipelajari setelah melihat seorang model dihukum karena prilaku tersebut (yi., setelah menerima penguatan yang bersifat vicarious).</a:t>
            </a:r>
          </a:p>
          <a:p>
            <a:pPr lvl="0"/>
            <a:r>
              <a:rPr lang="id-ID" b="1" dirty="0" smtClean="0">
                <a:solidFill>
                  <a:srgbClr val="FF0000"/>
                </a:solidFill>
                <a:latin typeface="Comic Sans MS" pitchFamily="66" charset="0"/>
              </a:rPr>
              <a:t>Response disinhibition effect. </a:t>
            </a:r>
            <a:r>
              <a:rPr lang="id-ID" dirty="0" smtClean="0">
                <a:solidFill>
                  <a:srgbClr val="FF0000"/>
                </a:solidFill>
                <a:latin typeface="Comic Sans MS" pitchFamily="66" charset="0"/>
              </a:rPr>
              <a:t>Pengamat menunjukkan prilaku yang dilarang atau dihukum lebih sering detelah melihat seorang model menunjukkan prilaku tersebut tanpa mendapatkan konsekuensi yang merugikan.</a:t>
            </a:r>
          </a:p>
          <a:p>
            <a:endParaRPr lang="id-ID" dirty="0">
              <a:solidFill>
                <a:srgbClr val="FF0000"/>
              </a:solidFill>
              <a:latin typeface="Comic Sans MS" pitchFamily="66" charset="0"/>
            </a:endParaRPr>
          </a:p>
        </p:txBody>
      </p:sp>
    </p:spTree>
  </p:cSld>
  <p:clrMapOvr>
    <a:masterClrMapping/>
  </p:clrMapOvr>
  <p:transition>
    <p:pull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8229600" cy="1357298"/>
          </a:xfrm>
        </p:spPr>
        <p:txBody>
          <a:bodyPr>
            <a:normAutofit fontScale="90000"/>
          </a:bodyPr>
          <a:lstStyle/>
          <a:p>
            <a:pPr lvl="0" algn="ctr"/>
            <a:r>
              <a:rPr lang="id-ID" dirty="0" smtClean="0">
                <a:solidFill>
                  <a:srgbClr val="FF0000"/>
                </a:solidFill>
                <a:latin typeface="Comic Sans MS" pitchFamily="66" charset="0"/>
              </a:rPr>
              <a:t>Karateristik model yang efektif</a:t>
            </a:r>
            <a:endParaRPr lang="id-ID" dirty="0">
              <a:solidFill>
                <a:srgbClr val="FF0000"/>
              </a:solidFill>
              <a:latin typeface="Comic Sans MS" pitchFamily="66" charset="0"/>
            </a:endParaRPr>
          </a:p>
        </p:txBody>
      </p:sp>
      <p:sp>
        <p:nvSpPr>
          <p:cNvPr id="3" name="Content Placeholder 2"/>
          <p:cNvSpPr>
            <a:spLocks noGrp="1"/>
          </p:cNvSpPr>
          <p:nvPr>
            <p:ph idx="1"/>
          </p:nvPr>
        </p:nvSpPr>
        <p:spPr>
          <a:xfrm>
            <a:off x="457200" y="1357298"/>
            <a:ext cx="8229600" cy="5500702"/>
          </a:xfrm>
        </p:spPr>
        <p:txBody>
          <a:bodyPr>
            <a:noAutofit/>
          </a:bodyPr>
          <a:lstStyle/>
          <a:p>
            <a:pPr lvl="0"/>
            <a:r>
              <a:rPr lang="id-ID" sz="2000" dirty="0" smtClean="0">
                <a:solidFill>
                  <a:srgbClr val="FF0000"/>
                </a:solidFill>
                <a:latin typeface="Comic Sans MS" pitchFamily="66" charset="0"/>
              </a:rPr>
              <a:t>Kompetensi</a:t>
            </a:r>
            <a:r>
              <a:rPr lang="id-ID" sz="2000" b="1" dirty="0" smtClean="0">
                <a:solidFill>
                  <a:srgbClr val="FF0000"/>
                </a:solidFill>
                <a:latin typeface="Comic Sans MS" pitchFamily="66" charset="0"/>
              </a:rPr>
              <a:t> </a:t>
            </a:r>
            <a:r>
              <a:rPr lang="id-ID" sz="2000" dirty="0" smtClean="0">
                <a:solidFill>
                  <a:srgbClr val="FF0000"/>
                </a:solidFill>
                <a:latin typeface="Comic Sans MS" pitchFamily="66" charset="0"/>
              </a:rPr>
              <a:t>pembelajar biasanya mencoba meniru orang-orang yang melakukan sesuatu dengan baik, bukan sebaliknya.</a:t>
            </a:r>
          </a:p>
          <a:p>
            <a:pPr lvl="0"/>
            <a:r>
              <a:rPr lang="id-ID" sz="2000" dirty="0" smtClean="0">
                <a:solidFill>
                  <a:srgbClr val="FF0000"/>
                </a:solidFill>
                <a:latin typeface="Comic Sans MS" pitchFamily="66" charset="0"/>
              </a:rPr>
              <a:t>Pretise dan kekuasaan anak-anak dan remaja sering meniru orang yang terkenal atau orang yang berkuasa. Beberapa model yang efektif-pemimpin dunia, atlet terkenal, bintang rock populer-adalah orang-orang yang terkenal di tingkat nasional maupun internasional.</a:t>
            </a:r>
          </a:p>
          <a:p>
            <a:pPr lvl="0"/>
            <a:r>
              <a:rPr lang="id-ID" sz="2000" dirty="0" smtClean="0">
                <a:solidFill>
                  <a:srgbClr val="FF0000"/>
                </a:solidFill>
                <a:latin typeface="Comic Sans MS" pitchFamily="66" charset="0"/>
              </a:rPr>
              <a:t>Prilaku “sesuia jender”</a:t>
            </a:r>
          </a:p>
          <a:p>
            <a:pPr lvl="0"/>
            <a:r>
              <a:rPr lang="id-ID" sz="2000" dirty="0" smtClean="0">
                <a:solidFill>
                  <a:srgbClr val="FF0000"/>
                </a:solidFill>
                <a:latin typeface="Comic Sans MS" pitchFamily="66" charset="0"/>
              </a:rPr>
              <a:t>Perilaku yang relevan dengan situasi pembelajar</a:t>
            </a:r>
            <a:r>
              <a:rPr lang="id-ID" sz="2000" b="1" dirty="0" smtClean="0">
                <a:solidFill>
                  <a:srgbClr val="FF0000"/>
                </a:solidFill>
                <a:latin typeface="Comic Sans MS" pitchFamily="66" charset="0"/>
              </a:rPr>
              <a:t> </a:t>
            </a:r>
            <a:r>
              <a:rPr lang="id-ID" sz="2000" dirty="0" smtClean="0">
                <a:solidFill>
                  <a:srgbClr val="FF0000"/>
                </a:solidFill>
                <a:latin typeface="Comic Sans MS" pitchFamily="66" charset="0"/>
              </a:rPr>
              <a:t>sendiri pembelajar paling mungkin mengadopsi perilaku yang mereka yakini akan membantu mereka dalam situasi mereka.</a:t>
            </a:r>
          </a:p>
          <a:p>
            <a:pPr lvl="0"/>
            <a:r>
              <a:rPr lang="id-ID" sz="2000" b="1" dirty="0" smtClean="0">
                <a:solidFill>
                  <a:srgbClr val="FF0000"/>
                </a:solidFill>
                <a:latin typeface="Comic Sans MS" pitchFamily="66" charset="0"/>
              </a:rPr>
              <a:t>Membantu Siswa Belajar dari Model</a:t>
            </a:r>
            <a:endParaRPr lang="id-ID" sz="2000" dirty="0" smtClean="0">
              <a:solidFill>
                <a:srgbClr val="FF0000"/>
              </a:solidFill>
              <a:latin typeface="Comic Sans MS" pitchFamily="66" charset="0"/>
            </a:endParaRPr>
          </a:p>
          <a:p>
            <a:pPr lvl="0"/>
            <a:r>
              <a:rPr lang="id-ID" sz="2000" b="1" dirty="0" smtClean="0">
                <a:solidFill>
                  <a:srgbClr val="FF0000"/>
                </a:solidFill>
                <a:latin typeface="Comic Sans MS" pitchFamily="66" charset="0"/>
              </a:rPr>
              <a:t>Atensi</a:t>
            </a:r>
            <a:endParaRPr lang="id-ID" sz="2000" dirty="0" smtClean="0">
              <a:solidFill>
                <a:srgbClr val="FF0000"/>
              </a:solidFill>
              <a:latin typeface="Comic Sans MS" pitchFamily="66" charset="0"/>
            </a:endParaRPr>
          </a:p>
          <a:p>
            <a:pPr lvl="0"/>
            <a:r>
              <a:rPr lang="id-ID" sz="2000" b="1" dirty="0" smtClean="0">
                <a:solidFill>
                  <a:srgbClr val="FF0000"/>
                </a:solidFill>
                <a:latin typeface="Comic Sans MS" pitchFamily="66" charset="0"/>
              </a:rPr>
              <a:t>Retensi</a:t>
            </a:r>
            <a:endParaRPr lang="id-ID" sz="2000" dirty="0" smtClean="0">
              <a:solidFill>
                <a:srgbClr val="FF0000"/>
              </a:solidFill>
              <a:latin typeface="Comic Sans MS" pitchFamily="66" charset="0"/>
            </a:endParaRPr>
          </a:p>
          <a:p>
            <a:pPr lvl="0"/>
            <a:r>
              <a:rPr lang="id-ID" sz="2000" b="1" dirty="0" smtClean="0">
                <a:solidFill>
                  <a:srgbClr val="FF0000"/>
                </a:solidFill>
                <a:latin typeface="Comic Sans MS" pitchFamily="66" charset="0"/>
              </a:rPr>
              <a:t>Reproduksi Motor </a:t>
            </a:r>
            <a:r>
              <a:rPr lang="id-ID" sz="2000" dirty="0" smtClean="0">
                <a:solidFill>
                  <a:srgbClr val="FF0000"/>
                </a:solidFill>
                <a:latin typeface="Comic Sans MS" pitchFamily="66" charset="0"/>
              </a:rPr>
              <a:t>selain atensi dan mengingat, </a:t>
            </a:r>
            <a:r>
              <a:rPr lang="id-ID" sz="2000" i="1" dirty="0" smtClean="0">
                <a:solidFill>
                  <a:srgbClr val="FF0000"/>
                </a:solidFill>
                <a:latin typeface="Comic Sans MS" pitchFamily="66" charset="0"/>
              </a:rPr>
              <a:t>pembelajar harus secar fisik mampu memproduksi perilaku model.</a:t>
            </a:r>
            <a:endParaRPr lang="id-ID" sz="2000" dirty="0" smtClean="0">
              <a:solidFill>
                <a:srgbClr val="FF0000"/>
              </a:solidFill>
              <a:latin typeface="Comic Sans MS" pitchFamily="66" charset="0"/>
            </a:endParaRPr>
          </a:p>
          <a:p>
            <a:endParaRPr lang="id-ID" sz="2000" dirty="0">
              <a:solidFill>
                <a:srgbClr val="FF0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85860"/>
          </a:xfrm>
        </p:spPr>
        <p:txBody>
          <a:bodyPr/>
          <a:lstStyle/>
          <a:p>
            <a:pPr algn="ctr"/>
            <a:r>
              <a:rPr lang="id-ID" dirty="0" smtClean="0">
                <a:solidFill>
                  <a:srgbClr val="FF0000"/>
                </a:solidFill>
                <a:latin typeface="Comic Sans MS" pitchFamily="66" charset="0"/>
              </a:rPr>
              <a:t>Self efficacy</a:t>
            </a:r>
            <a:endParaRPr lang="id-ID" dirty="0">
              <a:solidFill>
                <a:srgbClr val="FF0000"/>
              </a:solidFill>
              <a:latin typeface="Comic Sans MS" pitchFamily="66" charset="0"/>
            </a:endParaRPr>
          </a:p>
        </p:txBody>
      </p:sp>
      <p:sp>
        <p:nvSpPr>
          <p:cNvPr id="3" name="Content Placeholder 2"/>
          <p:cNvSpPr>
            <a:spLocks noGrp="1"/>
          </p:cNvSpPr>
          <p:nvPr>
            <p:ph idx="1"/>
          </p:nvPr>
        </p:nvSpPr>
        <p:spPr>
          <a:xfrm>
            <a:off x="457200" y="1285860"/>
            <a:ext cx="8229600" cy="5572140"/>
          </a:xfrm>
        </p:spPr>
        <p:txBody>
          <a:bodyPr>
            <a:noAutofit/>
          </a:bodyPr>
          <a:lstStyle/>
          <a:p>
            <a:r>
              <a:rPr lang="id-ID" sz="2400" dirty="0" smtClean="0">
                <a:solidFill>
                  <a:srgbClr val="FF0000"/>
                </a:solidFill>
                <a:latin typeface="Comic Sans MS" pitchFamily="66" charset="0"/>
              </a:rPr>
              <a:t>Secara umum, </a:t>
            </a:r>
            <a:r>
              <a:rPr lang="id-ID" sz="2400" b="1" dirty="0" smtClean="0">
                <a:solidFill>
                  <a:srgbClr val="FF0000"/>
                </a:solidFill>
                <a:latin typeface="Comic Sans MS" pitchFamily="66" charset="0"/>
              </a:rPr>
              <a:t>Self-efficacy </a:t>
            </a:r>
            <a:r>
              <a:rPr lang="id-ID" sz="2400" dirty="0" smtClean="0">
                <a:solidFill>
                  <a:srgbClr val="FF0000"/>
                </a:solidFill>
                <a:latin typeface="Comic Sans MS" pitchFamily="66" charset="0"/>
              </a:rPr>
              <a:t>adalah penilaian seorang tentang kemampuannya sendiri untuk menjalankan perilaku tertentu atau mencapai tujuan tertentu. Yang mempengaruhi perilaku &amp; kognisi / wajib memiliki oleh pengajar.</a:t>
            </a:r>
          </a:p>
          <a:p>
            <a:pPr lvl="0"/>
            <a:r>
              <a:rPr lang="id-ID" sz="2400" dirty="0" smtClean="0">
                <a:solidFill>
                  <a:srgbClr val="FF0000"/>
                </a:solidFill>
                <a:latin typeface="Comic Sans MS" pitchFamily="66" charset="0"/>
              </a:rPr>
              <a:t>Self efficancy juga mempengaru</a:t>
            </a:r>
            <a:r>
              <a:rPr lang="id-ID" sz="2400" b="1" dirty="0" smtClean="0">
                <a:solidFill>
                  <a:srgbClr val="FF0000"/>
                </a:solidFill>
                <a:latin typeface="Comic Sans MS" pitchFamily="66" charset="0"/>
              </a:rPr>
              <a:t> Pilihan </a:t>
            </a:r>
            <a:r>
              <a:rPr lang="id-ID" sz="2400" dirty="0" smtClean="0">
                <a:solidFill>
                  <a:srgbClr val="FF0000"/>
                </a:solidFill>
                <a:latin typeface="Comic Sans MS" pitchFamily="66" charset="0"/>
              </a:rPr>
              <a:t>aktivitas,Tujuan,,Usaha dan persistensi,Pembelajaran dan prestasi</a:t>
            </a:r>
          </a:p>
          <a:p>
            <a:r>
              <a:rPr lang="id-ID" sz="2400" dirty="0" smtClean="0">
                <a:solidFill>
                  <a:srgbClr val="FF0000"/>
                </a:solidFill>
                <a:latin typeface="Comic Sans MS" pitchFamily="66" charset="0"/>
              </a:rPr>
              <a:t>Faktor-Faktor yang Memengaruhi Perkembangan Self-Efficacy</a:t>
            </a:r>
          </a:p>
          <a:p>
            <a:pPr marL="742950" lvl="0" indent="-742950">
              <a:buFont typeface="+mj-lt"/>
              <a:buAutoNum type="alphaLcPeriod"/>
            </a:pPr>
            <a:r>
              <a:rPr lang="id-ID" sz="2400" dirty="0" smtClean="0">
                <a:solidFill>
                  <a:srgbClr val="FF0000"/>
                </a:solidFill>
                <a:latin typeface="Comic Sans MS" pitchFamily="66" charset="0"/>
              </a:rPr>
              <a:t>Keberhasilan dan Kegagalan Pembelajar Sebelumnya</a:t>
            </a:r>
          </a:p>
          <a:p>
            <a:pPr marL="742950" lvl="0" indent="-742950">
              <a:buFont typeface="+mj-lt"/>
              <a:buAutoNum type="alphaLcPeriod"/>
            </a:pPr>
            <a:r>
              <a:rPr lang="id-ID" sz="2400" dirty="0" smtClean="0">
                <a:solidFill>
                  <a:srgbClr val="FF0000"/>
                </a:solidFill>
                <a:latin typeface="Comic Sans MS" pitchFamily="66" charset="0"/>
              </a:rPr>
              <a:t>Kesuksesan dan Kegagalan dalam Kelompok yang Lebih Besar</a:t>
            </a:r>
            <a:endParaRPr lang="id-ID" sz="2400" dirty="0">
              <a:solidFill>
                <a:srgbClr val="FF0000"/>
              </a:solidFill>
              <a:latin typeface="Comic Sans MS" pitchFamily="66"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5000" b="-1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71546"/>
          </a:xfrm>
        </p:spPr>
        <p:txBody>
          <a:bodyPr/>
          <a:lstStyle/>
          <a:p>
            <a:pPr algn="ctr"/>
            <a:r>
              <a:rPr lang="id-ID" dirty="0" smtClean="0">
                <a:solidFill>
                  <a:srgbClr val="FF0000"/>
                </a:solidFill>
              </a:rPr>
              <a:t>Self regulated behavior</a:t>
            </a:r>
            <a:endParaRPr lang="id-ID" dirty="0">
              <a:solidFill>
                <a:srgbClr val="FF0000"/>
              </a:solidFill>
            </a:endParaRPr>
          </a:p>
        </p:txBody>
      </p:sp>
      <p:sp>
        <p:nvSpPr>
          <p:cNvPr id="3" name="Content Placeholder 2"/>
          <p:cNvSpPr>
            <a:spLocks noGrp="1"/>
          </p:cNvSpPr>
          <p:nvPr>
            <p:ph idx="1"/>
          </p:nvPr>
        </p:nvSpPr>
        <p:spPr>
          <a:xfrm>
            <a:off x="457200" y="1142984"/>
            <a:ext cx="8229600" cy="5715016"/>
          </a:xfrm>
        </p:spPr>
        <p:txBody>
          <a:bodyPr>
            <a:noAutofit/>
          </a:bodyPr>
          <a:lstStyle/>
          <a:p>
            <a:r>
              <a:rPr lang="id-ID" sz="2000" dirty="0" smtClean="0">
                <a:solidFill>
                  <a:srgbClr val="FF0000"/>
                </a:solidFill>
                <a:latin typeface="Comic Sans MS" pitchFamily="66" charset="0"/>
              </a:rPr>
              <a:t>Mengontrol dan memonitor prilaku kita sendiri (Bandura, 1986). </a:t>
            </a:r>
            <a:r>
              <a:rPr lang="id-ID" sz="2000" b="1" dirty="0" smtClean="0">
                <a:solidFill>
                  <a:srgbClr val="FF0000"/>
                </a:solidFill>
                <a:latin typeface="Comic Sans MS" pitchFamily="66" charset="0"/>
              </a:rPr>
              <a:t>Perilaku yang diatur sendiri</a:t>
            </a:r>
            <a:r>
              <a:rPr lang="id-ID" sz="2000" dirty="0" smtClean="0">
                <a:solidFill>
                  <a:srgbClr val="FF0000"/>
                </a:solidFill>
                <a:latin typeface="Comic Sans MS" pitchFamily="66" charset="0"/>
              </a:rPr>
              <a:t> </a:t>
            </a:r>
            <a:r>
              <a:rPr lang="id-ID" sz="2000" i="1" dirty="0" smtClean="0">
                <a:solidFill>
                  <a:srgbClr val="FF0000"/>
                </a:solidFill>
                <a:latin typeface="Comic Sans MS" pitchFamily="66" charset="0"/>
              </a:rPr>
              <a:t>(self-regulated behavior).</a:t>
            </a:r>
            <a:endParaRPr lang="id-ID" sz="2000" dirty="0" smtClean="0">
              <a:solidFill>
                <a:srgbClr val="FF0000"/>
              </a:solidFill>
              <a:latin typeface="Comic Sans MS" pitchFamily="66" charset="0"/>
            </a:endParaRPr>
          </a:p>
          <a:p>
            <a:pPr lvl="0"/>
            <a:r>
              <a:rPr lang="id-ID" sz="2000" b="1" dirty="0" smtClean="0">
                <a:solidFill>
                  <a:srgbClr val="FF0000"/>
                </a:solidFill>
                <a:latin typeface="Comic Sans MS" pitchFamily="66" charset="0"/>
              </a:rPr>
              <a:t>Standar dan Tujuan yang Ditentukan Sendiri (Self-Determined Standars and Goals) </a:t>
            </a:r>
            <a:endParaRPr lang="id-ID" sz="2000" dirty="0" smtClean="0">
              <a:solidFill>
                <a:srgbClr val="FF0000"/>
              </a:solidFill>
              <a:latin typeface="Comic Sans MS" pitchFamily="66" charset="0"/>
            </a:endParaRPr>
          </a:p>
          <a:p>
            <a:pPr lvl="0"/>
            <a:r>
              <a:rPr lang="id-ID" sz="2000" b="1" dirty="0" smtClean="0">
                <a:solidFill>
                  <a:srgbClr val="FF0000"/>
                </a:solidFill>
                <a:latin typeface="Comic Sans MS" pitchFamily="66" charset="0"/>
              </a:rPr>
              <a:t>Pengaturan emosi Pengaturan emosi</a:t>
            </a:r>
            <a:r>
              <a:rPr lang="id-ID" sz="2000" dirty="0" smtClean="0">
                <a:solidFill>
                  <a:srgbClr val="FF0000"/>
                </a:solidFill>
                <a:latin typeface="Comic Sans MS" pitchFamily="66" charset="0"/>
              </a:rPr>
              <a:t> </a:t>
            </a:r>
            <a:r>
              <a:rPr lang="id-ID" sz="2000" i="1" dirty="0" smtClean="0">
                <a:solidFill>
                  <a:srgbClr val="FF0000"/>
                </a:solidFill>
                <a:latin typeface="Comic Sans MS" pitchFamily="66" charset="0"/>
              </a:rPr>
              <a:t>(emotional regulation),</a:t>
            </a:r>
            <a:r>
              <a:rPr lang="id-ID" sz="2000" dirty="0" smtClean="0">
                <a:solidFill>
                  <a:srgbClr val="FF0000"/>
                </a:solidFill>
                <a:latin typeface="Comic Sans MS" pitchFamily="66" charset="0"/>
              </a:rPr>
              <a:t> yaitu selalu menjaga atau mengelola setiap perasaan- mungkin amarah, dendam, kebencian, atau kegembiraan yang berlebihan-agar tidak menghasilkan respons-respons yang kontraproduktif.</a:t>
            </a:r>
          </a:p>
          <a:p>
            <a:r>
              <a:rPr lang="id-ID" sz="2000" b="1" dirty="0" smtClean="0">
                <a:solidFill>
                  <a:srgbClr val="FF0000"/>
                </a:solidFill>
                <a:latin typeface="Comic Sans MS" pitchFamily="66" charset="0"/>
              </a:rPr>
              <a:t>Instruksi diri </a:t>
            </a:r>
            <a:r>
              <a:rPr lang="id-ID" sz="2000" i="1" dirty="0" smtClean="0">
                <a:solidFill>
                  <a:srgbClr val="FF0000"/>
                </a:solidFill>
                <a:latin typeface="Comic Sans MS" pitchFamily="66" charset="0"/>
              </a:rPr>
              <a:t>(self-intruction),</a:t>
            </a:r>
            <a:r>
              <a:rPr lang="id-ID" sz="2000" b="1" dirty="0" smtClean="0">
                <a:solidFill>
                  <a:srgbClr val="FF0000"/>
                </a:solidFill>
                <a:latin typeface="Comic Sans MS" pitchFamily="66" charset="0"/>
              </a:rPr>
              <a:t> </a:t>
            </a:r>
            <a:r>
              <a:rPr lang="id-ID" sz="2000" dirty="0" smtClean="0">
                <a:solidFill>
                  <a:srgbClr val="FF0000"/>
                </a:solidFill>
                <a:latin typeface="Comic Sans MS" pitchFamily="66" charset="0"/>
              </a:rPr>
              <a:t>kita memberi mereka saran untuk mengingat diri mereka sendiri tentang tindakan- tindakan yang tepat. Strategi semacam itu sering efektif bagi siswa yang, kalau tidak, cendrung berprilaku tanpa berprilaku (Carter &amp; Doyle, 2006; Casey &amp; Burton, 1982; Meichenbaum, 1985).Salah satu cara yang efektif mengajarkan siswa untuk memberikan instruksi bagi diri mereka sendiri melibatkan 5 langkah (Meichenbaum, 1977):</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6000" b="-2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2984"/>
          </a:xfrm>
        </p:spPr>
        <p:txBody>
          <a:bodyPr/>
          <a:lstStyle/>
          <a:p>
            <a:pPr algn="ctr"/>
            <a:r>
              <a:rPr lang="id-ID" dirty="0" smtClean="0">
                <a:solidFill>
                  <a:srgbClr val="FF0000"/>
                </a:solidFill>
              </a:rPr>
              <a:t>lanjutan</a:t>
            </a:r>
            <a:endParaRPr lang="id-ID" dirty="0">
              <a:solidFill>
                <a:srgbClr val="FF0000"/>
              </a:solidFill>
            </a:endParaRPr>
          </a:p>
        </p:txBody>
      </p:sp>
      <p:sp>
        <p:nvSpPr>
          <p:cNvPr id="3" name="Content Placeholder 2"/>
          <p:cNvSpPr>
            <a:spLocks noGrp="1"/>
          </p:cNvSpPr>
          <p:nvPr>
            <p:ph idx="1"/>
          </p:nvPr>
        </p:nvSpPr>
        <p:spPr>
          <a:xfrm>
            <a:off x="457200" y="1142984"/>
            <a:ext cx="8229600" cy="5715016"/>
          </a:xfrm>
        </p:spPr>
        <p:txBody>
          <a:bodyPr>
            <a:noAutofit/>
          </a:bodyPr>
          <a:lstStyle/>
          <a:p>
            <a:pPr lvl="0"/>
            <a:r>
              <a:rPr lang="id-ID" sz="1600" b="1" i="1" dirty="0" smtClean="0">
                <a:solidFill>
                  <a:srgbClr val="FF0000"/>
                </a:solidFill>
                <a:latin typeface="Comic Sans MS" pitchFamily="66" charset="0"/>
              </a:rPr>
              <a:t>Cognitive Modeling</a:t>
            </a:r>
            <a:r>
              <a:rPr lang="id-ID" sz="1600" i="1" dirty="0" smtClean="0">
                <a:solidFill>
                  <a:srgbClr val="FF0000"/>
                </a:solidFill>
                <a:latin typeface="Comic Sans MS" pitchFamily="66" charset="0"/>
              </a:rPr>
              <a:t>:</a:t>
            </a:r>
            <a:r>
              <a:rPr lang="id-ID" sz="1600" dirty="0" smtClean="0">
                <a:solidFill>
                  <a:srgbClr val="FF0000"/>
                </a:solidFill>
                <a:latin typeface="Comic Sans MS" pitchFamily="66" charset="0"/>
              </a:rPr>
              <a:t> guru menjadi model instruksi diri dengan mengulangi berbagai instruksi dengan suara keras sementara pada saat bersamaan melakukan aktivitas itu.</a:t>
            </a:r>
          </a:p>
          <a:p>
            <a:pPr lvl="0"/>
            <a:r>
              <a:rPr lang="id-ID" sz="1600" b="1" i="1" dirty="0" smtClean="0">
                <a:solidFill>
                  <a:srgbClr val="FF0000"/>
                </a:solidFill>
                <a:latin typeface="Comic Sans MS" pitchFamily="66" charset="0"/>
              </a:rPr>
              <a:t>Overt, external guidance</a:t>
            </a:r>
            <a:r>
              <a:rPr lang="id-ID" sz="1600" i="1" dirty="0" smtClean="0">
                <a:solidFill>
                  <a:srgbClr val="FF0000"/>
                </a:solidFill>
                <a:latin typeface="Comic Sans MS" pitchFamily="66" charset="0"/>
              </a:rPr>
              <a:t>:</a:t>
            </a:r>
            <a:r>
              <a:rPr lang="id-ID" sz="1600" dirty="0" smtClean="0">
                <a:solidFill>
                  <a:srgbClr val="FF0000"/>
                </a:solidFill>
                <a:latin typeface="Comic Sans MS" pitchFamily="66" charset="0"/>
              </a:rPr>
              <a:t> guru mengulangi instruksi dengan suara yang keras sementara pada saat bersamaan melakukan aktivitas itu.</a:t>
            </a:r>
          </a:p>
          <a:p>
            <a:pPr lvl="0"/>
            <a:r>
              <a:rPr lang="id-ID" sz="1600" i="1" dirty="0" smtClean="0">
                <a:solidFill>
                  <a:srgbClr val="FF0000"/>
                </a:solidFill>
                <a:latin typeface="Comic Sans MS" pitchFamily="66" charset="0"/>
              </a:rPr>
              <a:t>Overt self-guidance:</a:t>
            </a:r>
            <a:r>
              <a:rPr lang="id-ID" sz="1600" dirty="0" smtClean="0">
                <a:solidFill>
                  <a:srgbClr val="FF0000"/>
                </a:solidFill>
                <a:latin typeface="Comic Sans MS" pitchFamily="66" charset="0"/>
              </a:rPr>
              <a:t> siswa mengulangi berbagai instruksi dengan suara keras sembari bersamaan melakukan aktivitas itu.</a:t>
            </a:r>
          </a:p>
          <a:p>
            <a:pPr lvl="0"/>
            <a:r>
              <a:rPr lang="id-ID" sz="1600" b="1" i="1" dirty="0" smtClean="0">
                <a:solidFill>
                  <a:srgbClr val="FF0000"/>
                </a:solidFill>
                <a:latin typeface="Comic Sans MS" pitchFamily="66" charset="0"/>
              </a:rPr>
              <a:t>Faded, overt self-instruction</a:t>
            </a:r>
            <a:r>
              <a:rPr lang="id-ID" sz="1600" i="1" dirty="0" smtClean="0">
                <a:solidFill>
                  <a:srgbClr val="FF0000"/>
                </a:solidFill>
                <a:latin typeface="Comic Sans MS" pitchFamily="66" charset="0"/>
              </a:rPr>
              <a:t>:</a:t>
            </a:r>
            <a:r>
              <a:rPr lang="id-ID" sz="1600" dirty="0" smtClean="0">
                <a:solidFill>
                  <a:srgbClr val="FF0000"/>
                </a:solidFill>
                <a:latin typeface="Comic Sans MS" pitchFamily="66" charset="0"/>
              </a:rPr>
              <a:t> siswa membisikkan instruksi itu sembari melakukan aktivitas itu.</a:t>
            </a:r>
          </a:p>
          <a:p>
            <a:pPr lvl="0"/>
            <a:r>
              <a:rPr lang="id-ID" sz="1600" b="1" i="1" dirty="0" smtClean="0">
                <a:solidFill>
                  <a:srgbClr val="FF0000"/>
                </a:solidFill>
                <a:latin typeface="Comic Sans MS" pitchFamily="66" charset="0"/>
              </a:rPr>
              <a:t>Covert self- guidance:</a:t>
            </a:r>
            <a:r>
              <a:rPr lang="id-ID" sz="1600" dirty="0" smtClean="0">
                <a:solidFill>
                  <a:srgbClr val="FF0000"/>
                </a:solidFill>
                <a:latin typeface="Comic Sans MS" pitchFamily="66" charset="0"/>
              </a:rPr>
              <a:t> siswa berfikir dengan tenang mengenai instruksi itu sembari melakukan aktivitas itu.</a:t>
            </a:r>
          </a:p>
          <a:p>
            <a:pPr lvl="0"/>
            <a:r>
              <a:rPr lang="id-ID" sz="1600" b="1" dirty="0" smtClean="0">
                <a:solidFill>
                  <a:srgbClr val="FF0000"/>
                </a:solidFill>
                <a:latin typeface="Comic Sans MS" pitchFamily="66" charset="0"/>
              </a:rPr>
              <a:t>Self-Monitoring</a:t>
            </a:r>
            <a:endParaRPr lang="id-ID" sz="1600" dirty="0" smtClean="0">
              <a:solidFill>
                <a:srgbClr val="FF0000"/>
              </a:solidFill>
              <a:latin typeface="Comic Sans MS" pitchFamily="66" charset="0"/>
            </a:endParaRPr>
          </a:p>
          <a:p>
            <a:r>
              <a:rPr lang="id-ID" sz="1600" dirty="0" smtClean="0">
                <a:solidFill>
                  <a:srgbClr val="FF0000"/>
                </a:solidFill>
                <a:latin typeface="Comic Sans MS" pitchFamily="66" charset="0"/>
              </a:rPr>
              <a:t>mengamati diri sendiri saat sedang melakukan sesuatu- sebuah proses yang dikenal dengan  </a:t>
            </a:r>
            <a:r>
              <a:rPr lang="id-ID" sz="1600" b="1" dirty="0" smtClean="0">
                <a:solidFill>
                  <a:srgbClr val="FF0000"/>
                </a:solidFill>
                <a:latin typeface="Comic Sans MS" pitchFamily="66" charset="0"/>
              </a:rPr>
              <a:t>Self-monitoring, </a:t>
            </a:r>
            <a:r>
              <a:rPr lang="id-ID" sz="1600" dirty="0" smtClean="0">
                <a:solidFill>
                  <a:srgbClr val="FF0000"/>
                </a:solidFill>
                <a:latin typeface="Comic Sans MS" pitchFamily="66" charset="0"/>
              </a:rPr>
              <a:t>atau observasi diri </a:t>
            </a:r>
            <a:r>
              <a:rPr lang="id-ID" sz="1600" i="1" dirty="0" smtClean="0">
                <a:solidFill>
                  <a:srgbClr val="FF0000"/>
                </a:solidFill>
                <a:latin typeface="Comic Sans MS" pitchFamily="66" charset="0"/>
              </a:rPr>
              <a:t>(self-observation).</a:t>
            </a:r>
            <a:endParaRPr lang="id-ID" sz="1600" dirty="0" smtClean="0">
              <a:solidFill>
                <a:srgbClr val="FF0000"/>
              </a:solidFill>
              <a:latin typeface="Comic Sans MS" pitchFamily="66" charset="0"/>
            </a:endParaRPr>
          </a:p>
          <a:p>
            <a:pPr lvl="0"/>
            <a:r>
              <a:rPr lang="id-ID" sz="1600" b="1" dirty="0" smtClean="0">
                <a:solidFill>
                  <a:srgbClr val="FF0000"/>
                </a:solidFill>
                <a:latin typeface="Comic Sans MS" pitchFamily="66" charset="0"/>
              </a:rPr>
              <a:t>Evaluasi Diri </a:t>
            </a:r>
            <a:r>
              <a:rPr lang="id-ID" sz="1600" dirty="0" smtClean="0">
                <a:solidFill>
                  <a:srgbClr val="FF0000"/>
                </a:solidFill>
                <a:latin typeface="Comic Sans MS" pitchFamily="66" charset="0"/>
              </a:rPr>
              <a:t>mereka harus melakukan </a:t>
            </a:r>
            <a:r>
              <a:rPr lang="id-ID" sz="1600" b="1" dirty="0" smtClean="0">
                <a:solidFill>
                  <a:srgbClr val="FF0000"/>
                </a:solidFill>
                <a:latin typeface="Comic Sans MS" pitchFamily="66" charset="0"/>
              </a:rPr>
              <a:t>Evaluasi Diri </a:t>
            </a:r>
            <a:r>
              <a:rPr lang="id-ID" sz="1600" i="1" dirty="0" smtClean="0">
                <a:solidFill>
                  <a:srgbClr val="FF0000"/>
                </a:solidFill>
                <a:latin typeface="Comic Sans MS" pitchFamily="66" charset="0"/>
              </a:rPr>
              <a:t>(self-evaluation).</a:t>
            </a:r>
            <a:endParaRPr lang="id-ID" sz="1600" dirty="0" smtClean="0">
              <a:solidFill>
                <a:srgbClr val="FF0000"/>
              </a:solidFill>
              <a:latin typeface="Comic Sans MS" pitchFamily="66" charset="0"/>
            </a:endParaRPr>
          </a:p>
          <a:p>
            <a:pPr lvl="0"/>
            <a:r>
              <a:rPr lang="id-ID" sz="1600" b="1" dirty="0" smtClean="0">
                <a:solidFill>
                  <a:srgbClr val="FF0000"/>
                </a:solidFill>
                <a:latin typeface="Comic Sans MS" pitchFamily="66" charset="0"/>
              </a:rPr>
              <a:t>Kontingensi yang ditetapkan sendiri (self-imposed contingencies)</a:t>
            </a:r>
            <a:endParaRPr lang="id-ID" sz="1600" dirty="0" smtClean="0">
              <a:solidFill>
                <a:srgbClr val="FF0000"/>
              </a:solidFill>
              <a:latin typeface="Comic Sans MS" pitchFamily="66" charset="0"/>
            </a:endParaRPr>
          </a:p>
          <a:p>
            <a:r>
              <a:rPr lang="id-ID" sz="1600" i="1" dirty="0" smtClean="0">
                <a:solidFill>
                  <a:srgbClr val="FF0000"/>
                </a:solidFill>
                <a:latin typeface="Comic Sans MS" pitchFamily="66" charset="0"/>
              </a:rPr>
              <a:t>Self-reinforcement</a:t>
            </a:r>
            <a:r>
              <a:rPr lang="id-ID" sz="1600" dirty="0" smtClean="0">
                <a:solidFill>
                  <a:srgbClr val="FF0000"/>
                </a:solidFill>
                <a:latin typeface="Comic Sans MS" pitchFamily="66" charset="0"/>
              </a:rPr>
              <a:t> dan </a:t>
            </a:r>
            <a:r>
              <a:rPr lang="id-ID" sz="1600" i="1" dirty="0" smtClean="0">
                <a:solidFill>
                  <a:srgbClr val="FF0000"/>
                </a:solidFill>
                <a:latin typeface="Comic Sans MS" pitchFamily="66" charset="0"/>
              </a:rPr>
              <a:t>self-punishment</a:t>
            </a:r>
            <a:r>
              <a:rPr lang="id-ID" sz="1600" dirty="0" smtClean="0">
                <a:solidFill>
                  <a:srgbClr val="FF0000"/>
                </a:solidFill>
                <a:latin typeface="Comic Sans MS" pitchFamily="66" charset="0"/>
              </a:rPr>
              <a:t> semacam itu merupakan </a:t>
            </a:r>
            <a:r>
              <a:rPr lang="id-ID" sz="1600" b="1" dirty="0" smtClean="0">
                <a:solidFill>
                  <a:srgbClr val="FF0000"/>
                </a:solidFill>
                <a:latin typeface="Comic Sans MS" pitchFamily="66" charset="0"/>
              </a:rPr>
              <a:t>Kontingensi yang ditetapkan sendiri </a:t>
            </a:r>
            <a:r>
              <a:rPr lang="id-ID" sz="1600" i="1" dirty="0" smtClean="0">
                <a:solidFill>
                  <a:srgbClr val="FF0000"/>
                </a:solidFill>
                <a:latin typeface="Comic Sans MS" pitchFamily="66" charset="0"/>
              </a:rPr>
              <a:t>(self-imposed contingencies).</a:t>
            </a:r>
            <a:r>
              <a:rPr lang="id-ID" sz="1600" dirty="0" smtClean="0">
                <a:solidFill>
                  <a:srgbClr val="FF0000"/>
                </a:solidFill>
                <a:latin typeface="Comic Sans MS" pitchFamily="66" charset="0"/>
              </a:rPr>
              <a:t> Sebuah sajak tentang naik kuda yang ditulis oleh Melinda yang berusia 16 tahun.</a:t>
            </a:r>
          </a:p>
          <a:p>
            <a:endParaRPr lang="id-ID" sz="1600" dirty="0">
              <a:solidFill>
                <a:srgbClr val="FF0000"/>
              </a:solidFill>
            </a:endParaRPr>
          </a:p>
        </p:txBody>
      </p:sp>
    </p:spTree>
  </p:cSld>
  <p:clrMapOvr>
    <a:masterClrMapping/>
  </p:clrMapOvr>
  <p:transition>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8000" b="-8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2984"/>
          </a:xfrm>
        </p:spPr>
        <p:txBody>
          <a:bodyPr>
            <a:normAutofit/>
          </a:bodyPr>
          <a:lstStyle/>
          <a:p>
            <a:pPr algn="ctr"/>
            <a:r>
              <a:rPr lang="id-ID" dirty="0" smtClean="0">
                <a:solidFill>
                  <a:srgbClr val="FF0000"/>
                </a:solidFill>
              </a:rPr>
              <a:t>Self regulated learning</a:t>
            </a:r>
            <a:endParaRPr lang="id-ID" dirty="0">
              <a:solidFill>
                <a:srgbClr val="FF0000"/>
              </a:solidFill>
            </a:endParaRPr>
          </a:p>
        </p:txBody>
      </p:sp>
      <p:sp>
        <p:nvSpPr>
          <p:cNvPr id="3" name="Content Placeholder 2"/>
          <p:cNvSpPr>
            <a:spLocks noGrp="1"/>
          </p:cNvSpPr>
          <p:nvPr>
            <p:ph idx="1"/>
          </p:nvPr>
        </p:nvSpPr>
        <p:spPr>
          <a:xfrm>
            <a:off x="357158" y="1285860"/>
            <a:ext cx="8515352" cy="5572140"/>
          </a:xfrm>
        </p:spPr>
        <p:txBody>
          <a:bodyPr>
            <a:noAutofit/>
          </a:bodyPr>
          <a:lstStyle/>
          <a:p>
            <a:r>
              <a:rPr lang="id-ID" sz="2400" dirty="0" smtClean="0">
                <a:solidFill>
                  <a:srgbClr val="FF0000"/>
                </a:solidFill>
                <a:latin typeface="Comic Sans MS" pitchFamily="66" charset="0"/>
              </a:rPr>
              <a:t>Pembelajar yang benar-benar efektif, siswa yang harus terlibat dalam beberapa aktivitas mengatur diri </a:t>
            </a:r>
            <a:r>
              <a:rPr lang="id-ID" sz="2400" i="1" dirty="0" smtClean="0">
                <a:solidFill>
                  <a:srgbClr val="FF0000"/>
                </a:solidFill>
                <a:latin typeface="Comic Sans MS" pitchFamily="66" charset="0"/>
              </a:rPr>
              <a:t>(self-regulating activities.</a:t>
            </a:r>
          </a:p>
          <a:p>
            <a:pPr>
              <a:buNone/>
            </a:pPr>
            <a:r>
              <a:rPr lang="id-ID" sz="2400" dirty="0" smtClean="0">
                <a:solidFill>
                  <a:srgbClr val="FF0000"/>
                </a:solidFill>
                <a:latin typeface="Comic Sans MS" pitchFamily="66" charset="0"/>
              </a:rPr>
              <a:t> proses-proses nya ada 8 yaitu:</a:t>
            </a:r>
          </a:p>
          <a:p>
            <a:pPr lvl="0"/>
            <a:r>
              <a:rPr lang="id-ID" sz="2400" b="1" dirty="0" smtClean="0">
                <a:solidFill>
                  <a:srgbClr val="FF0000"/>
                </a:solidFill>
                <a:latin typeface="Comic Sans MS" pitchFamily="66" charset="0"/>
              </a:rPr>
              <a:t>Penetapan tujuan</a:t>
            </a:r>
            <a:r>
              <a:rPr lang="id-ID" sz="2400" dirty="0" smtClean="0">
                <a:solidFill>
                  <a:srgbClr val="FF0000"/>
                </a:solidFill>
                <a:latin typeface="Comic Sans MS" pitchFamily="66" charset="0"/>
              </a:rPr>
              <a:t> </a:t>
            </a:r>
            <a:r>
              <a:rPr lang="id-ID" sz="2400" i="1" dirty="0" smtClean="0">
                <a:solidFill>
                  <a:srgbClr val="FF0000"/>
                </a:solidFill>
                <a:latin typeface="Comic Sans MS" pitchFamily="66" charset="0"/>
              </a:rPr>
              <a:t>(goal setting).</a:t>
            </a:r>
            <a:r>
              <a:rPr lang="id-ID" sz="2400" dirty="0" smtClean="0">
                <a:solidFill>
                  <a:srgbClr val="FF0000"/>
                </a:solidFill>
                <a:latin typeface="Comic Sans MS" pitchFamily="66" charset="0"/>
              </a:rPr>
              <a:t> </a:t>
            </a:r>
          </a:p>
          <a:p>
            <a:pPr lvl="0"/>
            <a:r>
              <a:rPr lang="id-ID" sz="2400" b="1" dirty="0" smtClean="0">
                <a:solidFill>
                  <a:srgbClr val="FF0000"/>
                </a:solidFill>
                <a:latin typeface="Comic Sans MS" pitchFamily="66" charset="0"/>
              </a:rPr>
              <a:t>Perencanaan</a:t>
            </a:r>
            <a:r>
              <a:rPr lang="id-ID" sz="2400" dirty="0" smtClean="0">
                <a:solidFill>
                  <a:srgbClr val="FF0000"/>
                </a:solidFill>
                <a:latin typeface="Comic Sans MS" pitchFamily="66" charset="0"/>
              </a:rPr>
              <a:t> </a:t>
            </a:r>
            <a:r>
              <a:rPr lang="id-ID" sz="2400" i="1" dirty="0" smtClean="0">
                <a:solidFill>
                  <a:srgbClr val="FF0000"/>
                </a:solidFill>
                <a:latin typeface="Comic Sans MS" pitchFamily="66" charset="0"/>
              </a:rPr>
              <a:t>(planning).</a:t>
            </a:r>
            <a:r>
              <a:rPr lang="id-ID" sz="2400" dirty="0" smtClean="0">
                <a:solidFill>
                  <a:srgbClr val="FF0000"/>
                </a:solidFill>
                <a:latin typeface="Comic Sans MS" pitchFamily="66" charset="0"/>
              </a:rPr>
              <a:t> </a:t>
            </a:r>
          </a:p>
          <a:p>
            <a:pPr lvl="0"/>
            <a:r>
              <a:rPr lang="id-ID" sz="2400" b="1" dirty="0" smtClean="0">
                <a:solidFill>
                  <a:srgbClr val="FF0000"/>
                </a:solidFill>
                <a:latin typeface="Comic Sans MS" pitchFamily="66" charset="0"/>
              </a:rPr>
              <a:t>Motivasi diri</a:t>
            </a:r>
            <a:r>
              <a:rPr lang="id-ID" sz="2400" dirty="0" smtClean="0">
                <a:solidFill>
                  <a:srgbClr val="FF0000"/>
                </a:solidFill>
                <a:latin typeface="Comic Sans MS" pitchFamily="66" charset="0"/>
              </a:rPr>
              <a:t> </a:t>
            </a:r>
            <a:r>
              <a:rPr lang="id-ID" sz="2400" i="1" dirty="0" smtClean="0">
                <a:solidFill>
                  <a:srgbClr val="FF0000"/>
                </a:solidFill>
                <a:latin typeface="Comic Sans MS" pitchFamily="66" charset="0"/>
              </a:rPr>
              <a:t>(self-motivation).</a:t>
            </a:r>
            <a:r>
              <a:rPr lang="id-ID" sz="2400" dirty="0" smtClean="0">
                <a:solidFill>
                  <a:srgbClr val="FF0000"/>
                </a:solidFill>
                <a:latin typeface="Comic Sans MS" pitchFamily="66" charset="0"/>
              </a:rPr>
              <a:t> </a:t>
            </a:r>
          </a:p>
          <a:p>
            <a:pPr lvl="0"/>
            <a:r>
              <a:rPr lang="id-ID" sz="2400" b="1" dirty="0" smtClean="0">
                <a:solidFill>
                  <a:srgbClr val="FF0000"/>
                </a:solidFill>
                <a:latin typeface="Comic Sans MS" pitchFamily="66" charset="0"/>
              </a:rPr>
              <a:t>Kontrol atensi</a:t>
            </a:r>
            <a:r>
              <a:rPr lang="id-ID" sz="2400" dirty="0" smtClean="0">
                <a:solidFill>
                  <a:srgbClr val="FF0000"/>
                </a:solidFill>
                <a:latin typeface="Comic Sans MS" pitchFamily="66" charset="0"/>
              </a:rPr>
              <a:t> </a:t>
            </a:r>
            <a:r>
              <a:rPr lang="id-ID" sz="2400" i="1" dirty="0" smtClean="0">
                <a:solidFill>
                  <a:srgbClr val="FF0000"/>
                </a:solidFill>
                <a:latin typeface="Comic Sans MS" pitchFamily="66" charset="0"/>
              </a:rPr>
              <a:t>(attention control).</a:t>
            </a:r>
            <a:r>
              <a:rPr lang="id-ID" sz="2400" dirty="0" smtClean="0">
                <a:solidFill>
                  <a:srgbClr val="FF0000"/>
                </a:solidFill>
                <a:latin typeface="Comic Sans MS" pitchFamily="66" charset="0"/>
              </a:rPr>
              <a:t> </a:t>
            </a:r>
          </a:p>
          <a:p>
            <a:pPr lvl="0"/>
            <a:r>
              <a:rPr lang="id-ID" sz="2400" b="1" dirty="0" smtClean="0">
                <a:solidFill>
                  <a:srgbClr val="FF0000"/>
                </a:solidFill>
                <a:latin typeface="Comic Sans MS" pitchFamily="66" charset="0"/>
              </a:rPr>
              <a:t>Monitor diri </a:t>
            </a:r>
            <a:r>
              <a:rPr lang="id-ID" sz="2400" i="1" dirty="0" smtClean="0">
                <a:solidFill>
                  <a:srgbClr val="FF0000"/>
                </a:solidFill>
                <a:latin typeface="Comic Sans MS" pitchFamily="66" charset="0"/>
              </a:rPr>
              <a:t>(self-monitoring).</a:t>
            </a:r>
            <a:r>
              <a:rPr lang="id-ID" sz="2400" dirty="0" smtClean="0">
                <a:solidFill>
                  <a:srgbClr val="FF0000"/>
                </a:solidFill>
                <a:latin typeface="Comic Sans MS" pitchFamily="66" charset="0"/>
              </a:rPr>
              <a:t> </a:t>
            </a:r>
          </a:p>
          <a:p>
            <a:pPr lvl="0"/>
            <a:r>
              <a:rPr lang="id-ID" sz="2400" b="1" dirty="0" smtClean="0">
                <a:solidFill>
                  <a:srgbClr val="FF0000"/>
                </a:solidFill>
                <a:latin typeface="Comic Sans MS" pitchFamily="66" charset="0"/>
              </a:rPr>
              <a:t>Mencari bantuan yang tepat</a:t>
            </a:r>
            <a:endParaRPr lang="id-ID" sz="2400" dirty="0" smtClean="0">
              <a:solidFill>
                <a:srgbClr val="FF0000"/>
              </a:solidFill>
              <a:latin typeface="Comic Sans MS" pitchFamily="66" charset="0"/>
            </a:endParaRPr>
          </a:p>
          <a:p>
            <a:pPr lvl="0"/>
            <a:r>
              <a:rPr lang="id-ID" sz="2400" b="1" dirty="0" smtClean="0">
                <a:solidFill>
                  <a:srgbClr val="FF0000"/>
                </a:solidFill>
                <a:latin typeface="Comic Sans MS" pitchFamily="66" charset="0"/>
              </a:rPr>
              <a:t>Evaluasi diri</a:t>
            </a:r>
            <a:r>
              <a:rPr lang="id-ID" sz="2400" dirty="0" smtClean="0">
                <a:solidFill>
                  <a:srgbClr val="FF0000"/>
                </a:solidFill>
                <a:latin typeface="Comic Sans MS" pitchFamily="66" charset="0"/>
              </a:rPr>
              <a:t> </a:t>
            </a:r>
            <a:r>
              <a:rPr lang="id-ID" sz="2400" i="1" dirty="0" smtClean="0">
                <a:solidFill>
                  <a:srgbClr val="FF0000"/>
                </a:solidFill>
                <a:latin typeface="Comic Sans MS" pitchFamily="66" charset="0"/>
              </a:rPr>
              <a:t>(self-evalution).</a:t>
            </a:r>
            <a:r>
              <a:rPr lang="id-ID" sz="2400" dirty="0" smtClean="0">
                <a:solidFill>
                  <a:srgbClr val="FF0000"/>
                </a:solidFill>
                <a:latin typeface="Comic Sans MS" pitchFamily="66" charset="0"/>
              </a:rPr>
              <a:t> </a:t>
            </a:r>
          </a:p>
          <a:p>
            <a:pPr lvl="0"/>
            <a:r>
              <a:rPr lang="id-ID" sz="2400" b="1" dirty="0" smtClean="0">
                <a:solidFill>
                  <a:srgbClr val="FF0000"/>
                </a:solidFill>
                <a:latin typeface="Comic Sans MS" pitchFamily="66" charset="0"/>
              </a:rPr>
              <a:t>Self-regulated problem solving</a:t>
            </a:r>
            <a:endParaRPr lang="id-ID" sz="2400" dirty="0" smtClean="0">
              <a:solidFill>
                <a:srgbClr val="FF0000"/>
              </a:solidFill>
              <a:latin typeface="Comic Sans MS" pitchFamily="66" charset="0"/>
            </a:endParaRPr>
          </a:p>
          <a:p>
            <a:pPr lvl="8" algn="ctr"/>
            <a:endParaRPr lang="id-ID" sz="2400" dirty="0" smtClean="0">
              <a:latin typeface="Comic Sans MS" pitchFamily="66" charset="0"/>
            </a:endParaRPr>
          </a:p>
          <a:p>
            <a:pPr algn="ctr">
              <a:buNone/>
            </a:pPr>
            <a:r>
              <a:rPr lang="id-ID" sz="2400" dirty="0" smtClean="0">
                <a:latin typeface="Comic Sans MS" pitchFamily="66" charset="0"/>
              </a:rPr>
              <a:t> </a:t>
            </a:r>
          </a:p>
          <a:p>
            <a:pPr algn="ctr">
              <a:buNone/>
            </a:pPr>
            <a:r>
              <a:rPr lang="id-ID" sz="2400" dirty="0" smtClean="0">
                <a:latin typeface="Comic Sans MS" pitchFamily="66" charset="0"/>
              </a:rPr>
              <a:t> </a:t>
            </a:r>
          </a:p>
          <a:p>
            <a:endParaRPr lang="id-ID" sz="2000" dirty="0">
              <a:latin typeface="Comic Sans MS" pitchFamily="66" charset="0"/>
            </a:endParaRPr>
          </a:p>
        </p:txBody>
      </p:sp>
    </p:spTree>
  </p:cSld>
  <p:clrMapOvr>
    <a:masterClrMapping/>
  </p:clrMapOvr>
  <p:transition>
    <p:pull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4000" r="-3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id-ID" dirty="0" smtClean="0">
                <a:solidFill>
                  <a:srgbClr val="FF0000"/>
                </a:solidFill>
                <a:latin typeface="Comic Sans MS" pitchFamily="66" charset="0"/>
              </a:rPr>
              <a:t>Self regulated problem solving</a:t>
            </a:r>
            <a:endParaRPr lang="id-ID" dirty="0">
              <a:solidFill>
                <a:srgbClr val="FF0000"/>
              </a:solidFill>
              <a:latin typeface="Comic Sans MS" pitchFamily="66" charset="0"/>
            </a:endParaRPr>
          </a:p>
        </p:txBody>
      </p:sp>
      <p:sp>
        <p:nvSpPr>
          <p:cNvPr id="3" name="Content Placeholder 2"/>
          <p:cNvSpPr>
            <a:spLocks noGrp="1"/>
          </p:cNvSpPr>
          <p:nvPr>
            <p:ph idx="1"/>
          </p:nvPr>
        </p:nvSpPr>
        <p:spPr/>
        <p:txBody>
          <a:bodyPr/>
          <a:lstStyle/>
          <a:p>
            <a:r>
              <a:rPr lang="id-ID" sz="2800" dirty="0" smtClean="0">
                <a:solidFill>
                  <a:srgbClr val="FF0000"/>
                </a:solidFill>
                <a:latin typeface="Comic Sans MS" pitchFamily="66" charset="0"/>
              </a:rPr>
              <a:t>Mengarahkan usaha sendiri secara  efektif untuk memecahakan masalah-masalah yang kompleks-yang lazim disebut pemecahan masalah yang diatur sendiri </a:t>
            </a:r>
            <a:r>
              <a:rPr lang="id-ID" sz="2800" i="1" dirty="0" smtClean="0">
                <a:solidFill>
                  <a:srgbClr val="FF0000"/>
                </a:solidFill>
                <a:latin typeface="Comic Sans MS" pitchFamily="66" charset="0"/>
              </a:rPr>
              <a:t>(self-regulated problem solving)</a:t>
            </a:r>
            <a:r>
              <a:rPr lang="id-ID" sz="2800" dirty="0" smtClean="0">
                <a:solidFill>
                  <a:srgbClr val="FF0000"/>
                </a:solidFill>
                <a:latin typeface="Comic Sans MS" pitchFamily="66" charset="0"/>
              </a:rPr>
              <a:t>-melibatkan banyak komponen yang sana sebagaimana dalam pembelajaran yang diatur sendiri </a:t>
            </a:r>
            <a:r>
              <a:rPr lang="id-ID" sz="2800" i="1" dirty="0" smtClean="0">
                <a:solidFill>
                  <a:srgbClr val="FF0000"/>
                </a:solidFill>
                <a:latin typeface="Comic Sans MS" pitchFamily="66" charset="0"/>
              </a:rPr>
              <a:t>(self-regulated learnin</a:t>
            </a:r>
            <a:r>
              <a:rPr lang="id-ID" sz="2800" dirty="0" smtClean="0">
                <a:solidFill>
                  <a:srgbClr val="FF0000"/>
                </a:solidFill>
                <a:latin typeface="Comic Sans MS" pitchFamily="66" charset="0"/>
              </a:rPr>
              <a:t>g): penetapan tujuan, motivasi diri, kontrol atensi, evaluasi diri, dan sebagainya (Zimmerman &amp; Campillo, 2003).</a:t>
            </a:r>
          </a:p>
          <a:p>
            <a:pPr>
              <a:buNone/>
            </a:pPr>
            <a:endParaRPr lang="id-ID" dirty="0" smtClean="0"/>
          </a:p>
          <a:p>
            <a:endParaRPr lang="id-ID"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571612"/>
          </a:xfrm>
        </p:spPr>
        <p:txBody>
          <a:bodyPr>
            <a:normAutofit/>
          </a:bodyPr>
          <a:lstStyle/>
          <a:p>
            <a:pPr algn="ctr"/>
            <a:r>
              <a:rPr lang="id-ID" dirty="0" smtClean="0">
                <a:solidFill>
                  <a:srgbClr val="FF0000"/>
                </a:solidFill>
              </a:rPr>
              <a:t>Aspek-aspek yang penting dalam sel otak</a:t>
            </a:r>
            <a:endParaRPr lang="id-ID" dirty="0">
              <a:solidFill>
                <a:srgbClr val="FF0000"/>
              </a:solidFill>
            </a:endParaRPr>
          </a:p>
        </p:txBody>
      </p:sp>
      <p:sp>
        <p:nvSpPr>
          <p:cNvPr id="3" name="Content Placeholder 2"/>
          <p:cNvSpPr>
            <a:spLocks noGrp="1"/>
          </p:cNvSpPr>
          <p:nvPr>
            <p:ph idx="1"/>
          </p:nvPr>
        </p:nvSpPr>
        <p:spPr>
          <a:xfrm>
            <a:off x="571472" y="1571612"/>
            <a:ext cx="8229600" cy="5286388"/>
          </a:xfrm>
        </p:spPr>
        <p:txBody>
          <a:bodyPr>
            <a:normAutofit fontScale="55000" lnSpcReduction="20000"/>
          </a:bodyPr>
          <a:lstStyle/>
          <a:p>
            <a:pPr>
              <a:buNone/>
            </a:pPr>
            <a:r>
              <a:rPr lang="id-ID" sz="2900" dirty="0" smtClean="0">
                <a:solidFill>
                  <a:schemeClr val="bg1"/>
                </a:solidFill>
                <a:latin typeface="Comic Sans MS" pitchFamily="66" charset="0"/>
              </a:rPr>
              <a:t> </a:t>
            </a:r>
          </a:p>
          <a:p>
            <a:pPr marL="880110" lvl="1" indent="-514350">
              <a:buFont typeface="+mj-lt"/>
              <a:buAutoNum type="alphaUcPeriod"/>
            </a:pPr>
            <a:r>
              <a:rPr lang="id-ID" sz="3100" b="1" dirty="0" smtClean="0">
                <a:solidFill>
                  <a:srgbClr val="FF0000"/>
                </a:solidFill>
                <a:latin typeface="Comic Sans MS" pitchFamily="66" charset="0"/>
              </a:rPr>
              <a:t>Leteralisasi </a:t>
            </a:r>
            <a:r>
              <a:rPr lang="id-ID" sz="3100" dirty="0" smtClean="0">
                <a:solidFill>
                  <a:srgbClr val="FF0000"/>
                </a:solidFill>
                <a:latin typeface="Comic Sans MS" pitchFamily="66" charset="0"/>
              </a:rPr>
              <a:t>(lateralization)</a:t>
            </a:r>
          </a:p>
          <a:p>
            <a:pPr>
              <a:buNone/>
            </a:pPr>
            <a:r>
              <a:rPr lang="id-ID" sz="3300" dirty="0" smtClean="0">
                <a:solidFill>
                  <a:srgbClr val="FF0000"/>
                </a:solidFill>
                <a:latin typeface="Comic Sans MS" pitchFamily="66" charset="0"/>
              </a:rPr>
              <a:t>Adalah spesialisasi fungsi di setiap belahan otak</a:t>
            </a:r>
          </a:p>
          <a:p>
            <a:pPr marL="514350" indent="-514350">
              <a:buNone/>
            </a:pPr>
            <a:r>
              <a:rPr lang="id-ID" sz="3300" dirty="0" smtClean="0">
                <a:solidFill>
                  <a:srgbClr val="FF0000"/>
                </a:solidFill>
                <a:latin typeface="Comic Sans MS" pitchFamily="66" charset="0"/>
              </a:rPr>
              <a:t>Pada individu-individu yang mempunyai otak yang utuh, terdapat perbedaa fungsi-fungsi di beberapa area:</a:t>
            </a:r>
          </a:p>
          <a:p>
            <a:pPr lvl="0">
              <a:buNone/>
            </a:pPr>
            <a:r>
              <a:rPr lang="id-ID" sz="3300" dirty="0" smtClean="0">
                <a:solidFill>
                  <a:srgbClr val="FF0000"/>
                </a:solidFill>
                <a:latin typeface="Comic Sans MS" pitchFamily="66" charset="0"/>
              </a:rPr>
              <a:t>Pemprosesan verbal</a:t>
            </a:r>
          </a:p>
          <a:p>
            <a:pPr>
              <a:buNone/>
            </a:pPr>
            <a:r>
              <a:rPr lang="id-ID" sz="3300" dirty="0" smtClean="0">
                <a:solidFill>
                  <a:srgbClr val="FF0000"/>
                </a:solidFill>
                <a:latin typeface="Comic Sans MS" pitchFamily="66" charset="0"/>
              </a:rPr>
              <a:t>pada sebaian besar individu, bicara tatat bahasa ditempatkan dibelahanotak kiri (jabbour, dkk,2005; lohman, dkk;2005;wilke,dkk,2005).</a:t>
            </a:r>
          </a:p>
          <a:p>
            <a:pPr lvl="0">
              <a:buNone/>
            </a:pPr>
            <a:r>
              <a:rPr lang="id-ID" sz="3300" dirty="0" smtClean="0">
                <a:solidFill>
                  <a:srgbClr val="FF0000"/>
                </a:solidFill>
                <a:latin typeface="Comic Sans MS" pitchFamily="66" charset="0"/>
              </a:rPr>
              <a:t>Pemprosesan nonverbal.</a:t>
            </a:r>
          </a:p>
          <a:p>
            <a:pPr>
              <a:buNone/>
            </a:pPr>
            <a:r>
              <a:rPr lang="id-ID" sz="3300" dirty="0" smtClean="0">
                <a:solidFill>
                  <a:srgbClr val="FF0000"/>
                </a:solidFill>
                <a:latin typeface="Comic Sans MS" pitchFamily="66" charset="0"/>
              </a:rPr>
              <a:t>Otak kanan biasanya lebih dominan dalam memproses informasi njonverbal seperti persepsi spasial, pengenalan visual, dan emosi (demaree,dkk,2005;floel,dkk,2004). Otak kanan juga mungkin berpearn ketika orang-orang mengungkapkan emosi atau mengenali emosi orang lain.</a:t>
            </a:r>
          </a:p>
          <a:p>
            <a:pPr marL="514350" lvl="0" indent="-514350">
              <a:buNone/>
            </a:pPr>
            <a:r>
              <a:rPr lang="id-ID" sz="3300" b="1" dirty="0" smtClean="0">
                <a:solidFill>
                  <a:srgbClr val="FF0000"/>
                </a:solidFill>
                <a:latin typeface="Comic Sans MS" pitchFamily="66" charset="0"/>
              </a:rPr>
              <a:t>B. Plasitisitas</a:t>
            </a:r>
            <a:endParaRPr lang="id-ID" sz="3300" dirty="0" smtClean="0">
              <a:solidFill>
                <a:srgbClr val="FF0000"/>
              </a:solidFill>
              <a:latin typeface="Comic Sans MS" pitchFamily="66" charset="0"/>
            </a:endParaRPr>
          </a:p>
          <a:p>
            <a:pPr>
              <a:buNone/>
            </a:pPr>
            <a:r>
              <a:rPr lang="id-ID" sz="3300" dirty="0" smtClean="0">
                <a:solidFill>
                  <a:srgbClr val="FF0000"/>
                </a:solidFill>
                <a:latin typeface="Comic Sans MS" pitchFamily="66" charset="0"/>
              </a:rPr>
              <a:t>Seperti yang kita ketahui, otak mempunyai plasitisitas, dan prkembangannya trgantung pada konteksnya (giedd),dan lainnya,2006;nelson,tomas,dan de haan,2006;withford dan yang lainnya,2006.lingkungan yang ada dapat menghasilkan perkembangan pembelajaran dan fungsi otak.</a:t>
            </a:r>
          </a:p>
          <a:p>
            <a:pPr>
              <a:buNone/>
            </a:pPr>
            <a:r>
              <a:rPr lang="id-ID" sz="3300" dirty="0" smtClean="0">
                <a:solidFill>
                  <a:srgbClr val="FF0000"/>
                </a:solidFill>
                <a:latin typeface="Comic Sans MS" pitchFamily="66" charset="0"/>
              </a:rPr>
              <a:t> </a:t>
            </a:r>
          </a:p>
          <a:p>
            <a:endParaRPr lang="id-ID" sz="3300" dirty="0">
              <a:solidFill>
                <a:srgbClr val="FF0000"/>
              </a:solidFill>
            </a:endParaRPr>
          </a:p>
        </p:txBody>
      </p:sp>
    </p:spTree>
  </p:cSld>
  <p:clrMapOvr>
    <a:masterClrMapping/>
  </p:clrMapOvr>
  <p:transition>
    <p:wipe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33000" b="-3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28596" y="1142984"/>
            <a:ext cx="8305800" cy="4429156"/>
          </a:xfrm>
        </p:spPr>
        <p:txBody>
          <a:bodyPr>
            <a:noAutofit/>
          </a:bodyPr>
          <a:lstStyle/>
          <a:p>
            <a:pPr algn="ctr"/>
            <a:r>
              <a:rPr lang="id-ID" sz="8000" dirty="0" smtClean="0">
                <a:solidFill>
                  <a:srgbClr val="FF0000"/>
                </a:solidFill>
                <a:latin typeface="Comic Sans MS" pitchFamily="66" charset="0"/>
              </a:rPr>
              <a:t>Cukup sekian dari kami</a:t>
            </a:r>
            <a:br>
              <a:rPr lang="id-ID" sz="8000" dirty="0" smtClean="0">
                <a:solidFill>
                  <a:srgbClr val="FF0000"/>
                </a:solidFill>
                <a:latin typeface="Comic Sans MS" pitchFamily="66" charset="0"/>
              </a:rPr>
            </a:br>
            <a:r>
              <a:rPr lang="id-ID" sz="8000" dirty="0" smtClean="0">
                <a:solidFill>
                  <a:srgbClr val="FF0000"/>
                </a:solidFill>
                <a:latin typeface="Comic Sans MS" pitchFamily="66" charset="0"/>
              </a:rPr>
              <a:t>terimakasih</a:t>
            </a:r>
            <a:endParaRPr lang="id-ID" sz="8000" dirty="0">
              <a:solidFill>
                <a:srgbClr val="FF0000"/>
              </a:solidFill>
              <a:latin typeface="Comic Sans MS" pitchFamily="66" charset="0"/>
            </a:endParaRPr>
          </a:p>
        </p:txBody>
      </p:sp>
    </p:spTree>
  </p:cSld>
  <p:clrMapOvr>
    <a:masterClrMapping/>
  </p:clrMapOvr>
  <p:transition>
    <p:strips dir="l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928694"/>
          </a:xfrm>
        </p:spPr>
        <p:txBody>
          <a:bodyPr/>
          <a:lstStyle/>
          <a:p>
            <a:r>
              <a:rPr lang="id-ID" dirty="0" smtClean="0">
                <a:solidFill>
                  <a:srgbClr val="FF0000"/>
                </a:solidFill>
              </a:rPr>
              <a:t>Teori-teori kognitif</a:t>
            </a:r>
            <a:endParaRPr lang="id-ID" dirty="0">
              <a:solidFill>
                <a:srgbClr val="FF0000"/>
              </a:solidFill>
            </a:endParaRPr>
          </a:p>
        </p:txBody>
      </p:sp>
      <p:sp>
        <p:nvSpPr>
          <p:cNvPr id="3" name="Content Placeholder 2"/>
          <p:cNvSpPr>
            <a:spLocks noGrp="1"/>
          </p:cNvSpPr>
          <p:nvPr>
            <p:ph idx="1"/>
          </p:nvPr>
        </p:nvSpPr>
        <p:spPr>
          <a:xfrm>
            <a:off x="428596" y="928670"/>
            <a:ext cx="8229600" cy="5572164"/>
          </a:xfrm>
        </p:spPr>
        <p:txBody>
          <a:bodyPr>
            <a:noAutofit/>
          </a:bodyPr>
          <a:lstStyle/>
          <a:p>
            <a:pPr>
              <a:buNone/>
            </a:pPr>
            <a:r>
              <a:rPr lang="id-ID" sz="1600" dirty="0" smtClean="0">
                <a:solidFill>
                  <a:srgbClr val="FF0000"/>
                </a:solidFill>
                <a:latin typeface="Comic Sans MS" pitchFamily="66" charset="0"/>
              </a:rPr>
              <a:t>Teori piaget adalah: </a:t>
            </a:r>
          </a:p>
          <a:p>
            <a:pPr>
              <a:buNone/>
            </a:pPr>
            <a:r>
              <a:rPr lang="id-ID" sz="1600" dirty="0" smtClean="0">
                <a:solidFill>
                  <a:srgbClr val="FF0000"/>
                </a:solidFill>
                <a:latin typeface="Comic Sans MS" pitchFamily="66" charset="0"/>
              </a:rPr>
              <a:t>	skema piaget(1954) menyatakan bahwa ketika anak berusaha membangun pemahaman mengenai dunia,otak berkembang membentuk skema (schema).inilah tindakan atau representasi mental yang mengatur pengetahuan.dalam teori piaget,skema perilaku (aktivitas fisik) merupakan ciri dari masa bayi dan skema mentral (aktivitas kognitif)berkembang pada masa kanak-kanak (lamb,bornstein,&amp;teti,2002).skema bayi di susun secara sederhana mislnya menyedot,menggegam,melihat suatu objek,sedangkan anak yang berumur lebih tua mempunyai skema untuk menyelesaikan masalah.</a:t>
            </a:r>
          </a:p>
          <a:p>
            <a:r>
              <a:rPr lang="id-ID" sz="1600" dirty="0" smtClean="0">
                <a:solidFill>
                  <a:srgbClr val="FF0000"/>
                </a:solidFill>
                <a:latin typeface="Comic Sans MS" pitchFamily="66" charset="0"/>
              </a:rPr>
              <a:t>Asimilasi dan akomodasi piaget memberikan konsep asimilasi dan akomodasi untuk menjelaskan bagaimana anak-anak menggunakan dan menyusaikan skema mereka,asimilasi(asimilation) terjadi ketika anak-anak memasukkan informasi baru ke dalam skema mereka yang sudah ada sebelumnya.akomodasi(accomodation) terjadii ketika anak-anak menyusaikan skema mereka agar sesuai dengan informasi dan pengalaman baru mereka.</a:t>
            </a:r>
          </a:p>
          <a:p>
            <a:pPr>
              <a:buNone/>
            </a:pPr>
            <a:r>
              <a:rPr lang="id-ID" sz="1600" dirty="0" smtClean="0">
                <a:solidFill>
                  <a:srgbClr val="FF0000"/>
                </a:solidFill>
                <a:latin typeface="Comic Sans MS" pitchFamily="66" charset="0"/>
              </a:rPr>
              <a:t>	Organisasi menurut piaget,anak-anak mengatur pengalaman mereka secara kognitif untuk mengartikan dunia mereka.organisasi(organization) dalam teori piaget adalah pengelompokkan perilaku dan pikiran yang terisolasi ke dalam sebuah susunan sistem yang lebih tinggi.</a:t>
            </a:r>
          </a:p>
          <a:p>
            <a:pPr lvl="0"/>
            <a:r>
              <a:rPr lang="id-ID" sz="1600" dirty="0" smtClean="0">
                <a:solidFill>
                  <a:srgbClr val="FF0000"/>
                </a:solidFill>
                <a:latin typeface="Comic Sans MS" pitchFamily="66" charset="0"/>
              </a:rPr>
              <a:t>Ekuilibrasi dan tahapan perkembangan ekuilibrasi equilibration adalah mekanisme yang di ajukan piagetuntuk menjelaskan bagaimana anak-anak beralih dari satu tahap pemikiran ke tahap pemikiran yang selanjutnya.menurut piaget hasil dari proses ini adalah individu-individu tersebut melalui empat tahap perkembangan.</a:t>
            </a:r>
          </a:p>
          <a:p>
            <a:pPr marL="514350" indent="-514350">
              <a:buNone/>
            </a:pPr>
            <a:endParaRPr lang="id-ID" sz="1600" dirty="0">
              <a:solidFill>
                <a:schemeClr val="accent1"/>
              </a:solidFill>
              <a:latin typeface="Comic Sans MS" pitchFamily="66" charset="0"/>
            </a:endParaRPr>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57158" y="642918"/>
            <a:ext cx="8443914" cy="1143000"/>
          </a:xfrm>
        </p:spPr>
        <p:txBody>
          <a:bodyPr/>
          <a:lstStyle/>
          <a:p>
            <a:pPr algn="ctr"/>
            <a:r>
              <a:rPr lang="id-ID" dirty="0" smtClean="0">
                <a:solidFill>
                  <a:srgbClr val="FF0000"/>
                </a:solidFill>
              </a:rPr>
              <a:t>lanjutan</a:t>
            </a:r>
            <a:endParaRPr lang="id-ID" dirty="0">
              <a:solidFill>
                <a:srgbClr val="FF0000"/>
              </a:solidFill>
            </a:endParaRPr>
          </a:p>
        </p:txBody>
      </p:sp>
      <p:sp>
        <p:nvSpPr>
          <p:cNvPr id="3" name="Content Placeholder 2"/>
          <p:cNvSpPr>
            <a:spLocks noGrp="1"/>
          </p:cNvSpPr>
          <p:nvPr>
            <p:ph idx="1"/>
          </p:nvPr>
        </p:nvSpPr>
        <p:spPr>
          <a:xfrm>
            <a:off x="500034" y="1928802"/>
            <a:ext cx="8229600" cy="4389120"/>
          </a:xfrm>
        </p:spPr>
        <p:txBody>
          <a:bodyPr>
            <a:noAutofit/>
          </a:bodyPr>
          <a:lstStyle/>
          <a:p>
            <a:r>
              <a:rPr lang="id-ID" sz="2000" dirty="0" smtClean="0">
                <a:solidFill>
                  <a:srgbClr val="FF0000"/>
                </a:solidFill>
                <a:latin typeface="Comic Sans MS" pitchFamily="66" charset="0"/>
              </a:rPr>
              <a:t>Tahapan piaget setiap tahapan piaget berkaitan dengan usia dan terdiri dari cara pikirbyanng berbeda-beda.</a:t>
            </a:r>
          </a:p>
          <a:p>
            <a:r>
              <a:rPr lang="id-ID" sz="2000" dirty="0" smtClean="0">
                <a:solidFill>
                  <a:srgbClr val="FF0000"/>
                </a:solidFill>
                <a:latin typeface="Comic Sans MS" pitchFamily="66" charset="0"/>
              </a:rPr>
              <a:t>piaget mengajukan empat tahap perkembangan kognitif </a:t>
            </a:r>
          </a:p>
          <a:p>
            <a:r>
              <a:rPr lang="id-ID" sz="2000" dirty="0" smtClean="0">
                <a:solidFill>
                  <a:srgbClr val="FF0000"/>
                </a:solidFill>
                <a:latin typeface="Comic Sans MS" pitchFamily="66" charset="0"/>
              </a:rPr>
              <a:t>yaitu: sensorimotor,praoperasional,operasional konkret,operasional pormal.</a:t>
            </a:r>
          </a:p>
          <a:p>
            <a:pPr lvl="0"/>
            <a:r>
              <a:rPr lang="id-ID" sz="2000" dirty="0" smtClean="0">
                <a:solidFill>
                  <a:srgbClr val="FF0000"/>
                </a:solidFill>
                <a:latin typeface="Comic Sans MS" pitchFamily="66" charset="0"/>
              </a:rPr>
              <a:t>Tahap sensorimotor(sensorimotor stage) merupakan tahap perkembangan kognitif piaget yang pertama,berlangsung dari kelahiran sampai kurang lebih 2 tahun.dalam tahap ini,bayi membangun pemahaman tentang dunia dengan mengoordinasikan pengalaman sensori dan motorik mereka.oleh karena itu di sebut sensorimotor.pada permulaan tahap ini,bayi hanya menunjukan lebih dari sekdar pola adaptasi dengan dunia.dan pada pengujung tahap ini,mereka meperlihatkan pola sensori-motorik yang jauh lebih rumit.</a:t>
            </a:r>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8000" r="-8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928694"/>
          </a:xfrm>
        </p:spPr>
        <p:txBody>
          <a:bodyPr/>
          <a:lstStyle/>
          <a:p>
            <a:pPr algn="ctr"/>
            <a:r>
              <a:rPr lang="id-ID" dirty="0" smtClean="0">
                <a:solidFill>
                  <a:srgbClr val="FF0000"/>
                </a:solidFill>
              </a:rPr>
              <a:t>lanjutan</a:t>
            </a:r>
            <a:endParaRPr lang="id-ID" dirty="0">
              <a:solidFill>
                <a:srgbClr val="FF0000"/>
              </a:solidFill>
            </a:endParaRPr>
          </a:p>
        </p:txBody>
      </p:sp>
      <p:sp>
        <p:nvSpPr>
          <p:cNvPr id="3" name="Content Placeholder 2"/>
          <p:cNvSpPr>
            <a:spLocks noGrp="1"/>
          </p:cNvSpPr>
          <p:nvPr>
            <p:ph idx="1"/>
          </p:nvPr>
        </p:nvSpPr>
        <p:spPr>
          <a:xfrm>
            <a:off x="457200" y="1500174"/>
            <a:ext cx="8229600" cy="5357826"/>
          </a:xfrm>
        </p:spPr>
        <p:txBody>
          <a:bodyPr>
            <a:noAutofit/>
          </a:bodyPr>
          <a:lstStyle/>
          <a:p>
            <a:pPr lvl="0"/>
            <a:r>
              <a:rPr lang="id-ID" sz="2400" dirty="0" smtClean="0">
                <a:solidFill>
                  <a:srgbClr val="FF0000"/>
                </a:solidFill>
                <a:latin typeface="Comic Sans MS" pitchFamily="66" charset="0"/>
              </a:rPr>
              <a:t>Tahap praoperasional(preoperational stage) adalah tahap perkembangan kognitif piaget yang ke dua,berlangsung antara usia 2 sampai 7 tahun.tahap ini lebih simbolikdari pada sensorimotor,tetapi tidak melibatkan pemikiran operasional.namun,tahap ini bersifat egosentris dan intutif dari pada logis.pemikiran praoperasional terbagi menjadi dua subtahap: fungsi simbiolik dan pemikiran intutif.</a:t>
            </a:r>
          </a:p>
          <a:p>
            <a:pPr lvl="0"/>
            <a:r>
              <a:rPr lang="id-ID" sz="2400" dirty="0" smtClean="0">
                <a:solidFill>
                  <a:srgbClr val="FF0000"/>
                </a:solidFill>
                <a:latin typeface="Comic Sans MS" pitchFamily="66" charset="0"/>
              </a:rPr>
              <a:t>Subtahap fungsi simbiolik(symbolic function substage) berlangsung antara usia 2 sampai 4 tahun.dalam subtahap ini anak melatih kemampuan untuk mewujudkan secara mental sebuah benda yang tidak ada.hal tersebut akan memperluas dunia mental si anak menuju dimensi baru.</a:t>
            </a:r>
          </a:p>
          <a:p>
            <a:endParaRPr lang="id-ID" sz="2000" dirty="0">
              <a:solidFill>
                <a:srgbClr val="FF0000"/>
              </a:solidFill>
            </a:endParaRPr>
          </a:p>
        </p:txBody>
      </p:sp>
    </p:spTree>
  </p:cSld>
  <p:clrMapOvr>
    <a:masterClrMapping/>
  </p:clrMapOvr>
  <p:transition>
    <p:push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 b="-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857256"/>
          </a:xfrm>
        </p:spPr>
        <p:txBody>
          <a:bodyPr/>
          <a:lstStyle/>
          <a:p>
            <a:pPr algn="ctr"/>
            <a:r>
              <a:rPr lang="id-ID" dirty="0" smtClean="0">
                <a:solidFill>
                  <a:srgbClr val="FF0000"/>
                </a:solidFill>
              </a:rPr>
              <a:t>lanjutan</a:t>
            </a:r>
            <a:endParaRPr lang="id-ID" dirty="0">
              <a:solidFill>
                <a:srgbClr val="FF0000"/>
              </a:solidFill>
            </a:endParaRPr>
          </a:p>
        </p:txBody>
      </p:sp>
      <p:sp>
        <p:nvSpPr>
          <p:cNvPr id="3" name="Content Placeholder 2"/>
          <p:cNvSpPr>
            <a:spLocks noGrp="1"/>
          </p:cNvSpPr>
          <p:nvPr>
            <p:ph idx="1"/>
          </p:nvPr>
        </p:nvSpPr>
        <p:spPr>
          <a:xfrm>
            <a:off x="457200" y="1214422"/>
            <a:ext cx="8229600" cy="5643578"/>
          </a:xfrm>
        </p:spPr>
        <p:txBody>
          <a:bodyPr>
            <a:noAutofit/>
          </a:bodyPr>
          <a:lstStyle/>
          <a:p>
            <a:r>
              <a:rPr lang="id-ID" sz="1800" dirty="0" smtClean="0">
                <a:solidFill>
                  <a:srgbClr val="FF0000"/>
                </a:solidFill>
                <a:latin typeface="Comic Sans MS" pitchFamily="66" charset="0"/>
              </a:rPr>
              <a:t>Subtahap pemikiran intuitif(intuitive though substage) adalah subtahap pemikiran praoperasional yang kedua,dimulai sekitar usia 7 tahun.pada subtahap ini anak-anak mulai menggunakan pemikiran primitif dan ingin mengetahui jawaban untuk semua jenis pertanyaan.piaget menyebut subtahap ini “intuitif” karena anak-anak tampak sangat yakin tentang pengetahuan dan pemahaman mereka,namun tidak sadar bagimana mereka menggetahui apa yang mereka ketahui.artinya mereka mengatakan mereka mengetahui sesuatu,tetapi mengetahui nya tanpa menggunakan pemikiran yang rasional.</a:t>
            </a:r>
          </a:p>
          <a:p>
            <a:pPr lvl="0"/>
            <a:r>
              <a:rPr lang="id-ID" sz="1800" dirty="0" smtClean="0">
                <a:solidFill>
                  <a:srgbClr val="FF0000"/>
                </a:solidFill>
                <a:latin typeface="Comic Sans MS" pitchFamily="66" charset="0"/>
              </a:rPr>
              <a:t>Tahap operasional konkret(concrete operational stage) merupakan tahap perkembangan kognitif piaget yang kettiga,berlangsung dari usia sekitar 7-11 tahun.pemikiran operasional konkret melibatkan penggunaan konsep operasi.pemikiran yang logis menggantikan pemikiran intuitif,tetapi hanya dalam situasi yang konkret.terdapat keterampilan mengklarifikasikan,tetapi persoalan yang abstark tetap tidak terseleasaikan.operasi konkret adalah tindakan mental yang bisa bolak-balik dan berkaitan dengan objek yang nyata dan konkret.</a:t>
            </a:r>
          </a:p>
          <a:p>
            <a:endParaRPr lang="id-ID" sz="1800" dirty="0">
              <a:solidFill>
                <a:schemeClr val="accent1"/>
              </a:solidFill>
            </a:endParaRPr>
          </a:p>
        </p:txBody>
      </p:sp>
    </p:spTree>
  </p:cSld>
  <p:clrMapOvr>
    <a:masterClrMapping/>
  </p:clrMapOvr>
  <p:transition>
    <p:pull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solidFill>
                  <a:srgbClr val="FF0000"/>
                </a:solidFill>
              </a:rPr>
              <a:t>Lanjutan </a:t>
            </a:r>
            <a:endParaRPr lang="id-ID" dirty="0">
              <a:solidFill>
                <a:srgbClr val="FF0000"/>
              </a:solidFill>
            </a:endParaRPr>
          </a:p>
        </p:txBody>
      </p:sp>
      <p:sp>
        <p:nvSpPr>
          <p:cNvPr id="3" name="Content Placeholder 2"/>
          <p:cNvSpPr>
            <a:spLocks noGrp="1"/>
          </p:cNvSpPr>
          <p:nvPr>
            <p:ph idx="1"/>
          </p:nvPr>
        </p:nvSpPr>
        <p:spPr/>
        <p:txBody>
          <a:bodyPr>
            <a:normAutofit fontScale="70000" lnSpcReduction="20000"/>
          </a:bodyPr>
          <a:lstStyle/>
          <a:p>
            <a:pPr lvl="0"/>
            <a:r>
              <a:rPr lang="id-ID" sz="2800" dirty="0" smtClean="0">
                <a:solidFill>
                  <a:srgbClr val="FF0000"/>
                </a:solidFill>
                <a:latin typeface="Comic Sans MS" pitchFamily="66" charset="0"/>
              </a:rPr>
              <a:t>Tahap operasional formal(formal operational step)merupakan tahap perkembangan piaget yang ke empat atau terakhir,berlangsung padaumur 11-15 tahun.pada tahap ini,individu-individu mulai mengambil keputusan berdasarkan pengalaman nyata dan berpikir lebih abstrak,idealis,dan logis.</a:t>
            </a:r>
          </a:p>
          <a:p>
            <a:pPr lvl="0"/>
            <a:r>
              <a:rPr lang="id-ID" sz="2800" dirty="0" smtClean="0">
                <a:solidFill>
                  <a:srgbClr val="FF0000"/>
                </a:solidFill>
                <a:latin typeface="Comic Sans MS" pitchFamily="66" charset="0"/>
              </a:rPr>
              <a:t>operasional konkret melibatkan penggunaan konsep operasi.pemikiran yang logis menggantikan pemikiran intuitif,tetapi hanya dalam situasi yang konkret.terdapat keterampilan mengklarifikasikan,tetapi persoalan yang abstark tetap tidak terseleasaikan.operasi konkret adalah tindakan mental yang bisa bolak-balik dan berkaitan dengan objek yang nyata dan konkret.</a:t>
            </a:r>
          </a:p>
          <a:p>
            <a:pPr lvl="0"/>
            <a:r>
              <a:rPr lang="id-ID" sz="2800" dirty="0" smtClean="0">
                <a:solidFill>
                  <a:srgbClr val="FF0000"/>
                </a:solidFill>
                <a:latin typeface="Comic Sans MS" pitchFamily="66" charset="0"/>
              </a:rPr>
              <a:t>Tahap operasional formal(formal operational step)merupakan tahap perkembangan piaget yang ke empat atau terakhir,berlangsung padaumur 11-15 tahun.pada tahap ini,individu-individu mulai mengambil keputusan berdasarkan pengalaman nyata dan berpikir lebih abstrak,idealis,dan logis.</a:t>
            </a:r>
          </a:p>
          <a:p>
            <a:endParaRPr lang="id-ID"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3000" b="-3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solidFill>
                  <a:srgbClr val="FF0000"/>
                </a:solidFill>
              </a:rPr>
              <a:t>Teori vygotsky</a:t>
            </a:r>
            <a:endParaRPr lang="id-ID" dirty="0">
              <a:solidFill>
                <a:srgbClr val="FF0000"/>
              </a:solidFill>
            </a:endParaRPr>
          </a:p>
        </p:txBody>
      </p:sp>
      <p:sp>
        <p:nvSpPr>
          <p:cNvPr id="3" name="Content Placeholder 2"/>
          <p:cNvSpPr>
            <a:spLocks noGrp="1"/>
          </p:cNvSpPr>
          <p:nvPr>
            <p:ph idx="1"/>
          </p:nvPr>
        </p:nvSpPr>
        <p:spPr/>
        <p:txBody>
          <a:bodyPr>
            <a:noAutofit/>
          </a:bodyPr>
          <a:lstStyle/>
          <a:p>
            <a:pPr lvl="0"/>
            <a:r>
              <a:rPr lang="id-ID" sz="2400" dirty="0" smtClean="0">
                <a:solidFill>
                  <a:srgbClr val="FF0000"/>
                </a:solidFill>
                <a:latin typeface="Comic Sans MS" pitchFamily="66" charset="0"/>
              </a:rPr>
              <a:t>teori vygotsky </a:t>
            </a:r>
          </a:p>
          <a:p>
            <a:r>
              <a:rPr lang="id-ID" sz="2400" dirty="0" smtClean="0">
                <a:solidFill>
                  <a:srgbClr val="FF0000"/>
                </a:solidFill>
                <a:latin typeface="Comic Sans MS" pitchFamily="66" charset="0"/>
              </a:rPr>
              <a:t>menurut vygotsky,fungsi-fungsi mental mempunyai hubungan eksternal atau hubungan sosial.vygotsky menyatakan bahwa anak-anak mengembangkan konsep-konsep yang sistematis,logis,dan rasional yang merupakan hasil dari dialog bersama pembimbing nya yang terampil.jadi,dalam teori vygotsky,orang lain dan bahasa peran kunci dalam </a:t>
            </a:r>
          </a:p>
          <a:p>
            <a:r>
              <a:rPr lang="id-ID" sz="2400" dirty="0" smtClean="0">
                <a:solidFill>
                  <a:srgbClr val="FF0000"/>
                </a:solidFill>
                <a:latin typeface="Comic Sans MS" pitchFamily="66" charset="0"/>
              </a:rPr>
              <a:t>perkembangan kognitif seorang anak (bodrova &amp; leong, 2007; fidalgo &amp; pereira, 2005; hyson, coople, &amp; jones, 2006; stetsenko &amp; arievitch,2004).</a:t>
            </a:r>
          </a:p>
          <a:p>
            <a:pPr>
              <a:buNone/>
            </a:pPr>
            <a:r>
              <a:rPr lang="id-ID" sz="2400" dirty="0" smtClean="0">
                <a:solidFill>
                  <a:srgbClr val="FF0000"/>
                </a:solidFill>
                <a:latin typeface="Comic Sans MS" pitchFamily="66" charset="0"/>
              </a:rPr>
              <a:t> </a:t>
            </a:r>
          </a:p>
          <a:p>
            <a:endParaRPr lang="id-ID" sz="2400" dirty="0">
              <a:solidFill>
                <a:schemeClr val="accent1"/>
              </a:solidFill>
              <a:latin typeface="Comic Sans MS" pitchFamily="66" charset="0"/>
            </a:endParaRPr>
          </a:p>
        </p:txBody>
      </p:sp>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28"/>
            <a:ext cx="8229600" cy="1357322"/>
          </a:xfrm>
        </p:spPr>
        <p:txBody>
          <a:bodyPr>
            <a:normAutofit fontScale="90000"/>
          </a:bodyPr>
          <a:lstStyle/>
          <a:p>
            <a:pPr lvl="0" algn="ctr"/>
            <a:r>
              <a:rPr lang="id-ID" b="1" dirty="0" smtClean="0"/>
              <a:t/>
            </a:r>
            <a:br>
              <a:rPr lang="id-ID" b="1" dirty="0" smtClean="0"/>
            </a:br>
            <a:r>
              <a:rPr lang="id-ID" b="1" dirty="0" smtClean="0"/>
              <a:t/>
            </a:r>
            <a:br>
              <a:rPr lang="id-ID" b="1" dirty="0" smtClean="0"/>
            </a:br>
            <a:r>
              <a:rPr lang="id-ID" b="1" dirty="0" smtClean="0">
                <a:solidFill>
                  <a:srgbClr val="FF0000"/>
                </a:solidFill>
              </a:rPr>
              <a:t>otak dan pendidikan </a:t>
            </a:r>
            <a:endParaRPr lang="id-ID" dirty="0">
              <a:solidFill>
                <a:srgbClr val="FF0000"/>
              </a:solidFill>
            </a:endParaRPr>
          </a:p>
        </p:txBody>
      </p:sp>
      <p:sp>
        <p:nvSpPr>
          <p:cNvPr id="3" name="Content Placeholder 2"/>
          <p:cNvSpPr>
            <a:spLocks noGrp="1"/>
          </p:cNvSpPr>
          <p:nvPr>
            <p:ph idx="1"/>
          </p:nvPr>
        </p:nvSpPr>
        <p:spPr>
          <a:xfrm>
            <a:off x="457200" y="1643050"/>
            <a:ext cx="8229600" cy="5000660"/>
          </a:xfrm>
        </p:spPr>
        <p:txBody>
          <a:bodyPr>
            <a:normAutofit lnSpcReduction="10000"/>
          </a:bodyPr>
          <a:lstStyle/>
          <a:p>
            <a:r>
              <a:rPr lang="id-ID" sz="2800" dirty="0" smtClean="0">
                <a:solidFill>
                  <a:srgbClr val="FF0000"/>
                </a:solidFill>
                <a:latin typeface="Comic Sans MS" pitchFamily="66" charset="0"/>
              </a:rPr>
              <a:t>hubungan yang biasanya di ajukan antara ilmu saraf dan pendidikan otak adalah bahwa ada periode yang penting atau sensitif,dan ketika pembelajaran nya mudah,efektif,dan di pertahankandengan mudah.namun,tidak ada bukti dari ilmu persyarafanuntuk mendukung kalau individu-individu yang berotak kiri yang lebih logisdan individu-individu yang berotak kanan lebih kreatof bahwa hubungan-hubungan antara ilmu saraf dan ilmu pendidikan otak ( blakemore &amp; frith, 2005; breur,1995 dan sousa 1995)</a:t>
            </a:r>
          </a:p>
          <a:p>
            <a:endParaRPr lang="id-ID" dirty="0">
              <a:solidFill>
                <a:srgbClr val="FF0000"/>
              </a:solidFill>
              <a:latin typeface="Comic Sans MS" pitchFamily="66" charset="0"/>
            </a:endParaRPr>
          </a:p>
        </p:txBody>
      </p:sp>
    </p:spTree>
  </p:cSld>
  <p:clrMapOvr>
    <a:masterClrMapping/>
  </p:clrMapOvr>
  <p:transition>
    <p:zoom/>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150</TotalTime>
  <Words>1561</Words>
  <Application>Microsoft Office PowerPoint</Application>
  <PresentationFormat>On-screen Show (4:3)</PresentationFormat>
  <Paragraphs>121</Paragraphs>
  <Slides>20</Slides>
  <Notes>4</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Flow</vt:lpstr>
      <vt:lpstr>Pengertian perkembangan kognitif dan bagian sel otak</vt:lpstr>
      <vt:lpstr>Aspek-aspek yang penting dalam sel otak</vt:lpstr>
      <vt:lpstr>Teori-teori kognitif</vt:lpstr>
      <vt:lpstr>lanjutan</vt:lpstr>
      <vt:lpstr>lanjutan</vt:lpstr>
      <vt:lpstr>lanjutan</vt:lpstr>
      <vt:lpstr>Lanjutan </vt:lpstr>
      <vt:lpstr>Teori vygotsky</vt:lpstr>
      <vt:lpstr>  otak dan pendidikan </vt:lpstr>
      <vt:lpstr>Pendekatan ilmu kognitif sosial terhadap pembelajaran dan pendekatan prilaku da kognitif sosial </vt:lpstr>
      <vt:lpstr>lanjutan</vt:lpstr>
      <vt:lpstr>pemodelan</vt:lpstr>
      <vt:lpstr>Bagaimana Model Memengaruhi Perilaku</vt:lpstr>
      <vt:lpstr>Karateristik model yang efektif</vt:lpstr>
      <vt:lpstr>Self efficacy</vt:lpstr>
      <vt:lpstr>Self regulated behavior</vt:lpstr>
      <vt:lpstr>lanjutan</vt:lpstr>
      <vt:lpstr>Self regulated learning</vt:lpstr>
      <vt:lpstr>Self regulated problem solving</vt:lpstr>
      <vt:lpstr>Cukup sekian dari kami terimakasih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Nama kelompok</dc:title>
  <dc:creator>mutiarajaya</dc:creator>
  <cp:lastModifiedBy> </cp:lastModifiedBy>
  <cp:revision>17</cp:revision>
  <dcterms:created xsi:type="dcterms:W3CDTF">2013-03-04T08:31:11Z</dcterms:created>
  <dcterms:modified xsi:type="dcterms:W3CDTF">2013-03-27T13:30:38Z</dcterms:modified>
</cp:coreProperties>
</file>