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1" r:id="rId4"/>
    <p:sldId id="258" r:id="rId5"/>
    <p:sldId id="266" r:id="rId6"/>
    <p:sldId id="267" r:id="rId7"/>
    <p:sldId id="270" r:id="rId8"/>
    <p:sldId id="268" r:id="rId9"/>
    <p:sldId id="269" r:id="rId10"/>
    <p:sldId id="271" r:id="rId11"/>
    <p:sldId id="259" r:id="rId12"/>
    <p:sldId id="272" r:id="rId13"/>
    <p:sldId id="273" r:id="rId14"/>
    <p:sldId id="260" r:id="rId15"/>
    <p:sldId id="276" r:id="rId16"/>
    <p:sldId id="274" r:id="rId17"/>
    <p:sldId id="275" r:id="rId18"/>
    <p:sldId id="261" r:id="rId19"/>
    <p:sldId id="262" r:id="rId20"/>
    <p:sldId id="263" r:id="rId21"/>
    <p:sldId id="264" r:id="rId22"/>
    <p:sldId id="265" r:id="rId23"/>
    <p:sldId id="277" r:id="rId24"/>
    <p:sldId id="278"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4660"/>
  </p:normalViewPr>
  <p:slideViewPr>
    <p:cSldViewPr>
      <p:cViewPr varScale="1">
        <p:scale>
          <a:sx n="69" d="100"/>
          <a:sy n="69" d="100"/>
        </p:scale>
        <p:origin x="-14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85F62DC-4096-47F4-8971-5E4E933F02B3}" type="datetimeFigureOut">
              <a:rPr lang="en-US" smtClean="0"/>
              <a:t>3/27/2013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A847B97-6FE5-4F79-8D23-B564E5BD194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5F62DC-4096-47F4-8971-5E4E933F02B3}" type="datetimeFigureOut">
              <a:rPr lang="en-US" smtClean="0"/>
              <a:t>3/27/2013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847B97-6FE5-4F79-8D23-B564E5BD19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85F62DC-4096-47F4-8971-5E4E933F02B3}" type="datetimeFigureOut">
              <a:rPr lang="en-US" smtClean="0"/>
              <a:t>3/27/2013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A847B97-6FE5-4F79-8D23-B564E5BD19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5F62DC-4096-47F4-8971-5E4E933F02B3}" type="datetimeFigureOut">
              <a:rPr lang="en-US" smtClean="0"/>
              <a:t>3/27/2013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847B97-6FE5-4F79-8D23-B564E5BD19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85F62DC-4096-47F4-8971-5E4E933F02B3}" type="datetimeFigureOut">
              <a:rPr lang="en-US" smtClean="0"/>
              <a:t>3/27/2013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A847B97-6FE5-4F79-8D23-B564E5BD194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5F62DC-4096-47F4-8971-5E4E933F02B3}" type="datetimeFigureOut">
              <a:rPr lang="en-US" smtClean="0"/>
              <a:t>3/27/2013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847B97-6FE5-4F79-8D23-B564E5BD19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5F62DC-4096-47F4-8971-5E4E933F02B3}" type="datetimeFigureOut">
              <a:rPr lang="en-US" smtClean="0"/>
              <a:t>3/27/2013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847B97-6FE5-4F79-8D23-B564E5BD19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85F62DC-4096-47F4-8971-5E4E933F02B3}" type="datetimeFigureOut">
              <a:rPr lang="en-US" smtClean="0"/>
              <a:t>3/27/2013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847B97-6FE5-4F79-8D23-B564E5BD19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85F62DC-4096-47F4-8971-5E4E933F02B3}" type="datetimeFigureOut">
              <a:rPr lang="en-US" smtClean="0"/>
              <a:t>3/27/2013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A847B97-6FE5-4F79-8D23-B564E5BD19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5F62DC-4096-47F4-8971-5E4E933F02B3}" type="datetimeFigureOut">
              <a:rPr lang="en-US" smtClean="0"/>
              <a:t>3/27/2013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847B97-6FE5-4F79-8D23-B564E5BD19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85F62DC-4096-47F4-8971-5E4E933F02B3}" type="datetimeFigureOut">
              <a:rPr lang="en-US" smtClean="0"/>
              <a:t>3/27/2013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847B97-6FE5-4F79-8D23-B564E5BD1942}"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85F62DC-4096-47F4-8971-5E4E933F02B3}" type="datetimeFigureOut">
              <a:rPr lang="en-US" smtClean="0"/>
              <a:t>3/27/2013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847B97-6FE5-4F79-8D23-B564E5BD19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l"/>
            <a:r>
              <a:rPr lang="en-US" sz="1800" dirty="0" err="1" smtClean="0"/>
              <a:t>Psikologi</a:t>
            </a:r>
            <a:r>
              <a:rPr lang="en-US" sz="1800" dirty="0" smtClean="0"/>
              <a:t> </a:t>
            </a:r>
            <a:r>
              <a:rPr lang="en-US" sz="1800" dirty="0" err="1" smtClean="0"/>
              <a:t>pendidikan</a:t>
            </a:r>
            <a:r>
              <a:rPr lang="en-US" sz="1800" dirty="0" smtClean="0"/>
              <a:t> </a:t>
            </a:r>
            <a:r>
              <a:rPr lang="en-US" b="1" dirty="0" smtClean="0"/>
              <a:t/>
            </a:r>
            <a:br>
              <a:rPr lang="en-US" b="1" dirty="0" smtClean="0"/>
            </a:br>
            <a:r>
              <a:rPr lang="en-US" b="1" dirty="0" smtClean="0"/>
              <a:t>PROSES </a:t>
            </a:r>
            <a:r>
              <a:rPr lang="en-US" b="1" dirty="0"/>
              <a:t>KOGNITIF KOMPLEKS</a:t>
            </a:r>
            <a:endParaRPr lang="en-US" dirty="0"/>
          </a:p>
        </p:txBody>
      </p:sp>
      <p:sp>
        <p:nvSpPr>
          <p:cNvPr id="7" name="Subtitle 6"/>
          <p:cNvSpPr>
            <a:spLocks noGrp="1"/>
          </p:cNvSpPr>
          <p:nvPr>
            <p:ph type="subTitle" idx="1"/>
          </p:nvPr>
        </p:nvSpPr>
        <p:spPr/>
        <p:txBody>
          <a:bodyPr>
            <a:noAutofit/>
          </a:bodyPr>
          <a:lstStyle/>
          <a:p>
            <a:pPr lvl="0"/>
            <a:r>
              <a:rPr lang="id-ID" sz="1600" b="1" dirty="0" smtClean="0"/>
              <a:t>Ade </a:t>
            </a:r>
            <a:r>
              <a:rPr lang="id-ID" sz="1600" b="1" dirty="0"/>
              <a:t>Panji Rukmana	</a:t>
            </a:r>
            <a:r>
              <a:rPr lang="id-ID" sz="1600" b="1" dirty="0" smtClean="0"/>
              <a:t>2012-71-117</a:t>
            </a:r>
            <a:endParaRPr lang="en-US" sz="1600" b="1" dirty="0" smtClean="0"/>
          </a:p>
          <a:p>
            <a:pPr lvl="0"/>
            <a:r>
              <a:rPr lang="id-ID" sz="1600" b="1" dirty="0" smtClean="0"/>
              <a:t>Nursiddik TriAndika2012-71-047</a:t>
            </a:r>
            <a:endParaRPr lang="en-US" sz="1600" dirty="0"/>
          </a:p>
          <a:p>
            <a:pPr lvl="0"/>
            <a:r>
              <a:rPr lang="id-ID" sz="1600" b="1" dirty="0" smtClean="0"/>
              <a:t>M</a:t>
            </a:r>
            <a:r>
              <a:rPr lang="id-ID" sz="1600" b="1" dirty="0"/>
              <a:t>. Hatif Hibatullah	</a:t>
            </a:r>
            <a:r>
              <a:rPr lang="id-ID" sz="1600" b="1" dirty="0" smtClean="0"/>
              <a:t>2012-71-002</a:t>
            </a:r>
            <a:endParaRPr lang="en-US" sz="1600" b="1" dirty="0" smtClean="0"/>
          </a:p>
          <a:p>
            <a:pPr lvl="0"/>
            <a:r>
              <a:rPr lang="id-ID" sz="1600" b="1" dirty="0" smtClean="0"/>
              <a:t>Randy Dwira</a:t>
            </a:r>
            <a:r>
              <a:rPr lang="en-US" sz="1600" b="1" dirty="0" smtClean="0"/>
              <a:t>	</a:t>
            </a:r>
            <a:r>
              <a:rPr lang="id-ID" sz="1600" b="1" dirty="0" smtClean="0"/>
              <a:t>2012-71-052</a:t>
            </a:r>
            <a:endParaRPr lang="en-US" sz="1600" dirty="0"/>
          </a:p>
          <a:p>
            <a:pPr lvl="0"/>
            <a:r>
              <a:rPr lang="id-ID" sz="1600" b="1" dirty="0"/>
              <a:t>Danang Pambudi	</a:t>
            </a:r>
            <a:r>
              <a:rPr lang="id-ID" sz="1600" b="1" dirty="0" smtClean="0"/>
              <a:t>2012-71-066</a:t>
            </a:r>
            <a:endParaRPr lang="en-US" sz="1600" b="1" dirty="0" smtClean="0"/>
          </a:p>
          <a:p>
            <a:pPr lvl="0"/>
            <a:r>
              <a:rPr lang="id-ID" sz="1600" b="1" dirty="0" smtClean="0"/>
              <a:t>M</a:t>
            </a:r>
            <a:r>
              <a:rPr lang="id-ID" sz="1600" b="1" dirty="0"/>
              <a:t>. </a:t>
            </a:r>
            <a:r>
              <a:rPr lang="id-ID" sz="1600" b="1" dirty="0" smtClean="0"/>
              <a:t>Ikhwan</a:t>
            </a:r>
            <a:r>
              <a:rPr lang="en-US" sz="1600" b="1" dirty="0" smtClean="0"/>
              <a:t>	2012-71-089</a:t>
            </a:r>
            <a:endParaRPr lang="en-US" sz="1600" dirty="0"/>
          </a:p>
          <a:p>
            <a:endParaRPr lang="en-US" sz="1600" dirty="0"/>
          </a:p>
        </p:txBody>
      </p:sp>
      <p:pic>
        <p:nvPicPr>
          <p:cNvPr id="8" name="Picture 7" descr="esgul.png"/>
          <p:cNvPicPr/>
          <p:nvPr/>
        </p:nvPicPr>
        <p:blipFill>
          <a:blip r:embed="rId3"/>
          <a:stretch>
            <a:fillRect/>
          </a:stretch>
        </p:blipFill>
        <p:spPr>
          <a:xfrm>
            <a:off x="0" y="0"/>
            <a:ext cx="2706956" cy="2428672"/>
          </a:xfrm>
          <a:prstGeom prst="ellipse">
            <a:avLst/>
          </a:prstGeom>
          <a:ln>
            <a:noFill/>
          </a:ln>
          <a:effectLst>
            <a:softEdge rad="112500"/>
          </a:effectLst>
        </p:spPr>
      </p:pic>
    </p:spTree>
  </p:cSld>
  <p:clrMapOvr>
    <a:masterClrMapping/>
  </p:clrMapOvr>
  <p:transition spd="slow">
    <p:comb/>
    <p:sndAc>
      <p:stSnd>
        <p:snd r:embed="rId2" name="drumroll.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fontScale="92500"/>
          </a:bodyPr>
          <a:lstStyle/>
          <a:p>
            <a:pPr>
              <a:buNone/>
            </a:pPr>
            <a:r>
              <a:rPr lang="id-ID" dirty="0" smtClean="0"/>
              <a:t>Baer </a:t>
            </a:r>
            <a:r>
              <a:rPr lang="id-ID" dirty="0"/>
              <a:t>(1993) mengemukakan berpikir kreatif merupakan sinonim dari berpikir divergen. Ada 4 indikator berpikir divergen  yaitu: </a:t>
            </a:r>
            <a:endParaRPr lang="en-US" dirty="0"/>
          </a:p>
          <a:p>
            <a:pPr marL="514350" lvl="0" indent="-514350">
              <a:buFont typeface="+mj-lt"/>
              <a:buAutoNum type="arabicPeriod"/>
            </a:pPr>
            <a:r>
              <a:rPr lang="id-ID" i="1" dirty="0"/>
              <a:t>fluence,</a:t>
            </a:r>
            <a:r>
              <a:rPr lang="id-ID" dirty="0"/>
              <a:t> adalah kemampuan menghasilkan banyak ide,</a:t>
            </a:r>
            <a:endParaRPr lang="en-US" dirty="0"/>
          </a:p>
          <a:p>
            <a:pPr marL="514350" lvl="0" indent="-514350">
              <a:buFont typeface="+mj-lt"/>
              <a:buAutoNum type="arabicPeriod"/>
            </a:pPr>
            <a:r>
              <a:rPr lang="id-ID" i="1" dirty="0"/>
              <a:t>flexibility,</a:t>
            </a:r>
            <a:r>
              <a:rPr lang="id-ID" dirty="0"/>
              <a:t> adalah kemampuan menghasilkan ide-ide yang bervariasi,</a:t>
            </a:r>
            <a:endParaRPr lang="en-US" dirty="0"/>
          </a:p>
          <a:p>
            <a:pPr marL="514350" lvl="0" indent="-514350">
              <a:buFont typeface="+mj-lt"/>
              <a:buAutoNum type="arabicPeriod"/>
            </a:pPr>
            <a:r>
              <a:rPr lang="id-ID" i="1" dirty="0"/>
              <a:t>originality,</a:t>
            </a:r>
            <a:r>
              <a:rPr lang="id-ID" dirty="0"/>
              <a:t> adalah kemampuan menghasilkan ide baru atau ide yang sebelumnya tidak ada, </a:t>
            </a:r>
            <a:endParaRPr lang="en-US" dirty="0"/>
          </a:p>
          <a:p>
            <a:pPr marL="514350" lvl="0" indent="-514350">
              <a:buFont typeface="+mj-lt"/>
              <a:buAutoNum type="arabicPeriod"/>
            </a:pPr>
            <a:r>
              <a:rPr lang="id-ID" i="1" dirty="0"/>
              <a:t>elaboration,</a:t>
            </a:r>
            <a:r>
              <a:rPr lang="id-ID" dirty="0"/>
              <a:t> adalah kemampuan mengembangkan atau menambahkan ide-ide sehingga dihasilkan ide yang rinci atau detail. </a:t>
            </a:r>
            <a:endParaRPr lang="en-US" dirty="0"/>
          </a:p>
          <a:p>
            <a:endParaRPr lang="en-US" dirty="0"/>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r>
              <a:rPr lang="id-ID" dirty="0" smtClean="0"/>
              <a:t>er</a:t>
            </a:r>
            <a:r>
              <a:rPr lang="en-US" dirty="0" smtClean="0"/>
              <a:t>m</a:t>
            </a:r>
            <a:r>
              <a:rPr lang="id-ID" dirty="0" smtClean="0"/>
              <a:t>ikiran </a:t>
            </a:r>
            <a:r>
              <a:rPr lang="id-ID" dirty="0"/>
              <a:t>Kritis</a:t>
            </a:r>
            <a:endParaRPr lang="en-US" dirty="0"/>
          </a:p>
        </p:txBody>
      </p:sp>
      <p:sp>
        <p:nvSpPr>
          <p:cNvPr id="3" name="Content Placeholder 2"/>
          <p:cNvSpPr>
            <a:spLocks noGrp="1"/>
          </p:cNvSpPr>
          <p:nvPr>
            <p:ph idx="1"/>
          </p:nvPr>
        </p:nvSpPr>
        <p:spPr/>
        <p:txBody>
          <a:bodyPr/>
          <a:lstStyle/>
          <a:p>
            <a:r>
              <a:rPr lang="en-US" dirty="0"/>
              <a:t>Max </a:t>
            </a:r>
            <a:r>
              <a:rPr lang="en-US" dirty="0" err="1"/>
              <a:t>Werrtheimer</a:t>
            </a:r>
            <a:r>
              <a:rPr lang="en-US" dirty="0"/>
              <a:t> (1945) </a:t>
            </a:r>
          </a:p>
          <a:p>
            <a:pPr>
              <a:buNone/>
            </a:pPr>
            <a:r>
              <a:rPr lang="en-US" dirty="0" smtClean="0"/>
              <a:t>	</a:t>
            </a:r>
            <a:r>
              <a:rPr lang="en-US" dirty="0" err="1" smtClean="0"/>
              <a:t>Pemikiran</a:t>
            </a:r>
            <a:r>
              <a:rPr lang="en-US" dirty="0" smtClean="0"/>
              <a:t> </a:t>
            </a:r>
            <a:r>
              <a:rPr lang="en-US" dirty="0" err="1"/>
              <a:t>kritis</a:t>
            </a:r>
            <a:r>
              <a:rPr lang="en-US" dirty="0"/>
              <a:t> </a:t>
            </a:r>
            <a:r>
              <a:rPr lang="en-US" dirty="0" err="1"/>
              <a:t>adalah</a:t>
            </a:r>
            <a:r>
              <a:rPr lang="en-US" dirty="0"/>
              <a:t> </a:t>
            </a:r>
            <a:r>
              <a:rPr lang="en-US" dirty="0" err="1"/>
              <a:t>pemikiran</a:t>
            </a:r>
            <a:r>
              <a:rPr lang="en-US" dirty="0"/>
              <a:t> </a:t>
            </a:r>
            <a:r>
              <a:rPr lang="en-US" dirty="0" err="1"/>
              <a:t>reflektif</a:t>
            </a:r>
            <a:r>
              <a:rPr lang="en-US" dirty="0"/>
              <a:t> </a:t>
            </a:r>
            <a:r>
              <a:rPr lang="en-US" dirty="0" err="1"/>
              <a:t>dan</a:t>
            </a:r>
            <a:r>
              <a:rPr lang="en-US" dirty="0"/>
              <a:t> </a:t>
            </a:r>
            <a:r>
              <a:rPr lang="en-US" dirty="0" err="1" smtClean="0"/>
              <a:t>produktif</a:t>
            </a:r>
            <a:r>
              <a:rPr lang="en-US" dirty="0" smtClean="0"/>
              <a:t> </a:t>
            </a:r>
            <a:r>
              <a:rPr lang="en-US" dirty="0" err="1"/>
              <a:t>dan</a:t>
            </a:r>
            <a:r>
              <a:rPr lang="en-US" dirty="0"/>
              <a:t> </a:t>
            </a:r>
            <a:r>
              <a:rPr lang="en-US" dirty="0" err="1"/>
              <a:t>melibatkan</a:t>
            </a:r>
            <a:r>
              <a:rPr lang="en-US" dirty="0"/>
              <a:t> </a:t>
            </a:r>
            <a:r>
              <a:rPr lang="en-US" dirty="0" err="1"/>
              <a:t>evaluasi</a:t>
            </a:r>
            <a:r>
              <a:rPr lang="en-US" dirty="0"/>
              <a:t> </a:t>
            </a:r>
            <a:r>
              <a:rPr lang="en-US" dirty="0" err="1"/>
              <a:t>bukti</a:t>
            </a:r>
            <a:r>
              <a:rPr lang="en-US" dirty="0"/>
              <a:t>. </a:t>
            </a:r>
          </a:p>
          <a:p>
            <a:endParaRPr lang="en-US" dirty="0"/>
          </a:p>
        </p:txBody>
      </p:sp>
    </p:spTree>
  </p:cSld>
  <p:clrMapOvr>
    <a:masterClrMapping/>
  </p:clrMapOvr>
  <p:transition spd="slow">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err="1" smtClean="0"/>
              <a:t>Ada</a:t>
            </a:r>
            <a:r>
              <a:rPr lang="en-US" dirty="0" smtClean="0"/>
              <a:t> </a:t>
            </a:r>
            <a:r>
              <a:rPr lang="en-US" dirty="0" err="1"/>
              <a:t>bebarapa</a:t>
            </a:r>
            <a:r>
              <a:rPr lang="en-US" dirty="0"/>
              <a:t> </a:t>
            </a:r>
            <a:r>
              <a:rPr lang="en-US" dirty="0" err="1"/>
              <a:t>cara</a:t>
            </a:r>
            <a:r>
              <a:rPr lang="en-US" dirty="0"/>
              <a:t> yang </a:t>
            </a:r>
            <a:r>
              <a:rPr lang="en-US" dirty="0" err="1"/>
              <a:t>dapat</a:t>
            </a:r>
            <a:r>
              <a:rPr lang="en-US" dirty="0"/>
              <a:t> </a:t>
            </a:r>
            <a:r>
              <a:rPr lang="en-US" dirty="0" err="1"/>
              <a:t>digunakan</a:t>
            </a:r>
            <a:r>
              <a:rPr lang="en-US" dirty="0"/>
              <a:t> guru </a:t>
            </a:r>
            <a:r>
              <a:rPr lang="en-US" dirty="0" err="1"/>
              <a:t>untuk</a:t>
            </a:r>
            <a:r>
              <a:rPr lang="en-US" dirty="0"/>
              <a:t> </a:t>
            </a:r>
            <a:r>
              <a:rPr lang="en-US" dirty="0" err="1"/>
              <a:t>memasukkan</a:t>
            </a:r>
            <a:r>
              <a:rPr lang="en-US" dirty="0"/>
              <a:t> </a:t>
            </a:r>
            <a:r>
              <a:rPr lang="en-US" dirty="0" err="1"/>
              <a:t>pemikiran</a:t>
            </a:r>
            <a:r>
              <a:rPr lang="en-US" dirty="0"/>
              <a:t> </a:t>
            </a:r>
            <a:r>
              <a:rPr lang="en-US" dirty="0" err="1"/>
              <a:t>kritis</a:t>
            </a:r>
            <a:r>
              <a:rPr lang="en-US" dirty="0"/>
              <a:t> </a:t>
            </a:r>
            <a:r>
              <a:rPr lang="en-US" dirty="0" err="1"/>
              <a:t>dalam</a:t>
            </a:r>
            <a:r>
              <a:rPr lang="en-US" dirty="0"/>
              <a:t> </a:t>
            </a:r>
            <a:r>
              <a:rPr lang="en-US" dirty="0" err="1"/>
              <a:t>pengajaran</a:t>
            </a:r>
            <a:r>
              <a:rPr lang="en-US" dirty="0"/>
              <a:t> </a:t>
            </a:r>
            <a:r>
              <a:rPr lang="en-US" dirty="0" err="1"/>
              <a:t>mereka</a:t>
            </a:r>
            <a:r>
              <a:rPr lang="en-US" dirty="0"/>
              <a:t>:</a:t>
            </a:r>
          </a:p>
          <a:p>
            <a:pPr marL="514350" lvl="0" indent="-514350">
              <a:buFont typeface="+mj-lt"/>
              <a:buAutoNum type="arabicPeriod"/>
            </a:pPr>
            <a:r>
              <a:rPr lang="en-US" dirty="0" err="1"/>
              <a:t>Jangan</a:t>
            </a:r>
            <a:r>
              <a:rPr lang="en-US" dirty="0"/>
              <a:t> </a:t>
            </a:r>
            <a:r>
              <a:rPr lang="en-US" dirty="0" err="1"/>
              <a:t>hanya</a:t>
            </a:r>
            <a:r>
              <a:rPr lang="en-US" dirty="0"/>
              <a:t> </a:t>
            </a:r>
            <a:r>
              <a:rPr lang="en-US" dirty="0" err="1"/>
              <a:t>tanyakan</a:t>
            </a:r>
            <a:r>
              <a:rPr lang="en-US" dirty="0"/>
              <a:t> </a:t>
            </a:r>
            <a:r>
              <a:rPr lang="en-US" dirty="0" err="1"/>
              <a:t>tentang</a:t>
            </a:r>
            <a:r>
              <a:rPr lang="en-US" dirty="0"/>
              <a:t> </a:t>
            </a:r>
            <a:r>
              <a:rPr lang="en-US" dirty="0" err="1"/>
              <a:t>apa</a:t>
            </a:r>
            <a:r>
              <a:rPr lang="en-US" dirty="0"/>
              <a:t> yang </a:t>
            </a:r>
            <a:r>
              <a:rPr lang="en-US" dirty="0" err="1"/>
              <a:t>terjadi</a:t>
            </a:r>
            <a:r>
              <a:rPr lang="en-US" dirty="0"/>
              <a:t>, </a:t>
            </a:r>
            <a:r>
              <a:rPr lang="en-US" dirty="0" err="1"/>
              <a:t>tetapi</a:t>
            </a:r>
            <a:r>
              <a:rPr lang="en-US" dirty="0"/>
              <a:t> </a:t>
            </a:r>
            <a:r>
              <a:rPr lang="en-US" dirty="0" err="1"/>
              <a:t>tanyakan</a:t>
            </a:r>
            <a:r>
              <a:rPr lang="en-US" dirty="0"/>
              <a:t> </a:t>
            </a:r>
            <a:r>
              <a:rPr lang="en-US" dirty="0" err="1"/>
              <a:t>juga</a:t>
            </a:r>
            <a:r>
              <a:rPr lang="en-US" dirty="0"/>
              <a:t> </a:t>
            </a:r>
            <a:r>
              <a:rPr lang="en-US" dirty="0" err="1"/>
              <a:t>bagaiman</a:t>
            </a:r>
            <a:r>
              <a:rPr lang="en-US" dirty="0"/>
              <a:t> </a:t>
            </a:r>
            <a:r>
              <a:rPr lang="en-US" dirty="0" err="1"/>
              <a:t>dan</a:t>
            </a:r>
            <a:r>
              <a:rPr lang="en-US" dirty="0"/>
              <a:t> </a:t>
            </a:r>
            <a:r>
              <a:rPr lang="en-US" dirty="0" err="1"/>
              <a:t>mengapa</a:t>
            </a:r>
            <a:r>
              <a:rPr lang="en-US" dirty="0"/>
              <a:t>?</a:t>
            </a:r>
          </a:p>
          <a:p>
            <a:pPr marL="514350" lvl="0" indent="-514350">
              <a:buFont typeface="+mj-lt"/>
              <a:buAutoNum type="arabicPeriod"/>
            </a:pPr>
            <a:r>
              <a:rPr lang="en-US" dirty="0" err="1"/>
              <a:t>Berdebatlah</a:t>
            </a:r>
            <a:r>
              <a:rPr lang="en-US" dirty="0"/>
              <a:t> </a:t>
            </a:r>
            <a:r>
              <a:rPr lang="en-US" dirty="0" err="1"/>
              <a:t>secara</a:t>
            </a:r>
            <a:r>
              <a:rPr lang="en-US" dirty="0"/>
              <a:t> </a:t>
            </a:r>
            <a:r>
              <a:rPr lang="en-US" dirty="0" err="1"/>
              <a:t>rasional</a:t>
            </a:r>
            <a:r>
              <a:rPr lang="en-US" dirty="0"/>
              <a:t>, </a:t>
            </a:r>
            <a:r>
              <a:rPr lang="en-US" dirty="0" err="1"/>
              <a:t>bukan</a:t>
            </a:r>
            <a:r>
              <a:rPr lang="en-US" dirty="0"/>
              <a:t> </a:t>
            </a:r>
            <a:r>
              <a:rPr lang="en-US" dirty="0" err="1"/>
              <a:t>emosional</a:t>
            </a:r>
            <a:r>
              <a:rPr lang="en-US" dirty="0"/>
              <a:t>.</a:t>
            </a:r>
          </a:p>
          <a:p>
            <a:pPr marL="514350" lvl="0" indent="-514350">
              <a:buFont typeface="+mj-lt"/>
              <a:buAutoNum type="arabicPeriod"/>
            </a:pPr>
            <a:r>
              <a:rPr lang="en-US" dirty="0" err="1"/>
              <a:t>Akui</a:t>
            </a:r>
            <a:r>
              <a:rPr lang="en-US" dirty="0"/>
              <a:t> </a:t>
            </a:r>
            <a:r>
              <a:rPr lang="en-US" dirty="0" err="1"/>
              <a:t>bahwa</a:t>
            </a:r>
            <a:r>
              <a:rPr lang="en-US" dirty="0"/>
              <a:t> </a:t>
            </a:r>
            <a:r>
              <a:rPr lang="en-US" dirty="0" err="1"/>
              <a:t>kadang</a:t>
            </a:r>
            <a:r>
              <a:rPr lang="en-US" dirty="0"/>
              <a:t> </a:t>
            </a:r>
            <a:r>
              <a:rPr lang="en-US" dirty="0" err="1"/>
              <a:t>ada</a:t>
            </a:r>
            <a:r>
              <a:rPr lang="en-US" dirty="0"/>
              <a:t> </a:t>
            </a:r>
            <a:r>
              <a:rPr lang="en-US" dirty="0" err="1"/>
              <a:t>lebih</a:t>
            </a:r>
            <a:r>
              <a:rPr lang="en-US" dirty="0"/>
              <a:t> </a:t>
            </a:r>
            <a:r>
              <a:rPr lang="en-US" dirty="0" err="1"/>
              <a:t>dari</a:t>
            </a:r>
            <a:r>
              <a:rPr lang="en-US" dirty="0"/>
              <a:t> </a:t>
            </a:r>
            <a:r>
              <a:rPr lang="en-US" dirty="0" err="1"/>
              <a:t>satu</a:t>
            </a:r>
            <a:r>
              <a:rPr lang="en-US" dirty="0"/>
              <a:t> </a:t>
            </a:r>
            <a:r>
              <a:rPr lang="en-US" dirty="0" err="1"/>
              <a:t>jawaban</a:t>
            </a:r>
            <a:r>
              <a:rPr lang="en-US" dirty="0"/>
              <a:t> </a:t>
            </a:r>
            <a:r>
              <a:rPr lang="en-US" dirty="0" err="1"/>
              <a:t>atau</a:t>
            </a:r>
            <a:r>
              <a:rPr lang="en-US" dirty="0"/>
              <a:t> </a:t>
            </a:r>
            <a:r>
              <a:rPr lang="en-US" dirty="0" err="1"/>
              <a:t>penjelasan</a:t>
            </a:r>
            <a:r>
              <a:rPr lang="en-US" dirty="0"/>
              <a:t> yang </a:t>
            </a:r>
            <a:r>
              <a:rPr lang="en-US" dirty="0" err="1"/>
              <a:t>baik</a:t>
            </a:r>
            <a:r>
              <a:rPr lang="en-US" dirty="0"/>
              <a:t>.</a:t>
            </a:r>
          </a:p>
          <a:p>
            <a:pPr marL="514350" lvl="0" indent="-514350">
              <a:buFont typeface="+mj-lt"/>
              <a:buAutoNum type="arabicPeriod"/>
            </a:pPr>
            <a:r>
              <a:rPr lang="en-US" dirty="0" err="1"/>
              <a:t>Ajukan</a:t>
            </a:r>
            <a:r>
              <a:rPr lang="en-US" dirty="0"/>
              <a:t> </a:t>
            </a:r>
            <a:r>
              <a:rPr lang="en-US" dirty="0" err="1"/>
              <a:t>pertanyaan</a:t>
            </a:r>
            <a:r>
              <a:rPr lang="en-US" dirty="0"/>
              <a:t> </a:t>
            </a:r>
            <a:r>
              <a:rPr lang="en-US" dirty="0" err="1"/>
              <a:t>dan</a:t>
            </a:r>
            <a:r>
              <a:rPr lang="en-US" dirty="0"/>
              <a:t> </a:t>
            </a:r>
            <a:r>
              <a:rPr lang="en-US" dirty="0" err="1"/>
              <a:t>pikirkan</a:t>
            </a:r>
            <a:r>
              <a:rPr lang="en-US" dirty="0"/>
              <a:t> </a:t>
            </a:r>
            <a:r>
              <a:rPr lang="en-US" dirty="0" err="1"/>
              <a:t>di</a:t>
            </a:r>
            <a:r>
              <a:rPr lang="en-US" dirty="0"/>
              <a:t> </a:t>
            </a:r>
            <a:r>
              <a:rPr lang="en-US" dirty="0" err="1"/>
              <a:t>luar</a:t>
            </a:r>
            <a:r>
              <a:rPr lang="en-US" dirty="0"/>
              <a:t> </a:t>
            </a:r>
            <a:r>
              <a:rPr lang="en-US" dirty="0" err="1"/>
              <a:t>apa</a:t>
            </a:r>
            <a:r>
              <a:rPr lang="en-US" dirty="0"/>
              <a:t> yang </a:t>
            </a:r>
            <a:r>
              <a:rPr lang="en-US" dirty="0" err="1"/>
              <a:t>sudah</a:t>
            </a:r>
            <a:r>
              <a:rPr lang="en-US" dirty="0"/>
              <a:t> </a:t>
            </a:r>
            <a:r>
              <a:rPr lang="en-US" dirty="0" err="1"/>
              <a:t>kita</a:t>
            </a:r>
            <a:r>
              <a:rPr lang="en-US" dirty="0"/>
              <a:t> </a:t>
            </a:r>
            <a:r>
              <a:rPr lang="en-US" dirty="0" err="1"/>
              <a:t>tahu</a:t>
            </a:r>
            <a:r>
              <a:rPr lang="en-US" dirty="0"/>
              <a:t> </a:t>
            </a:r>
            <a:r>
              <a:rPr lang="en-US" dirty="0" err="1"/>
              <a:t>untuk</a:t>
            </a:r>
            <a:r>
              <a:rPr lang="en-US" dirty="0"/>
              <a:t> </a:t>
            </a:r>
            <a:r>
              <a:rPr lang="en-US" dirty="0" err="1"/>
              <a:t>menciptakan</a:t>
            </a:r>
            <a:r>
              <a:rPr lang="en-US" dirty="0"/>
              <a:t> </a:t>
            </a:r>
            <a:r>
              <a:rPr lang="en-US" dirty="0" err="1"/>
              <a:t>ide</a:t>
            </a:r>
            <a:r>
              <a:rPr lang="en-US" dirty="0"/>
              <a:t> </a:t>
            </a:r>
            <a:r>
              <a:rPr lang="en-US" dirty="0" err="1"/>
              <a:t>baru</a:t>
            </a:r>
            <a:r>
              <a:rPr lang="en-US" dirty="0"/>
              <a:t> </a:t>
            </a:r>
            <a:r>
              <a:rPr lang="en-US" dirty="0" err="1"/>
              <a:t>dan</a:t>
            </a:r>
            <a:r>
              <a:rPr lang="en-US" dirty="0"/>
              <a:t> </a:t>
            </a:r>
            <a:r>
              <a:rPr lang="en-US" dirty="0" err="1"/>
              <a:t>informasi</a:t>
            </a:r>
            <a:r>
              <a:rPr lang="en-US" dirty="0"/>
              <a:t> </a:t>
            </a:r>
            <a:r>
              <a:rPr lang="en-US" dirty="0" err="1"/>
              <a:t>baru</a:t>
            </a:r>
            <a:r>
              <a:rPr lang="en-US" dirty="0"/>
              <a:t>.</a:t>
            </a:r>
          </a:p>
          <a:p>
            <a:pPr marL="514350" indent="-514350">
              <a:buNone/>
            </a:pPr>
            <a:endParaRPr lang="en-US" dirty="0"/>
          </a:p>
        </p:txBody>
      </p:sp>
    </p:spTree>
  </p:cSld>
  <p:clrMapOvr>
    <a:masterClrMapping/>
  </p:clrMapOvr>
  <p:transition spd="slow">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id-ID" dirty="0"/>
              <a:t>Berpikir kritis bukan berarti menjadi kritis atau menjadi negatif. Berpikir kritis lebih tepat diartikan sebagai berpikir evaluatif. Hasil evaluasi dapat berentang mulai dari positif menuju negatif, penerimaan menuju penolakan, atau apapun diantaranya. Menurut Ennis dan Beyer berpikir kritis dapat didefinisikan sebagai memutuskan apa yang harus diyakini atau dilakukan secara masuk akal dan reflektif. Jadi berpikir kritis artinya membuat pertimbangan yang masuk akal. Pada dasarnya berpikir kritis juga berarti menggunakan kriteria untuk mempertimbangkan kualitas sesuatu, dalam makalah ilmiah hal ini diperlukan untuk mengolah informasi menuju kesimpulan tertentu.</a:t>
            </a:r>
            <a:endParaRPr lang="en-US" dirty="0"/>
          </a:p>
        </p:txBody>
      </p:sp>
    </p:spTree>
  </p:cSld>
  <p:clrMapOvr>
    <a:masterClrMapping/>
  </p:clrMapOvr>
  <p:transition spd="slow">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Proses Membuat Keputusan</a:t>
            </a:r>
            <a:endParaRPr lang="en-US" dirty="0"/>
          </a:p>
        </p:txBody>
      </p:sp>
      <p:sp>
        <p:nvSpPr>
          <p:cNvPr id="3" name="Content Placeholder 2"/>
          <p:cNvSpPr>
            <a:spLocks noGrp="1"/>
          </p:cNvSpPr>
          <p:nvPr>
            <p:ph idx="1"/>
          </p:nvPr>
        </p:nvSpPr>
        <p:spPr/>
        <p:txBody>
          <a:bodyPr/>
          <a:lstStyle/>
          <a:p>
            <a:r>
              <a:rPr lang="id-ID" dirty="0" smtClean="0"/>
              <a:t>Hay </a:t>
            </a:r>
            <a:r>
              <a:rPr lang="id-ID" dirty="0"/>
              <a:t>dan Miskel (1982) </a:t>
            </a:r>
            <a:endParaRPr lang="en-US" dirty="0" smtClean="0"/>
          </a:p>
          <a:p>
            <a:pPr>
              <a:buNone/>
            </a:pPr>
            <a:r>
              <a:rPr lang="en-US" dirty="0"/>
              <a:t>	</a:t>
            </a:r>
            <a:r>
              <a:rPr lang="id-ID" dirty="0" smtClean="0"/>
              <a:t>menyatakan </a:t>
            </a:r>
            <a:r>
              <a:rPr lang="id-ID" dirty="0"/>
              <a:t>bahwa pengambilan keputusan merupakan siklus kegiatan yang melibatkan pemikiran rasional baik secara individu maupun kelompok dalam semua tingkat dan bentuk organisasi. </a:t>
            </a:r>
            <a:endParaRPr lang="en-US" dirty="0"/>
          </a:p>
          <a:p>
            <a:pPr>
              <a:buNone/>
            </a:pPr>
            <a:endParaRPr lang="en-US" dirty="0"/>
          </a:p>
        </p:txBody>
      </p:sp>
    </p:spTree>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lstStyle/>
          <a:p>
            <a:r>
              <a:rPr lang="en-US" dirty="0" err="1" smtClean="0"/>
              <a:t>Pembuatan</a:t>
            </a:r>
            <a:r>
              <a:rPr lang="en-US" dirty="0" smtClean="0"/>
              <a:t> </a:t>
            </a:r>
            <a:r>
              <a:rPr lang="en-US" dirty="0" err="1" smtClean="0"/>
              <a:t>keputusan</a:t>
            </a:r>
            <a:r>
              <a:rPr lang="en-US" dirty="0" smtClean="0"/>
              <a:t> </a:t>
            </a:r>
            <a:r>
              <a:rPr lang="en-US" dirty="0" err="1" smtClean="0"/>
              <a:t>adalah</a:t>
            </a:r>
            <a:r>
              <a:rPr lang="en-US" dirty="0" smtClean="0"/>
              <a:t> </a:t>
            </a:r>
            <a:r>
              <a:rPr lang="en-US" dirty="0" err="1" smtClean="0"/>
              <a:t>pemikiran</a:t>
            </a:r>
            <a:r>
              <a:rPr lang="en-US" dirty="0" smtClean="0"/>
              <a:t> </a:t>
            </a:r>
            <a:r>
              <a:rPr lang="en-US" dirty="0" err="1" smtClean="0"/>
              <a:t>dimana</a:t>
            </a:r>
            <a:r>
              <a:rPr lang="en-US" dirty="0" smtClean="0"/>
              <a:t> </a:t>
            </a:r>
            <a:r>
              <a:rPr lang="en-US" dirty="0" err="1" smtClean="0"/>
              <a:t>individu</a:t>
            </a:r>
            <a:r>
              <a:rPr lang="en-US" dirty="0" smtClean="0"/>
              <a:t> </a:t>
            </a:r>
            <a:r>
              <a:rPr lang="en-US" dirty="0" err="1" smtClean="0"/>
              <a:t>mengevaluasi</a:t>
            </a:r>
            <a:r>
              <a:rPr lang="en-US" dirty="0" smtClean="0"/>
              <a:t> </a:t>
            </a:r>
            <a:r>
              <a:rPr lang="en-US" dirty="0" err="1" smtClean="0"/>
              <a:t>berbagai</a:t>
            </a:r>
            <a:r>
              <a:rPr lang="en-US" dirty="0" smtClean="0"/>
              <a:t> </a:t>
            </a:r>
            <a:r>
              <a:rPr lang="en-US" dirty="0" err="1" smtClean="0"/>
              <a:t>pilihan</a:t>
            </a:r>
            <a:r>
              <a:rPr lang="en-US" dirty="0" smtClean="0"/>
              <a:t> </a:t>
            </a:r>
            <a:r>
              <a:rPr lang="en-US" dirty="0" err="1" smtClean="0"/>
              <a:t>dan</a:t>
            </a:r>
            <a:r>
              <a:rPr lang="en-US" dirty="0" smtClean="0"/>
              <a:t> </a:t>
            </a:r>
            <a:r>
              <a:rPr lang="en-US" dirty="0" err="1" smtClean="0"/>
              <a:t>memutuskan</a:t>
            </a:r>
            <a:r>
              <a:rPr lang="en-US" dirty="0" smtClean="0"/>
              <a:t> </a:t>
            </a:r>
            <a:r>
              <a:rPr lang="en-US" dirty="0" err="1" smtClean="0"/>
              <a:t>pilihan</a:t>
            </a:r>
            <a:r>
              <a:rPr lang="en-US" dirty="0" smtClean="0"/>
              <a:t> </a:t>
            </a:r>
            <a:r>
              <a:rPr lang="en-US" dirty="0" err="1" smtClean="0"/>
              <a:t>dari</a:t>
            </a:r>
            <a:r>
              <a:rPr lang="en-US" dirty="0" smtClean="0"/>
              <a:t> </a:t>
            </a:r>
            <a:r>
              <a:rPr lang="en-US" dirty="0" err="1" smtClean="0"/>
              <a:t>sekian</a:t>
            </a:r>
            <a:r>
              <a:rPr lang="en-US" dirty="0" smtClean="0"/>
              <a:t> </a:t>
            </a:r>
            <a:r>
              <a:rPr lang="en-US" dirty="0" err="1" smtClean="0"/>
              <a:t>banyak</a:t>
            </a:r>
            <a:r>
              <a:rPr lang="en-US" dirty="0" smtClean="0"/>
              <a:t> </a:t>
            </a:r>
            <a:r>
              <a:rPr lang="en-US" dirty="0" err="1" smtClean="0"/>
              <a:t>pilihan</a:t>
            </a:r>
            <a:r>
              <a:rPr lang="en-US" dirty="0" smtClean="0"/>
              <a:t> </a:t>
            </a:r>
            <a:r>
              <a:rPr lang="en-US" dirty="0" err="1" smtClean="0"/>
              <a:t>tersebut</a:t>
            </a:r>
            <a:r>
              <a:rPr lang="en-US" dirty="0" smtClean="0"/>
              <a:t>.</a:t>
            </a:r>
            <a:endParaRPr lang="en-US" dirty="0"/>
          </a:p>
        </p:txBody>
      </p:sp>
    </p:spTree>
  </p:cSld>
  <p:clrMapOvr>
    <a:masterClrMapping/>
  </p:clrMapOvr>
  <p:transition spd="slow">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a:bodyPr>
          <a:lstStyle/>
          <a:p>
            <a:r>
              <a:rPr lang="id-ID" dirty="0"/>
              <a:t>Membuat keputusan melibatkan aktivitas seperti menggunakan proses berpikir dasar untuk memilih respons terbaik diantara beberapa pilihan, merakit informasi yang diperlukan dalam satu topik area, membandingkan keuntungan dan kerugian dari berbagai pendekatan alternatif, menentukan informasi tambahan yang diperlukan, menilai respons yang paling efektif dan mampu mengujinya.</a:t>
            </a:r>
            <a:endParaRPr lang="en-US" dirty="0"/>
          </a:p>
          <a:p>
            <a:endParaRPr lang="en-US" dirty="0"/>
          </a:p>
        </p:txBody>
      </p:sp>
    </p:spTree>
  </p:cSld>
  <p:clrMapOvr>
    <a:masterClrMapping/>
  </p:clrMapOvr>
  <p:transition spd="slow">
    <p:strip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a:bodyPr>
          <a:lstStyle/>
          <a:p>
            <a:r>
              <a:rPr lang="id-ID" dirty="0"/>
              <a:t>Dari beberapa pengertian yang disebutkan di atas, terdapat satu kata kunci yang penting untuk memahami makna pengambilan keputusan yakni memilih (</a:t>
            </a:r>
            <a:r>
              <a:rPr lang="id-ID" i="1" dirty="0"/>
              <a:t>choice</a:t>
            </a:r>
            <a:r>
              <a:rPr lang="id-ID" dirty="0"/>
              <a:t>). Memilih berarti menentukan satu hal dari beberapa hal yang ada atau tersedia. Sesuatu yang dipilih ditentukan oleh pertimbangan selera dan rasionalitas individu (Simon, 1997). Biasanya, selera dan rasionalitas tersebut merujuk pada hal-hal yang menyenangkan atau menguntungkan individu dan masyarakat.</a:t>
            </a:r>
            <a:endParaRPr lang="en-US" dirty="0"/>
          </a:p>
          <a:p>
            <a:endParaRPr lang="en-US" dirty="0"/>
          </a:p>
        </p:txBody>
      </p:sp>
    </p:spTree>
  </p:cSld>
  <p:clrMapOvr>
    <a:masterClrMapping/>
  </p:clrMapOvr>
  <p:transition spd="slow">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Pemecahan</a:t>
            </a:r>
            <a:r>
              <a:rPr lang="en-US" dirty="0"/>
              <a:t> </a:t>
            </a:r>
            <a:r>
              <a:rPr lang="en-US" dirty="0" err="1"/>
              <a:t>Masalah</a:t>
            </a:r>
            <a:r>
              <a:rPr lang="en-US" dirty="0"/>
              <a:t> </a:t>
            </a:r>
            <a:r>
              <a:rPr lang="en-US" dirty="0" smtClean="0"/>
              <a:t/>
            </a:r>
            <a:br>
              <a:rPr lang="en-US" dirty="0" smtClean="0"/>
            </a:br>
            <a:r>
              <a:rPr lang="en-US" dirty="0" smtClean="0"/>
              <a:t>(</a:t>
            </a:r>
            <a:r>
              <a:rPr lang="en-US" dirty="0"/>
              <a:t>problem solving)</a:t>
            </a:r>
          </a:p>
        </p:txBody>
      </p:sp>
      <p:sp>
        <p:nvSpPr>
          <p:cNvPr id="3" name="Content Placeholder 2"/>
          <p:cNvSpPr>
            <a:spLocks noGrp="1"/>
          </p:cNvSpPr>
          <p:nvPr>
            <p:ph idx="1"/>
          </p:nvPr>
        </p:nvSpPr>
        <p:spPr/>
        <p:txBody>
          <a:bodyPr>
            <a:normAutofit/>
          </a:bodyPr>
          <a:lstStyle/>
          <a:p>
            <a:r>
              <a:rPr lang="id-ID" dirty="0"/>
              <a:t>Memecahkan masalah melibatkan aktivitas seperti menggunakan proses berpikir dasar untuk memecahkan kesulitan tertentu, merakit fakta tentang informasi tambahan yang diperlukan, memprediksi atau menyarankan alternatif solusi dan menguji ketepatannya, mereduksi ke tingkat penjelasan yang lebih sederhana, mengeliminasi kesenjangan, memberi uji solusi ke arah nilai yang dapat digeneralisasi.</a:t>
            </a:r>
            <a:endParaRPr lang="en-US" dirty="0"/>
          </a:p>
        </p:txBody>
      </p:sp>
    </p:spTree>
  </p:cSld>
  <p:clrMapOvr>
    <a:masterClrMapping/>
  </p:clrMapOvr>
  <p:transition spd="slow">
    <p:blind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lstStyle/>
          <a:p>
            <a:r>
              <a:rPr lang="id-ID" dirty="0"/>
              <a:t>Untuk itulah penguasaan atas metode pemecahan masalah menjadi sangat penting, agar kita terhindar dari tindakan </a:t>
            </a:r>
            <a:r>
              <a:rPr lang="id-ID" i="1" dirty="0"/>
              <a:t>jump to conclusion</a:t>
            </a:r>
            <a:r>
              <a:rPr lang="id-ID" dirty="0"/>
              <a:t>, yaitu proses penarikan kesimpulan terhadap suatu masalah tanpa melalui proses analisa masalah secara benar, serta didukung oleh bukti atau informasi yang akurat.</a:t>
            </a:r>
            <a:endParaRPr lang="en-US" dirty="0"/>
          </a:p>
        </p:txBody>
      </p:sp>
    </p:spTree>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Pengantar</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id-ID" dirty="0" smtClean="0"/>
              <a:t>Proses </a:t>
            </a:r>
            <a:r>
              <a:rPr lang="en-US" dirty="0" err="1" smtClean="0"/>
              <a:t>berpikir</a:t>
            </a:r>
            <a:r>
              <a:rPr lang="en-US" dirty="0" smtClean="0"/>
              <a:t> </a:t>
            </a:r>
            <a:r>
              <a:rPr lang="id-ID" dirty="0" smtClean="0"/>
              <a:t>kompleks secara jelas menggambarkan keterampilan esensial. Yang paling penting adalah bahwa siswa mengembangkan kompetensi keterampilan esensial pada awal tahun pertama sekolah dan kemudian ketika memasuki sekolah menengah pertama mulailah dikenalkan pada proses berpikir yang lebih kompleks pada materi tertentu yang spesifik yang sangat dekat dengan penggunaan beberapa keterampilan. </a:t>
            </a:r>
            <a:endParaRPr lang="en-US" dirty="0" smtClean="0"/>
          </a:p>
          <a:p>
            <a:endParaRPr lang="en-US" dirty="0"/>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Langkah-langkah</a:t>
            </a:r>
            <a:r>
              <a:rPr lang="en-US" dirty="0" smtClean="0"/>
              <a:t> </a:t>
            </a:r>
            <a:br>
              <a:rPr lang="en-US" dirty="0" smtClean="0"/>
            </a:br>
            <a:r>
              <a:rPr lang="en-US" dirty="0" err="1" smtClean="0"/>
              <a:t>pemecahan</a:t>
            </a:r>
            <a:r>
              <a:rPr lang="en-US" dirty="0" smtClean="0"/>
              <a:t> </a:t>
            </a:r>
            <a:r>
              <a:rPr lang="en-US" dirty="0" err="1" smtClean="0"/>
              <a:t>masalah</a:t>
            </a:r>
            <a:endParaRPr lang="en-US" dirty="0"/>
          </a:p>
        </p:txBody>
      </p:sp>
      <p:sp>
        <p:nvSpPr>
          <p:cNvPr id="3" name="Content Placeholder 2"/>
          <p:cNvSpPr>
            <a:spLocks noGrp="1"/>
          </p:cNvSpPr>
          <p:nvPr>
            <p:ph idx="1"/>
          </p:nvPr>
        </p:nvSpPr>
        <p:spPr/>
        <p:txBody>
          <a:bodyPr>
            <a:normAutofit/>
          </a:bodyPr>
          <a:lstStyle/>
          <a:p>
            <a:r>
              <a:rPr lang="id-ID" dirty="0"/>
              <a:t>Pemecahan masalah dapat dilakukan melalui dua metode yang berbeda, yaitu analitis dan kreatif. Tahapan pemecahan masalah secara analitis dilakukan melalui beberapa langkah, yaitu; </a:t>
            </a:r>
            <a:endParaRPr lang="en-US" dirty="0"/>
          </a:p>
          <a:p>
            <a:pPr marL="514350" lvl="0" indent="-514350">
              <a:buFont typeface="+mj-lt"/>
              <a:buAutoNum type="arabicPeriod"/>
            </a:pPr>
            <a:r>
              <a:rPr lang="id-ID" dirty="0"/>
              <a:t>mendefinisikan masalah;</a:t>
            </a:r>
            <a:endParaRPr lang="en-US" dirty="0"/>
          </a:p>
          <a:p>
            <a:pPr marL="514350" lvl="0" indent="-514350">
              <a:buFont typeface="+mj-lt"/>
              <a:buAutoNum type="arabicPeriod"/>
            </a:pPr>
            <a:r>
              <a:rPr lang="id-ID" dirty="0"/>
              <a:t>membuat </a:t>
            </a:r>
            <a:r>
              <a:rPr lang="id-ID" dirty="0" smtClean="0"/>
              <a:t>a</a:t>
            </a:r>
            <a:r>
              <a:rPr lang="en-US" dirty="0" smtClean="0"/>
              <a:t>l</a:t>
            </a:r>
            <a:r>
              <a:rPr lang="id-ID" dirty="0" smtClean="0"/>
              <a:t>ternatif </a:t>
            </a:r>
            <a:r>
              <a:rPr lang="id-ID" dirty="0"/>
              <a:t>pemecahan masalah; </a:t>
            </a:r>
            <a:endParaRPr lang="en-US" dirty="0"/>
          </a:p>
          <a:p>
            <a:pPr marL="514350" lvl="0" indent="-514350">
              <a:buFont typeface="+mj-lt"/>
              <a:buAutoNum type="arabicPeriod"/>
            </a:pPr>
            <a:r>
              <a:rPr lang="id-ID" dirty="0"/>
              <a:t>evaluasi alternatif pemecahan masalah; </a:t>
            </a:r>
            <a:endParaRPr lang="en-US" dirty="0"/>
          </a:p>
          <a:p>
            <a:pPr marL="514350" lvl="0" indent="-514350">
              <a:buFont typeface="+mj-lt"/>
              <a:buAutoNum type="arabicPeriod"/>
            </a:pPr>
            <a:r>
              <a:rPr lang="id-ID" dirty="0"/>
              <a:t>solusi dan tindak lanjut. </a:t>
            </a:r>
            <a:endParaRPr lang="en-US" dirty="0"/>
          </a:p>
          <a:p>
            <a:endParaRPr lang="en-US" dirty="0"/>
          </a:p>
        </p:txBody>
      </p:sp>
    </p:spTree>
  </p:cSld>
  <p:clrMapOvr>
    <a:masterClrMapping/>
  </p:clrMapOvr>
  <p:transition spd="slow">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Langkah</a:t>
            </a:r>
            <a:r>
              <a:rPr lang="en-US" dirty="0" smtClean="0"/>
              <a:t> </a:t>
            </a:r>
            <a:r>
              <a:rPr lang="en-US" dirty="0" err="1" smtClean="0"/>
              <a:t>Pertama</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M</a:t>
            </a:r>
            <a:r>
              <a:rPr lang="id-ID" dirty="0"/>
              <a:t>endefinisikan masalah </a:t>
            </a:r>
            <a:endParaRPr lang="en-US" dirty="0" smtClean="0"/>
          </a:p>
          <a:p>
            <a:pPr>
              <a:buNone/>
            </a:pPr>
            <a:r>
              <a:rPr lang="en-US" dirty="0"/>
              <a:t>	</a:t>
            </a:r>
            <a:r>
              <a:rPr lang="id-ID" dirty="0"/>
              <a:t>Pada tahap ini, dilakukan diagnosis terhadap sebuah situasi, peristiwa atau kejadian, untuk memfokuskan perhatian pada masalah sebenarnya, dan bukan pada gejala yang muncul. Agar dapat memfokuskan perhatian pada masalah sebenarnya, dan bukan pada gejala yang muncul, maka dalam proses mendefiniskan suatu masalah, diperlukan upaya untuk mencari informasi yang diperlukan sebanyak-banyaknya, agar masalah dapat didefinisikan dengan tepat.</a:t>
            </a:r>
            <a:endParaRPr lang="en-US" dirty="0"/>
          </a:p>
        </p:txBody>
      </p: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Langkah</a:t>
            </a:r>
            <a:r>
              <a:rPr lang="en-US" dirty="0" smtClean="0"/>
              <a:t> </a:t>
            </a:r>
            <a:r>
              <a:rPr lang="en-US" dirty="0" err="1" smtClean="0"/>
              <a:t>Kedua</a:t>
            </a:r>
            <a:endParaRPr lang="en-US" dirty="0"/>
          </a:p>
        </p:txBody>
      </p:sp>
      <p:sp>
        <p:nvSpPr>
          <p:cNvPr id="3" name="Content Placeholder 2"/>
          <p:cNvSpPr>
            <a:spLocks noGrp="1"/>
          </p:cNvSpPr>
          <p:nvPr>
            <p:ph idx="1"/>
          </p:nvPr>
        </p:nvSpPr>
        <p:spPr/>
        <p:txBody>
          <a:bodyPr/>
          <a:lstStyle/>
          <a:p>
            <a:r>
              <a:rPr lang="en-US" dirty="0" smtClean="0"/>
              <a:t>M</a:t>
            </a:r>
            <a:r>
              <a:rPr lang="id-ID" dirty="0" smtClean="0"/>
              <a:t>embuat </a:t>
            </a:r>
            <a:r>
              <a:rPr lang="en-US" dirty="0" smtClean="0"/>
              <a:t>A</a:t>
            </a:r>
            <a:r>
              <a:rPr lang="id-ID" dirty="0" smtClean="0"/>
              <a:t>lternatif </a:t>
            </a:r>
            <a:r>
              <a:rPr lang="en-US" dirty="0" smtClean="0"/>
              <a:t>P</a:t>
            </a:r>
            <a:r>
              <a:rPr lang="id-ID" dirty="0" smtClean="0"/>
              <a:t>enyelesaian </a:t>
            </a:r>
            <a:r>
              <a:rPr lang="en-US" dirty="0" smtClean="0"/>
              <a:t>M</a:t>
            </a:r>
            <a:r>
              <a:rPr lang="id-ID" dirty="0" smtClean="0"/>
              <a:t>asalah</a:t>
            </a:r>
            <a:endParaRPr lang="en-US" dirty="0" smtClean="0"/>
          </a:p>
          <a:p>
            <a:pPr>
              <a:buNone/>
            </a:pPr>
            <a:r>
              <a:rPr lang="en-US" dirty="0"/>
              <a:t>	</a:t>
            </a:r>
            <a:r>
              <a:rPr lang="id-ID" dirty="0"/>
              <a:t>Pada tahap ini, diharapkan dapat menunda untuk memilih hanya satu solusi, sebelum alternatif yang ada diusulkan.</a:t>
            </a:r>
            <a:endParaRPr lang="en-US" dirty="0"/>
          </a:p>
        </p:txBody>
      </p:sp>
    </p:spTree>
  </p:cSld>
  <p:clrMapOvr>
    <a:masterClrMapping/>
  </p:clrMapOvr>
  <p:transition spd="slow">
    <p:comb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Langkah</a:t>
            </a:r>
            <a:r>
              <a:rPr lang="en-US" dirty="0" smtClean="0"/>
              <a:t> </a:t>
            </a:r>
            <a:r>
              <a:rPr lang="en-US" dirty="0" err="1" smtClean="0"/>
              <a:t>Ketiga</a:t>
            </a:r>
            <a:endParaRPr lang="en-US" dirty="0"/>
          </a:p>
        </p:txBody>
      </p:sp>
      <p:sp>
        <p:nvSpPr>
          <p:cNvPr id="3" name="Content Placeholder 2"/>
          <p:cNvSpPr>
            <a:spLocks noGrp="1"/>
          </p:cNvSpPr>
          <p:nvPr>
            <p:ph idx="1"/>
          </p:nvPr>
        </p:nvSpPr>
        <p:spPr/>
        <p:txBody>
          <a:bodyPr/>
          <a:lstStyle/>
          <a:p>
            <a:r>
              <a:rPr lang="en-US" dirty="0" smtClean="0"/>
              <a:t>M</a:t>
            </a:r>
            <a:r>
              <a:rPr lang="id-ID" dirty="0" smtClean="0"/>
              <a:t>elakukan </a:t>
            </a:r>
            <a:r>
              <a:rPr lang="en-US" dirty="0" smtClean="0"/>
              <a:t>E</a:t>
            </a:r>
            <a:r>
              <a:rPr lang="id-ID" dirty="0" smtClean="0"/>
              <a:t>valuasi </a:t>
            </a:r>
            <a:r>
              <a:rPr lang="en-US" dirty="0" smtClean="0"/>
              <a:t>T</a:t>
            </a:r>
            <a:r>
              <a:rPr lang="id-ID" dirty="0" smtClean="0"/>
              <a:t>erhadap </a:t>
            </a:r>
            <a:r>
              <a:rPr lang="en-US" dirty="0" smtClean="0"/>
              <a:t>A</a:t>
            </a:r>
            <a:r>
              <a:rPr lang="id-ID" dirty="0" smtClean="0"/>
              <a:t>lternatif </a:t>
            </a:r>
            <a:r>
              <a:rPr lang="id-ID" dirty="0"/>
              <a:t>yang </a:t>
            </a:r>
            <a:r>
              <a:rPr lang="en-US" dirty="0" smtClean="0"/>
              <a:t>D</a:t>
            </a:r>
            <a:r>
              <a:rPr lang="id-ID" dirty="0" smtClean="0"/>
              <a:t>iusulkan </a:t>
            </a:r>
            <a:r>
              <a:rPr lang="id-ID" dirty="0"/>
              <a:t>atau </a:t>
            </a:r>
            <a:r>
              <a:rPr lang="en-US" dirty="0" smtClean="0"/>
              <a:t>T</a:t>
            </a:r>
            <a:r>
              <a:rPr lang="id-ID" dirty="0" smtClean="0"/>
              <a:t>ersedia</a:t>
            </a:r>
            <a:endParaRPr lang="en-US" dirty="0" smtClean="0"/>
          </a:p>
          <a:p>
            <a:pPr>
              <a:buNone/>
            </a:pPr>
            <a:r>
              <a:rPr lang="en-US" dirty="0"/>
              <a:t>	</a:t>
            </a:r>
            <a:r>
              <a:rPr lang="id-ID" dirty="0"/>
              <a:t>Dalam tahap ini, kita perlu berhati-hati dalam memberikan bobot terhadap keuntungan dan kerugian dari masing-masing alternatif yang ada, sebelum membuat pilihan akhir. </a:t>
            </a:r>
            <a:endParaRPr lang="en-US" dirty="0"/>
          </a:p>
          <a:p>
            <a:pPr>
              <a:buNone/>
            </a:pPr>
            <a:endParaRPr lang="en-US" dirty="0"/>
          </a:p>
        </p:txBody>
      </p:sp>
    </p:spTree>
  </p:cSld>
  <p:clrMapOvr>
    <a:masterClrMapping/>
  </p:clrMapOvr>
  <p:transition spd="slow">
    <p:randomBa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Langkah</a:t>
            </a:r>
            <a:r>
              <a:rPr lang="en-US" dirty="0" smtClean="0"/>
              <a:t> </a:t>
            </a:r>
            <a:r>
              <a:rPr lang="en-US" dirty="0" err="1" smtClean="0"/>
              <a:t>Keempat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t>
            </a:r>
            <a:r>
              <a:rPr lang="id-ID" dirty="0" smtClean="0"/>
              <a:t>enerapkan </a:t>
            </a:r>
            <a:r>
              <a:rPr lang="id-ID" dirty="0"/>
              <a:t>dan </a:t>
            </a:r>
            <a:r>
              <a:rPr lang="en-US" dirty="0" smtClean="0"/>
              <a:t>M</a:t>
            </a:r>
            <a:r>
              <a:rPr lang="id-ID" dirty="0" smtClean="0"/>
              <a:t>enindaklanjuti</a:t>
            </a:r>
            <a:endParaRPr lang="en-US" dirty="0" smtClean="0"/>
          </a:p>
          <a:p>
            <a:pPr>
              <a:buNone/>
            </a:pPr>
            <a:r>
              <a:rPr lang="en-US" dirty="0"/>
              <a:t>	</a:t>
            </a:r>
            <a:r>
              <a:rPr lang="id-ID" dirty="0" smtClean="0"/>
              <a:t> </a:t>
            </a:r>
            <a:r>
              <a:rPr lang="en-US" dirty="0" smtClean="0"/>
              <a:t>S</a:t>
            </a:r>
            <a:r>
              <a:rPr lang="id-ID" dirty="0" smtClean="0"/>
              <a:t>olusi </a:t>
            </a:r>
            <a:r>
              <a:rPr lang="id-ID" dirty="0"/>
              <a:t>yang </a:t>
            </a:r>
            <a:r>
              <a:rPr lang="en-US" dirty="0" smtClean="0"/>
              <a:t>T</a:t>
            </a:r>
            <a:r>
              <a:rPr lang="id-ID" dirty="0" smtClean="0"/>
              <a:t>elah </a:t>
            </a:r>
            <a:r>
              <a:rPr lang="en-US" dirty="0" smtClean="0"/>
              <a:t>D</a:t>
            </a:r>
            <a:r>
              <a:rPr lang="id-ID" dirty="0" smtClean="0"/>
              <a:t>iambil</a:t>
            </a:r>
            <a:endParaRPr lang="en-US" dirty="0" smtClean="0"/>
          </a:p>
          <a:p>
            <a:pPr>
              <a:buNone/>
            </a:pPr>
            <a:r>
              <a:rPr lang="id-ID" dirty="0" smtClean="0"/>
              <a:t>Dalam </a:t>
            </a:r>
            <a:r>
              <a:rPr lang="id-ID" dirty="0"/>
              <a:t>upaya menerapkan berbagai solusi terhadap suatu masalah, perlu lebih sensitif terhadap kemungkinan terjadinya resistensi dari orang yang mungkin terkena dampak dari penerapan tersebut.</a:t>
            </a:r>
            <a:endParaRPr lang="en-US" dirty="0"/>
          </a:p>
          <a:p>
            <a:pPr>
              <a:buNone/>
            </a:pPr>
            <a:endParaRPr lang="en-US" dirty="0" smtClean="0"/>
          </a:p>
          <a:p>
            <a:pPr>
              <a:buNone/>
            </a:pPr>
            <a:r>
              <a:rPr lang="id-ID" dirty="0" smtClean="0"/>
              <a:t>Karena </a:t>
            </a:r>
            <a:r>
              <a:rPr lang="id-ID" dirty="0"/>
              <a:t>itulah seorang yang piawai dalam melakukan pemecahan masalah akan secara hati-hati memilih strategi yang akan meningkatkan kemungkinan penerimaan terhadap solusi pemecahan masalah oleh orang yang terkena dampak dan kemungkinan penerapan sepenuhnya dari solusi yang bersangkutan (Whetten &amp; Cameron, 2002).</a:t>
            </a:r>
            <a:endParaRPr lang="en-US" dirty="0"/>
          </a:p>
          <a:p>
            <a:pPr>
              <a:buNone/>
            </a:pPr>
            <a:endParaRPr lang="en-US" dirty="0"/>
          </a:p>
        </p:txBody>
      </p:sp>
    </p:spTree>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KESIMPULAN</a:t>
            </a:r>
            <a:endParaRPr lang="en-US" dirty="0"/>
          </a:p>
        </p:txBody>
      </p:sp>
      <p:sp>
        <p:nvSpPr>
          <p:cNvPr id="3" name="Content Placeholder 2"/>
          <p:cNvSpPr>
            <a:spLocks noGrp="1"/>
          </p:cNvSpPr>
          <p:nvPr>
            <p:ph idx="1"/>
          </p:nvPr>
        </p:nvSpPr>
        <p:spPr/>
        <p:txBody>
          <a:bodyPr>
            <a:normAutofit fontScale="92500" lnSpcReduction="20000"/>
          </a:bodyPr>
          <a:lstStyle/>
          <a:p>
            <a:r>
              <a:rPr lang="id-ID" dirty="0"/>
              <a:t>Dari </a:t>
            </a:r>
            <a:r>
              <a:rPr lang="en-US" dirty="0" err="1" smtClean="0"/>
              <a:t>seluruh</a:t>
            </a:r>
            <a:r>
              <a:rPr lang="en-US" dirty="0" smtClean="0"/>
              <a:t> </a:t>
            </a:r>
            <a:r>
              <a:rPr lang="en-US" dirty="0" err="1" smtClean="0"/>
              <a:t>pembahasan</a:t>
            </a:r>
            <a:r>
              <a:rPr lang="id-ID" dirty="0" smtClean="0"/>
              <a:t> </a:t>
            </a:r>
            <a:r>
              <a:rPr lang="id-ID" dirty="0"/>
              <a:t>di atas dapat dibuat simpulan bahwa dengan membuat peta pikiran dapat melatih siswa untuk berpikir kreatif, yang meliputi: </a:t>
            </a:r>
            <a:endParaRPr lang="en-US" dirty="0" smtClean="0"/>
          </a:p>
          <a:p>
            <a:pPr marL="514350" indent="-514350">
              <a:buFont typeface="+mj-lt"/>
              <a:buAutoNum type="arabicPeriod"/>
            </a:pPr>
            <a:r>
              <a:rPr lang="en-US" dirty="0"/>
              <a:t>M</a:t>
            </a:r>
            <a:r>
              <a:rPr lang="id-ID" dirty="0" smtClean="0"/>
              <a:t>enghasilkan </a:t>
            </a:r>
            <a:r>
              <a:rPr lang="id-ID" dirty="0"/>
              <a:t>sesuatu yang berbeda dari yang lain atau orisinil, </a:t>
            </a:r>
            <a:endParaRPr lang="en-US" dirty="0" smtClean="0"/>
          </a:p>
          <a:p>
            <a:pPr marL="514350" indent="-514350">
              <a:buFont typeface="+mj-lt"/>
              <a:buAutoNum type="arabicPeriod"/>
            </a:pPr>
            <a:r>
              <a:rPr lang="en-US" dirty="0"/>
              <a:t>M</a:t>
            </a:r>
            <a:r>
              <a:rPr lang="id-ID" dirty="0" smtClean="0"/>
              <a:t>enghasilkan </a:t>
            </a:r>
            <a:r>
              <a:rPr lang="id-ID" dirty="0"/>
              <a:t>gagasan yang tidak terbatas atau menghasilkan banyak ide, </a:t>
            </a:r>
            <a:endParaRPr lang="en-US" dirty="0" smtClean="0"/>
          </a:p>
          <a:p>
            <a:pPr marL="514350" indent="-514350">
              <a:buFont typeface="+mj-lt"/>
              <a:buAutoNum type="arabicPeriod"/>
            </a:pPr>
            <a:r>
              <a:rPr lang="en-US" dirty="0"/>
              <a:t>M</a:t>
            </a:r>
            <a:r>
              <a:rPr lang="id-ID" dirty="0" smtClean="0"/>
              <a:t>ampu </a:t>
            </a:r>
            <a:r>
              <a:rPr lang="id-ID" dirty="0"/>
              <a:t>berpikir dari yang umum ke hal-hal yang lebih detail, </a:t>
            </a:r>
            <a:endParaRPr lang="en-US" dirty="0" smtClean="0"/>
          </a:p>
          <a:p>
            <a:pPr marL="514350" indent="-514350">
              <a:buFont typeface="+mj-lt"/>
              <a:buAutoNum type="arabicPeriod"/>
            </a:pPr>
            <a:r>
              <a:rPr lang="en-US" dirty="0"/>
              <a:t>M</a:t>
            </a:r>
            <a:r>
              <a:rPr lang="id-ID" dirty="0" smtClean="0"/>
              <a:t>ampu </a:t>
            </a:r>
            <a:r>
              <a:rPr lang="id-ID" dirty="0"/>
              <a:t>menilai karya sendiri sehingga selalu ingin memperbaikinya, </a:t>
            </a:r>
            <a:endParaRPr lang="en-US" dirty="0" smtClean="0"/>
          </a:p>
          <a:p>
            <a:pPr marL="514350" indent="-514350">
              <a:buFont typeface="+mj-lt"/>
              <a:buAutoNum type="arabicPeriod"/>
            </a:pPr>
            <a:r>
              <a:rPr lang="id-ID" dirty="0" smtClean="0"/>
              <a:t>dan  </a:t>
            </a:r>
            <a:r>
              <a:rPr lang="id-ID" dirty="0"/>
              <a:t>melihat permasalahan dari berbagai aspek.</a:t>
            </a:r>
            <a:endParaRPr lang="en-US" dirty="0"/>
          </a:p>
          <a:p>
            <a:endParaRPr lang="en-US" dirty="0"/>
          </a:p>
        </p:txBody>
      </p:sp>
    </p:spTree>
  </p:cSld>
  <p:clrMapOvr>
    <a:masterClrMapping/>
  </p:clrMapOvr>
  <p:transition spd="slow">
    <p:random/>
    <p:sndAc>
      <p:stSnd>
        <p:snd r:embed="rId2" name="applaus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lstStyle/>
          <a:p>
            <a:r>
              <a:rPr lang="id-ID" dirty="0" smtClean="0"/>
              <a:t>Saat para siswa berada di sekolah menengah pertama awal merupakan waktu yang tepat untuk mengenalkan keterampilan berpikir tingkat tinggi atau proses berpikir kompleks ini. Semakin dewasa maka terjadi pertumbuhan kemampuan kognitif yang menantang berpikir lebih kompleks.</a:t>
            </a:r>
            <a:endParaRPr lang="en-US"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t>
            </a:r>
            <a:r>
              <a:rPr lang="id-ID" dirty="0" smtClean="0"/>
              <a:t>erpikir </a:t>
            </a:r>
            <a:r>
              <a:rPr lang="id-ID" dirty="0"/>
              <a:t>dan </a:t>
            </a:r>
            <a:r>
              <a:rPr lang="en-US" dirty="0" smtClean="0"/>
              <a:t>B</a:t>
            </a:r>
            <a:r>
              <a:rPr lang="id-ID" dirty="0" smtClean="0"/>
              <a:t>erpikir </a:t>
            </a:r>
            <a:r>
              <a:rPr lang="en-US" dirty="0" smtClean="0"/>
              <a:t>K</a:t>
            </a:r>
            <a:r>
              <a:rPr lang="id-ID" dirty="0" smtClean="0"/>
              <a:t>reatif</a:t>
            </a:r>
            <a:endParaRPr lang="en-US" dirty="0"/>
          </a:p>
        </p:txBody>
      </p:sp>
      <p:sp>
        <p:nvSpPr>
          <p:cNvPr id="3" name="Content Placeholder 2"/>
          <p:cNvSpPr>
            <a:spLocks noGrp="1"/>
          </p:cNvSpPr>
          <p:nvPr>
            <p:ph idx="1"/>
          </p:nvPr>
        </p:nvSpPr>
        <p:spPr/>
        <p:txBody>
          <a:bodyPr/>
          <a:lstStyle/>
          <a:p>
            <a:r>
              <a:rPr lang="en-US" dirty="0" smtClean="0"/>
              <a:t>Gagne, 1980</a:t>
            </a:r>
          </a:p>
          <a:p>
            <a:pPr>
              <a:buNone/>
            </a:pPr>
            <a:r>
              <a:rPr lang="en-US" dirty="0" smtClean="0"/>
              <a:t>	</a:t>
            </a:r>
            <a:r>
              <a:rPr lang="en-US" dirty="0" err="1" smtClean="0"/>
              <a:t>Berpikir</a:t>
            </a:r>
            <a:r>
              <a:rPr lang="en-US" dirty="0" smtClean="0"/>
              <a:t> </a:t>
            </a:r>
            <a:r>
              <a:rPr lang="en-US" dirty="0" err="1" smtClean="0"/>
              <a:t>adalah</a:t>
            </a:r>
            <a:r>
              <a:rPr lang="en-US" dirty="0" smtClean="0"/>
              <a:t> </a:t>
            </a:r>
            <a:r>
              <a:rPr lang="en-US" dirty="0" err="1" smtClean="0"/>
              <a:t>kegiatan</a:t>
            </a:r>
            <a:r>
              <a:rPr lang="en-US" dirty="0" smtClean="0"/>
              <a:t> mental </a:t>
            </a:r>
            <a:r>
              <a:rPr lang="en-US" dirty="0" err="1" smtClean="0"/>
              <a:t>dalam</a:t>
            </a:r>
            <a:r>
              <a:rPr lang="en-US" dirty="0" smtClean="0"/>
              <a:t> </a:t>
            </a:r>
            <a:r>
              <a:rPr lang="en-US" dirty="0" err="1" smtClean="0"/>
              <a:t>memecahkan</a:t>
            </a:r>
            <a:r>
              <a:rPr lang="en-US" dirty="0" smtClean="0"/>
              <a:t> </a:t>
            </a:r>
            <a:r>
              <a:rPr lang="en-US" dirty="0" err="1" smtClean="0"/>
              <a:t>masalah</a:t>
            </a:r>
            <a:r>
              <a:rPr lang="en-US" dirty="0" smtClean="0"/>
              <a:t> </a:t>
            </a:r>
          </a:p>
          <a:p>
            <a:r>
              <a:rPr lang="id-ID" dirty="0"/>
              <a:t>Parkin (1995) </a:t>
            </a:r>
            <a:endParaRPr lang="en-US" dirty="0" smtClean="0"/>
          </a:p>
          <a:p>
            <a:pPr>
              <a:buNone/>
            </a:pPr>
            <a:r>
              <a:rPr lang="en-US" dirty="0"/>
              <a:t>	</a:t>
            </a:r>
            <a:r>
              <a:rPr lang="id-ID" dirty="0" smtClean="0"/>
              <a:t>mengemukakan </a:t>
            </a:r>
            <a:r>
              <a:rPr lang="id-ID" dirty="0"/>
              <a:t>berpikir kreatif adalah aktivitas berpikir untuk menghasilkan sesuatu yang kreatif dan orisinil.</a:t>
            </a:r>
            <a:endParaRPr lang="en-US" dirty="0"/>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BERPIKIR</a:t>
            </a:r>
            <a:endParaRPr lang="en-US" dirty="0"/>
          </a:p>
        </p:txBody>
      </p:sp>
      <p:sp>
        <p:nvSpPr>
          <p:cNvPr id="3" name="Content Placeholder 2"/>
          <p:cNvSpPr>
            <a:spLocks noGrp="1"/>
          </p:cNvSpPr>
          <p:nvPr>
            <p:ph idx="1"/>
          </p:nvPr>
        </p:nvSpPr>
        <p:spPr/>
        <p:txBody>
          <a:bodyPr/>
          <a:lstStyle/>
          <a:p>
            <a:r>
              <a:rPr lang="en-US" dirty="0" smtClean="0"/>
              <a:t>BERPIKIR	</a:t>
            </a:r>
          </a:p>
          <a:p>
            <a:pPr algn="just">
              <a:buNone/>
            </a:pPr>
            <a:r>
              <a:rPr lang="en-US" dirty="0" smtClean="0"/>
              <a:t>		</a:t>
            </a:r>
            <a:r>
              <a:rPr lang="en-US" dirty="0" err="1" smtClean="0"/>
              <a:t>Berpikir</a:t>
            </a:r>
            <a:r>
              <a:rPr lang="en-US" dirty="0" smtClean="0"/>
              <a:t> </a:t>
            </a:r>
            <a:r>
              <a:rPr lang="en-US" dirty="0" err="1" smtClean="0"/>
              <a:t>adalah</a:t>
            </a:r>
            <a:r>
              <a:rPr lang="en-US" dirty="0" smtClean="0"/>
              <a:t> </a:t>
            </a:r>
            <a:r>
              <a:rPr lang="en-US" dirty="0" err="1" smtClean="0"/>
              <a:t>memanipulasi</a:t>
            </a:r>
            <a:r>
              <a:rPr lang="en-US" dirty="0" smtClean="0"/>
              <a:t> </a:t>
            </a:r>
            <a:r>
              <a:rPr lang="en-US" dirty="0" err="1" smtClean="0"/>
              <a:t>atau</a:t>
            </a:r>
            <a:r>
              <a:rPr lang="en-US" dirty="0" smtClean="0"/>
              <a:t> </a:t>
            </a:r>
            <a:r>
              <a:rPr lang="en-US" dirty="0" err="1" smtClean="0"/>
              <a:t>mengelola</a:t>
            </a:r>
            <a:r>
              <a:rPr lang="en-US" dirty="0"/>
              <a:t> </a:t>
            </a:r>
            <a:r>
              <a:rPr lang="en-US" dirty="0" err="1" smtClean="0"/>
              <a:t>informasi</a:t>
            </a:r>
            <a:r>
              <a:rPr lang="en-US" dirty="0" smtClean="0"/>
              <a:t> </a:t>
            </a:r>
            <a:r>
              <a:rPr lang="en-US" dirty="0" err="1" smtClean="0"/>
              <a:t>dalam</a:t>
            </a:r>
            <a:r>
              <a:rPr lang="en-US" dirty="0" smtClean="0"/>
              <a:t> </a:t>
            </a:r>
            <a:r>
              <a:rPr lang="en-US" dirty="0" err="1" smtClean="0"/>
              <a:t>memori</a:t>
            </a:r>
            <a:r>
              <a:rPr lang="en-US" dirty="0" smtClean="0"/>
              <a:t>. </a:t>
            </a:r>
            <a:r>
              <a:rPr lang="en-US" dirty="0" err="1" smtClean="0"/>
              <a:t>Ini</a:t>
            </a:r>
            <a:r>
              <a:rPr lang="en-US" dirty="0" smtClean="0"/>
              <a:t> </a:t>
            </a:r>
            <a:r>
              <a:rPr lang="en-US" dirty="0" err="1" smtClean="0"/>
              <a:t>sering</a:t>
            </a:r>
            <a:r>
              <a:rPr lang="en-US" dirty="0" smtClean="0"/>
              <a:t> </a:t>
            </a:r>
            <a:r>
              <a:rPr lang="en-US" dirty="0" err="1" smtClean="0"/>
              <a:t>dilakukan</a:t>
            </a:r>
            <a:r>
              <a:rPr lang="en-US" dirty="0" smtClean="0"/>
              <a:t> </a:t>
            </a:r>
            <a:r>
              <a:rPr lang="en-US" dirty="0" err="1" smtClean="0"/>
              <a:t>untuk</a:t>
            </a:r>
            <a:r>
              <a:rPr lang="en-US" dirty="0" smtClean="0"/>
              <a:t> </a:t>
            </a:r>
            <a:r>
              <a:rPr lang="en-US" dirty="0" err="1" smtClean="0"/>
              <a:t>membentuk</a:t>
            </a:r>
            <a:r>
              <a:rPr lang="en-US" dirty="0" smtClean="0"/>
              <a:t> </a:t>
            </a:r>
            <a:r>
              <a:rPr lang="en-US" dirty="0" err="1" smtClean="0"/>
              <a:t>konsep</a:t>
            </a:r>
            <a:r>
              <a:rPr lang="en-US" dirty="0" smtClean="0"/>
              <a:t>, </a:t>
            </a:r>
            <a:r>
              <a:rPr lang="en-US" dirty="0" err="1" smtClean="0"/>
              <a:t>bernalar</a:t>
            </a:r>
            <a:r>
              <a:rPr lang="en-US" dirty="0" smtClean="0"/>
              <a:t> </a:t>
            </a:r>
            <a:r>
              <a:rPr lang="en-US" dirty="0" err="1" smtClean="0"/>
              <a:t>dan</a:t>
            </a:r>
            <a:r>
              <a:rPr lang="en-US" dirty="0" smtClean="0"/>
              <a:t> </a:t>
            </a:r>
            <a:r>
              <a:rPr lang="en-US" dirty="0" err="1" smtClean="0"/>
              <a:t>berpikir</a:t>
            </a:r>
            <a:r>
              <a:rPr lang="en-US" dirty="0" smtClean="0"/>
              <a:t> </a:t>
            </a:r>
            <a:r>
              <a:rPr lang="en-US" dirty="0" err="1" smtClean="0"/>
              <a:t>kritis</a:t>
            </a:r>
            <a:r>
              <a:rPr lang="en-US" dirty="0" smtClean="0"/>
              <a:t>, </a:t>
            </a:r>
            <a:r>
              <a:rPr lang="en-US" dirty="0" err="1" smtClean="0"/>
              <a:t>membuat</a:t>
            </a:r>
            <a:r>
              <a:rPr lang="en-US" dirty="0" smtClean="0"/>
              <a:t> </a:t>
            </a:r>
            <a:r>
              <a:rPr lang="en-US" dirty="0" err="1" smtClean="0"/>
              <a:t>keputusan</a:t>
            </a:r>
            <a:r>
              <a:rPr lang="en-US" dirty="0" smtClean="0"/>
              <a:t>, </a:t>
            </a:r>
            <a:r>
              <a:rPr lang="en-US" dirty="0" err="1" smtClean="0"/>
              <a:t>berpikir</a:t>
            </a:r>
            <a:r>
              <a:rPr lang="en-US" dirty="0" smtClean="0"/>
              <a:t> </a:t>
            </a:r>
            <a:r>
              <a:rPr lang="en-US" dirty="0" err="1" smtClean="0"/>
              <a:t>kreatif</a:t>
            </a:r>
            <a:r>
              <a:rPr lang="en-US" dirty="0" smtClean="0"/>
              <a:t>, </a:t>
            </a:r>
            <a:r>
              <a:rPr lang="en-US" dirty="0" err="1" smtClean="0"/>
              <a:t>dan</a:t>
            </a:r>
            <a:r>
              <a:rPr lang="en-US" dirty="0" smtClean="0"/>
              <a:t> </a:t>
            </a:r>
            <a:r>
              <a:rPr lang="en-US" dirty="0" err="1" smtClean="0"/>
              <a:t>memecahkan</a:t>
            </a:r>
            <a:r>
              <a:rPr lang="en-US" dirty="0" smtClean="0"/>
              <a:t> </a:t>
            </a:r>
            <a:r>
              <a:rPr lang="en-US" dirty="0" err="1" smtClean="0"/>
              <a:t>masalah</a:t>
            </a:r>
            <a:r>
              <a:rPr lang="en-US" dirty="0" smtClean="0"/>
              <a:t>.</a:t>
            </a:r>
            <a:endParaRPr lang="en-US" dirty="0"/>
          </a:p>
        </p:txBody>
      </p:sp>
    </p:spTree>
  </p:cSld>
  <p:clrMapOvr>
    <a:masterClrMapping/>
  </p:clrMapOvr>
  <p:transition spd="slow">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t>
            </a:r>
            <a:r>
              <a:rPr lang="id-ID" dirty="0" smtClean="0"/>
              <a:t>Proses </a:t>
            </a:r>
            <a:r>
              <a:rPr lang="id-ID" dirty="0"/>
              <a:t>berpikir berkaitan dengan tingkah laku dan memerlukan keterlibatan aktif pemikirnya. Produk berpikir seperti pikiran, pengetahuan, alasan, serta proses yang lebih tinggi seperti penilaian dapat juga dihasilkan. Kaitan kompleks dikembangkan melalui berpikir ketika digunakan sebagai bukti dari waktu ke waktu. Kaitan ini dapat dihubungkan pada struktur yang terorganisasi dan diekspresikan oleh pemikir dalam beragam cara. Jadi definisi ini menunjukkan bahwa berpikir merupakan suatu upaya kompleks dan reflektif dan juga pengalaman kreatif.</a:t>
            </a:r>
            <a:endParaRPr lang="en-US" dirty="0"/>
          </a:p>
          <a:p>
            <a:endParaRPr lang="en-US" dirty="0"/>
          </a:p>
        </p:txBody>
      </p:sp>
    </p:spTree>
  </p:cSld>
  <p:clrMapOvr>
    <a:masterClrMapping/>
  </p:clrMapOvr>
  <p:transition spd="slow">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a:bodyPr>
          <a:lstStyle/>
          <a:p>
            <a:r>
              <a:rPr lang="id-ID" dirty="0"/>
              <a:t>Aktivitas berpikir yang terdapat dalam berpikir rasional adalah menghafal, membayangkan, mengelompokkan, menggeneralisasikan, membandingkan, mengevaluasi, menganalisis, mensintesis, mendeduksi, dan menyimpulkan. Dalam hal ini proses dasar berpikir adalah menemukan hubungan, menghubungkan sebab dan akibat, mentransformasi, mengklasifikasi, dan memberikan kualifikasi. Proses berpikir kompleks dikenal sebagai proses berpikir tingkat tinggi.</a:t>
            </a:r>
            <a:endParaRPr lang="en-US" dirty="0"/>
          </a:p>
        </p:txBody>
      </p:sp>
    </p:spTree>
  </p:cSld>
  <p:clrMapOvr>
    <a:masterClrMapping/>
  </p:clrMapOvr>
  <p:transition spd="slow">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BERPIKIR KREATIF</a:t>
            </a:r>
            <a:endParaRPr lang="en-US" dirty="0"/>
          </a:p>
        </p:txBody>
      </p:sp>
      <p:sp>
        <p:nvSpPr>
          <p:cNvPr id="3" name="Content Placeholder 2"/>
          <p:cNvSpPr>
            <a:spLocks noGrp="1"/>
          </p:cNvSpPr>
          <p:nvPr>
            <p:ph idx="1"/>
          </p:nvPr>
        </p:nvSpPr>
        <p:spPr/>
        <p:txBody>
          <a:bodyPr/>
          <a:lstStyle/>
          <a:p>
            <a:r>
              <a:rPr lang="en-US" dirty="0" err="1"/>
              <a:t>Berpikir</a:t>
            </a:r>
            <a:r>
              <a:rPr lang="en-US" dirty="0"/>
              <a:t> </a:t>
            </a:r>
            <a:r>
              <a:rPr lang="en-US" dirty="0" err="1"/>
              <a:t>kreatif</a:t>
            </a:r>
            <a:r>
              <a:rPr lang="en-US" dirty="0"/>
              <a:t> </a:t>
            </a:r>
            <a:endParaRPr lang="en-US" dirty="0" smtClean="0"/>
          </a:p>
          <a:p>
            <a:pPr>
              <a:buNone/>
            </a:pPr>
            <a:r>
              <a:rPr lang="en-US" dirty="0"/>
              <a:t>	</a:t>
            </a:r>
            <a:r>
              <a:rPr lang="en-US" dirty="0" err="1" smtClean="0"/>
              <a:t>adalah</a:t>
            </a:r>
            <a:r>
              <a:rPr lang="en-US" dirty="0" smtClean="0"/>
              <a:t> </a:t>
            </a:r>
            <a:r>
              <a:rPr lang="en-US" dirty="0" err="1"/>
              <a:t>aktivitas</a:t>
            </a:r>
            <a:r>
              <a:rPr lang="en-US" dirty="0"/>
              <a:t> mental </a:t>
            </a:r>
            <a:r>
              <a:rPr lang="en-US" dirty="0" err="1"/>
              <a:t>untuk</a:t>
            </a:r>
            <a:r>
              <a:rPr lang="en-US" dirty="0"/>
              <a:t> </a:t>
            </a:r>
            <a:r>
              <a:rPr lang="en-US" dirty="0" err="1"/>
              <a:t>mengembangkan</a:t>
            </a:r>
            <a:r>
              <a:rPr lang="en-US" dirty="0"/>
              <a:t> </a:t>
            </a:r>
            <a:r>
              <a:rPr lang="en-US" dirty="0" err="1"/>
              <a:t>atau</a:t>
            </a:r>
            <a:r>
              <a:rPr lang="en-US" dirty="0"/>
              <a:t> </a:t>
            </a:r>
            <a:r>
              <a:rPr lang="en-US" dirty="0" err="1"/>
              <a:t>menemukan</a:t>
            </a:r>
            <a:r>
              <a:rPr lang="en-US" dirty="0"/>
              <a:t> </a:t>
            </a:r>
            <a:r>
              <a:rPr lang="en-US" dirty="0" err="1"/>
              <a:t>ide-ide</a:t>
            </a:r>
            <a:r>
              <a:rPr lang="en-US" dirty="0"/>
              <a:t> </a:t>
            </a:r>
            <a:r>
              <a:rPr lang="en-US" dirty="0" err="1"/>
              <a:t>asli</a:t>
            </a:r>
            <a:r>
              <a:rPr lang="en-US" dirty="0"/>
              <a:t> (</a:t>
            </a:r>
            <a:r>
              <a:rPr lang="en-US" dirty="0" err="1"/>
              <a:t>orisinil</a:t>
            </a:r>
            <a:r>
              <a:rPr lang="en-US" dirty="0"/>
              <a:t>), </a:t>
            </a:r>
            <a:r>
              <a:rPr lang="en-US" dirty="0" err="1"/>
              <a:t>estetis</a:t>
            </a:r>
            <a:r>
              <a:rPr lang="en-US" dirty="0"/>
              <a:t>, </a:t>
            </a:r>
            <a:r>
              <a:rPr lang="en-US" dirty="0" err="1"/>
              <a:t>konstruktif</a:t>
            </a:r>
            <a:r>
              <a:rPr lang="en-US" dirty="0"/>
              <a:t> yang </a:t>
            </a:r>
            <a:r>
              <a:rPr lang="en-US" dirty="0" err="1"/>
              <a:t>berhubungan</a:t>
            </a:r>
            <a:r>
              <a:rPr lang="en-US" dirty="0"/>
              <a:t> </a:t>
            </a:r>
            <a:r>
              <a:rPr lang="en-US" dirty="0" err="1"/>
              <a:t>dengan</a:t>
            </a:r>
            <a:r>
              <a:rPr lang="en-US" dirty="0"/>
              <a:t> </a:t>
            </a:r>
            <a:r>
              <a:rPr lang="en-US" dirty="0" err="1"/>
              <a:t>pandangan</a:t>
            </a:r>
            <a:r>
              <a:rPr lang="en-US" dirty="0"/>
              <a:t> </a:t>
            </a:r>
            <a:r>
              <a:rPr lang="en-US" dirty="0" err="1"/>
              <a:t>konsep</a:t>
            </a:r>
            <a:r>
              <a:rPr lang="en-US" dirty="0"/>
              <a:t>, </a:t>
            </a:r>
            <a:r>
              <a:rPr lang="en-US" dirty="0" err="1"/>
              <a:t>dan</a:t>
            </a:r>
            <a:r>
              <a:rPr lang="en-US" dirty="0"/>
              <a:t> </a:t>
            </a:r>
            <a:r>
              <a:rPr lang="en-US" dirty="0" err="1"/>
              <a:t>menekankan</a:t>
            </a:r>
            <a:r>
              <a:rPr lang="en-US" dirty="0"/>
              <a:t> </a:t>
            </a:r>
            <a:r>
              <a:rPr lang="en-US" dirty="0" err="1"/>
              <a:t>pada</a:t>
            </a:r>
            <a:r>
              <a:rPr lang="en-US" dirty="0"/>
              <a:t> </a:t>
            </a:r>
            <a:r>
              <a:rPr lang="en-US" dirty="0" err="1"/>
              <a:t>aspek</a:t>
            </a:r>
            <a:r>
              <a:rPr lang="en-US" dirty="0"/>
              <a:t> </a:t>
            </a:r>
            <a:r>
              <a:rPr lang="en-US" dirty="0" err="1"/>
              <a:t>berpikir</a:t>
            </a:r>
            <a:r>
              <a:rPr lang="en-US" dirty="0"/>
              <a:t> </a:t>
            </a:r>
            <a:r>
              <a:rPr lang="en-US" dirty="0" err="1"/>
              <a:t>intuitif</a:t>
            </a:r>
            <a:r>
              <a:rPr lang="en-US" dirty="0"/>
              <a:t> </a:t>
            </a:r>
            <a:r>
              <a:rPr lang="en-US" dirty="0" err="1"/>
              <a:t>dan</a:t>
            </a:r>
            <a:r>
              <a:rPr lang="en-US" dirty="0"/>
              <a:t> </a:t>
            </a:r>
            <a:r>
              <a:rPr lang="en-US" dirty="0" err="1"/>
              <a:t>rasional</a:t>
            </a:r>
            <a:r>
              <a:rPr lang="en-US" dirty="0"/>
              <a:t>.</a:t>
            </a: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lstStyle/>
          <a:p>
            <a:r>
              <a:rPr lang="en-US" dirty="0" err="1"/>
              <a:t>Orang</a:t>
            </a:r>
            <a:r>
              <a:rPr lang="en-US" dirty="0"/>
              <a:t> yang </a:t>
            </a:r>
            <a:r>
              <a:rPr lang="en-US" dirty="0" err="1"/>
              <a:t>memiliki</a:t>
            </a:r>
            <a:r>
              <a:rPr lang="en-US" dirty="0"/>
              <a:t> </a:t>
            </a:r>
            <a:r>
              <a:rPr lang="en-US" dirty="0" err="1"/>
              <a:t>kecakapan</a:t>
            </a:r>
            <a:r>
              <a:rPr lang="en-US" dirty="0"/>
              <a:t> </a:t>
            </a:r>
            <a:r>
              <a:rPr lang="en-US" dirty="0" err="1"/>
              <a:t>berpikir</a:t>
            </a:r>
            <a:r>
              <a:rPr lang="en-US" dirty="0"/>
              <a:t> </a:t>
            </a:r>
            <a:r>
              <a:rPr lang="en-US" dirty="0" err="1"/>
              <a:t>kreatif</a:t>
            </a:r>
            <a:r>
              <a:rPr lang="en-US" dirty="0"/>
              <a:t> </a:t>
            </a:r>
            <a:r>
              <a:rPr lang="en-US" dirty="0" err="1"/>
              <a:t>harus</a:t>
            </a:r>
            <a:r>
              <a:rPr lang="en-US" dirty="0"/>
              <a:t> </a:t>
            </a:r>
            <a:r>
              <a:rPr lang="en-US" dirty="0" err="1"/>
              <a:t>memiliki</a:t>
            </a:r>
            <a:r>
              <a:rPr lang="en-US" dirty="0"/>
              <a:t> </a:t>
            </a:r>
            <a:r>
              <a:rPr lang="en-US" dirty="0" err="1"/>
              <a:t>kecakapan</a:t>
            </a:r>
            <a:r>
              <a:rPr lang="en-US" dirty="0"/>
              <a:t> </a:t>
            </a:r>
            <a:r>
              <a:rPr lang="en-US" dirty="0" err="1"/>
              <a:t>berpikir</a:t>
            </a:r>
            <a:r>
              <a:rPr lang="en-US" dirty="0"/>
              <a:t> </a:t>
            </a:r>
            <a:r>
              <a:rPr lang="en-US" dirty="0" err="1"/>
              <a:t>kritis</a:t>
            </a:r>
            <a:r>
              <a:rPr lang="en-US" dirty="0"/>
              <a:t>. </a:t>
            </a:r>
            <a:r>
              <a:rPr lang="en-US" dirty="0" err="1"/>
              <a:t>Orang</a:t>
            </a:r>
            <a:r>
              <a:rPr lang="en-US" dirty="0"/>
              <a:t> yang </a:t>
            </a:r>
            <a:r>
              <a:rPr lang="en-US" dirty="0" err="1"/>
              <a:t>memiliki</a:t>
            </a:r>
            <a:r>
              <a:rPr lang="en-US" dirty="0"/>
              <a:t> </a:t>
            </a:r>
            <a:r>
              <a:rPr lang="en-US" dirty="0" err="1"/>
              <a:t>kecakapan</a:t>
            </a:r>
            <a:r>
              <a:rPr lang="en-US" dirty="0"/>
              <a:t> </a:t>
            </a:r>
            <a:r>
              <a:rPr lang="en-US" dirty="0" err="1"/>
              <a:t>berpikir</a:t>
            </a:r>
            <a:r>
              <a:rPr lang="en-US" dirty="0"/>
              <a:t> </a:t>
            </a:r>
            <a:r>
              <a:rPr lang="en-US" dirty="0" err="1"/>
              <a:t>kreatif</a:t>
            </a:r>
            <a:r>
              <a:rPr lang="en-US" dirty="0"/>
              <a:t> </a:t>
            </a:r>
            <a:r>
              <a:rPr lang="en-US" dirty="0" err="1"/>
              <a:t>atau</a:t>
            </a:r>
            <a:r>
              <a:rPr lang="en-US" dirty="0"/>
              <a:t> </a:t>
            </a:r>
            <a:r>
              <a:rPr lang="en-US" dirty="0" err="1"/>
              <a:t>sering</a:t>
            </a:r>
            <a:r>
              <a:rPr lang="en-US" dirty="0"/>
              <a:t> </a:t>
            </a:r>
            <a:r>
              <a:rPr lang="en-US" dirty="0" err="1"/>
              <a:t>juga</a:t>
            </a:r>
            <a:r>
              <a:rPr lang="en-US" dirty="0"/>
              <a:t> </a:t>
            </a:r>
            <a:r>
              <a:rPr lang="en-US" dirty="0" err="1"/>
              <a:t>disebut</a:t>
            </a:r>
            <a:r>
              <a:rPr lang="en-US" dirty="0"/>
              <a:t> </a:t>
            </a:r>
            <a:r>
              <a:rPr lang="en-US" dirty="0" err="1"/>
              <a:t>berpikir</a:t>
            </a:r>
            <a:r>
              <a:rPr lang="en-US" dirty="0"/>
              <a:t> </a:t>
            </a:r>
            <a:r>
              <a:rPr lang="en-US" dirty="0" err="1"/>
              <a:t>divergen</a:t>
            </a:r>
            <a:r>
              <a:rPr lang="en-US" dirty="0"/>
              <a:t> </a:t>
            </a:r>
            <a:r>
              <a:rPr lang="en-US" dirty="0" err="1"/>
              <a:t>memiliki</a:t>
            </a:r>
            <a:r>
              <a:rPr lang="en-US" dirty="0"/>
              <a:t> </a:t>
            </a:r>
            <a:r>
              <a:rPr lang="en-US" dirty="0" err="1"/>
              <a:t>daya</a:t>
            </a:r>
            <a:r>
              <a:rPr lang="en-US" dirty="0"/>
              <a:t> </a:t>
            </a:r>
            <a:r>
              <a:rPr lang="en-US" dirty="0" err="1"/>
              <a:t>kreativitas</a:t>
            </a:r>
            <a:r>
              <a:rPr lang="en-US" dirty="0"/>
              <a:t> yang </a:t>
            </a:r>
            <a:r>
              <a:rPr lang="en-US" dirty="0" err="1"/>
              <a:t>tinggi</a:t>
            </a:r>
            <a:r>
              <a:rPr lang="en-US" dirty="0"/>
              <a:t> </a:t>
            </a:r>
            <a:r>
              <a:rPr lang="en-US" dirty="0" err="1"/>
              <a:t>dan</a:t>
            </a:r>
            <a:r>
              <a:rPr lang="en-US" dirty="0"/>
              <a:t> </a:t>
            </a:r>
            <a:r>
              <a:rPr lang="en-US" dirty="0" err="1"/>
              <a:t>bermanfaat</a:t>
            </a:r>
            <a:r>
              <a:rPr lang="en-US" dirty="0"/>
              <a:t> </a:t>
            </a:r>
            <a:r>
              <a:rPr lang="en-US" dirty="0" err="1"/>
              <a:t>bagi</a:t>
            </a:r>
            <a:r>
              <a:rPr lang="en-US" dirty="0"/>
              <a:t> </a:t>
            </a:r>
            <a:r>
              <a:rPr lang="en-US" dirty="0" err="1"/>
              <a:t>banyak</a:t>
            </a:r>
            <a:r>
              <a:rPr lang="en-US" dirty="0"/>
              <a:t> </a:t>
            </a:r>
            <a:r>
              <a:rPr lang="en-US" dirty="0" err="1"/>
              <a:t>orang</a:t>
            </a:r>
            <a:r>
              <a:rPr lang="en-US" dirty="0"/>
              <a:t>. </a:t>
            </a:r>
            <a:r>
              <a:rPr lang="en-US" dirty="0" err="1"/>
              <a:t>Oleh</a:t>
            </a:r>
            <a:r>
              <a:rPr lang="en-US" dirty="0"/>
              <a:t> </a:t>
            </a:r>
            <a:r>
              <a:rPr lang="en-US" dirty="0" err="1"/>
              <a:t>karena</a:t>
            </a:r>
            <a:r>
              <a:rPr lang="en-US" dirty="0"/>
              <a:t> </a:t>
            </a:r>
            <a:r>
              <a:rPr lang="en-US" dirty="0" err="1"/>
              <a:t>itu</a:t>
            </a:r>
            <a:r>
              <a:rPr lang="en-US" dirty="0"/>
              <a:t> </a:t>
            </a:r>
            <a:r>
              <a:rPr lang="en-US" dirty="0" err="1"/>
              <a:t>kecakapan</a:t>
            </a:r>
            <a:r>
              <a:rPr lang="en-US" dirty="0"/>
              <a:t> </a:t>
            </a:r>
            <a:r>
              <a:rPr lang="en-US" dirty="0" err="1"/>
              <a:t>berpikir</a:t>
            </a:r>
            <a:r>
              <a:rPr lang="en-US" dirty="0"/>
              <a:t> </a:t>
            </a:r>
            <a:r>
              <a:rPr lang="en-US" dirty="0" err="1"/>
              <a:t>kreatif</a:t>
            </a:r>
            <a:r>
              <a:rPr lang="en-US" dirty="0"/>
              <a:t> </a:t>
            </a:r>
            <a:r>
              <a:rPr lang="en-US" dirty="0" err="1"/>
              <a:t>ini</a:t>
            </a:r>
            <a:r>
              <a:rPr lang="en-US" dirty="0"/>
              <a:t> </a:t>
            </a:r>
            <a:r>
              <a:rPr lang="en-US" dirty="0" err="1"/>
              <a:t>sangat</a:t>
            </a:r>
            <a:r>
              <a:rPr lang="en-US" dirty="0"/>
              <a:t> </a:t>
            </a:r>
            <a:r>
              <a:rPr lang="en-US" dirty="0" err="1"/>
              <a:t>penting</a:t>
            </a:r>
            <a:r>
              <a:rPr lang="en-US" dirty="0"/>
              <a:t> </a:t>
            </a:r>
            <a:r>
              <a:rPr lang="en-US" dirty="0" err="1"/>
              <a:t>diajarkan</a:t>
            </a:r>
            <a:r>
              <a:rPr lang="en-US" dirty="0"/>
              <a:t> </a:t>
            </a:r>
            <a:r>
              <a:rPr lang="en-US" dirty="0" err="1"/>
              <a:t>di</a:t>
            </a:r>
            <a:r>
              <a:rPr lang="en-US" dirty="0"/>
              <a:t> </a:t>
            </a:r>
            <a:r>
              <a:rPr lang="en-US" dirty="0" err="1"/>
              <a:t>sekolah</a:t>
            </a:r>
            <a:r>
              <a:rPr lang="en-US" dirty="0"/>
              <a:t>.</a:t>
            </a:r>
          </a:p>
          <a:p>
            <a:endParaRPr lang="en-US" dirty="0"/>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111</TotalTime>
  <Words>838</Words>
  <Application>Microsoft Office PowerPoint</Application>
  <PresentationFormat>On-screen Show (4:3)</PresentationFormat>
  <Paragraphs>86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Opulent</vt:lpstr>
      <vt:lpstr>Psikologi pendidikan  PROSES KOGNITIF KOMPLEKS</vt:lpstr>
      <vt:lpstr>Pengantar</vt:lpstr>
      <vt:lpstr>Lanjutan…</vt:lpstr>
      <vt:lpstr>Berpikir dan Berpikir Kreatif</vt:lpstr>
      <vt:lpstr>BERPIKIR</vt:lpstr>
      <vt:lpstr>Lanjutan…</vt:lpstr>
      <vt:lpstr>Lanjutan…</vt:lpstr>
      <vt:lpstr>BERPIKIR KREATIF</vt:lpstr>
      <vt:lpstr>Lanjutan…</vt:lpstr>
      <vt:lpstr>Lanjutan…</vt:lpstr>
      <vt:lpstr>Permikiran Kritis</vt:lpstr>
      <vt:lpstr>Lanjutan…</vt:lpstr>
      <vt:lpstr>Lanjutan…</vt:lpstr>
      <vt:lpstr>Proses Membuat Keputusan</vt:lpstr>
      <vt:lpstr>Lanjutan…</vt:lpstr>
      <vt:lpstr>Lanjutan…</vt:lpstr>
      <vt:lpstr>Lanjutan…</vt:lpstr>
      <vt:lpstr>Pemecahan Masalah  (problem solving)</vt:lpstr>
      <vt:lpstr>Lanjutan…</vt:lpstr>
      <vt:lpstr>Langkah-langkah  pemecahan masalah</vt:lpstr>
      <vt:lpstr>Langkah Pertama </vt:lpstr>
      <vt:lpstr>Langkah Kedua</vt:lpstr>
      <vt:lpstr>Langkah Ketiga</vt:lpstr>
      <vt:lpstr>Langkah Keempat</vt:lpstr>
      <vt:lpstr>KESIMPULAN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Psikologi pendidikan  PROSES KOGNITIF KOMPLEKS</dc:title>
  <dc:creator>USER</dc:creator>
  <cp:lastModifiedBy>USER</cp:lastModifiedBy>
  <cp:revision>11</cp:revision>
  <dcterms:created xsi:type="dcterms:W3CDTF">2013-03-27T03:13:00Z</dcterms:created>
  <dcterms:modified xsi:type="dcterms:W3CDTF">2013-03-27T05:04:01Z</dcterms:modified>
</cp:coreProperties>
</file>