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7" r:id="rId2"/>
    <p:sldId id="315" r:id="rId3"/>
    <p:sldId id="316" r:id="rId4"/>
    <p:sldId id="313" r:id="rId5"/>
    <p:sldId id="314" r:id="rId6"/>
    <p:sldId id="292" r:id="rId7"/>
    <p:sldId id="293" r:id="rId8"/>
    <p:sldId id="294" r:id="rId9"/>
    <p:sldId id="301" r:id="rId10"/>
    <p:sldId id="296" r:id="rId11"/>
    <p:sldId id="310" r:id="rId12"/>
    <p:sldId id="318" r:id="rId13"/>
    <p:sldId id="328" r:id="rId14"/>
    <p:sldId id="327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17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AF2D0-5F34-408C-A84A-0D442E8C6777}" type="datetimeFigureOut">
              <a:rPr lang="id-ID" smtClean="0"/>
              <a:pPr/>
              <a:t>06/10/2015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731FE-A840-4B55-BCC2-CAD5A1AC4F4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29945728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2F502-216E-4AC5-958E-3D54D8DD1322}" type="datetimeFigureOut">
              <a:rPr lang="id-ID" smtClean="0"/>
              <a:pPr/>
              <a:t>06/10/2015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58C99-A846-49DB-B7D7-997443CD1D9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3401056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58C99-A846-49DB-B7D7-997443CD1D94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0722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356CBDD-BDCC-4DC6-B46E-6C0043F09837}" type="slidenum">
              <a:rPr lang="id-ID" smtClean="0"/>
              <a:pPr/>
              <a:t>7</a:t>
            </a:fld>
            <a:endParaRPr lang="id-ID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0120FFE-C7FF-4A69-9EC3-7DC76424B9DC}" type="datetime1">
              <a:rPr lang="en-US" smtClean="0"/>
              <a:pPr/>
              <a:t>10/6/2015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7FAAC0-9294-415F-9647-BD91F9B80C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6596-115D-47FF-BBBD-4B0D985B4445}" type="datetime1">
              <a:rPr lang="en-US" smtClean="0"/>
              <a:pPr/>
              <a:t>10/6/2015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AAC0-9294-415F-9647-BD91F9B80C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C8F4-D577-47CA-B319-EC629F8B0943}" type="datetime1">
              <a:rPr lang="en-US" smtClean="0"/>
              <a:pPr/>
              <a:t>10/6/2015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AAC0-9294-415F-9647-BD91F9B80C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D1F8-1730-46E5-9B52-596FF35A6D22}" type="datetime1">
              <a:rPr lang="en-US" smtClean="0"/>
              <a:pPr/>
              <a:t>10/6/2015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AAC0-9294-415F-9647-BD91F9B80C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7867-C1E0-41F9-AA4B-2D9CBD6FCDB2}" type="datetime1">
              <a:rPr lang="en-US" smtClean="0"/>
              <a:pPr/>
              <a:t>10/6/2015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AAC0-9294-415F-9647-BD91F9B80C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2852-02C2-4314-8517-57A971004B05}" type="datetime1">
              <a:rPr lang="en-US" smtClean="0"/>
              <a:pPr/>
              <a:t>10/6/2015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AAC0-9294-415F-9647-BD91F9B80C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E5A2D8-9729-4FBD-BB8D-239BE020C37A}" type="datetime1">
              <a:rPr lang="en-US" smtClean="0"/>
              <a:pPr/>
              <a:t>10/6/2015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7FAAC0-9294-415F-9647-BD91F9B80CC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D39C9CE-284D-4B5B-8E6B-DD69601EFCD3}" type="datetime1">
              <a:rPr lang="en-US" smtClean="0"/>
              <a:pPr/>
              <a:t>10/6/2015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7FAAC0-9294-415F-9647-BD91F9B80C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10E-9EF8-40D4-9F02-CAE4C7035156}" type="datetime1">
              <a:rPr lang="en-US" smtClean="0"/>
              <a:pPr/>
              <a:t>10/6/2015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AAC0-9294-415F-9647-BD91F9B80C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42DB-5E34-435F-8325-19576D8D1E86}" type="datetime1">
              <a:rPr lang="en-US" smtClean="0"/>
              <a:pPr/>
              <a:t>10/6/2015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AAC0-9294-415F-9647-BD91F9B80C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2737-1702-4274-B4A5-32CC69FDA6B2}" type="datetime1">
              <a:rPr lang="en-US" smtClean="0"/>
              <a:pPr/>
              <a:t>10/6/2015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AAC0-9294-415F-9647-BD91F9B80C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2FBE072-E68F-412A-A734-98D63CA3863C}" type="datetime1">
              <a:rPr lang="en-US" smtClean="0"/>
              <a:pPr/>
              <a:t>10/6/2015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7FAAC0-9294-415F-9647-BD91F9B80CC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861" y="908720"/>
            <a:ext cx="832631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600" b="1" cap="none" spc="0" dirty="0" smtClean="0">
                <a:ln w="1905"/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Pengenalan mata kuliah</a:t>
            </a:r>
          </a:p>
          <a:p>
            <a:pPr algn="ctr"/>
            <a:endParaRPr lang="id-ID" sz="3600" b="1" cap="none" spc="0" dirty="0" smtClean="0">
              <a:ln w="1905"/>
              <a:solidFill>
                <a:schemeClr val="accent3">
                  <a:lumMod val="40000"/>
                  <a:lumOff val="6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lgerian" pitchFamily="82" charset="0"/>
            </a:endParaRPr>
          </a:p>
          <a:p>
            <a:pPr algn="ctr"/>
            <a:r>
              <a:rPr lang="id-ID" sz="3600" b="1" cap="none" spc="0" dirty="0" smtClean="0">
                <a:ln w="1905"/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PELATIHAN &amp; PENGEMBANGAN </a:t>
            </a:r>
          </a:p>
          <a:p>
            <a:pPr algn="ctr"/>
            <a:r>
              <a:rPr lang="id-ID" sz="3600" b="1" cap="none" spc="0" dirty="0" smtClean="0">
                <a:ln w="1905"/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SUMBER DAYA MANUSIA</a:t>
            </a:r>
            <a:endParaRPr lang="id-ID" sz="3600" b="1" cap="none" spc="0" dirty="0">
              <a:ln w="1905"/>
              <a:solidFill>
                <a:schemeClr val="accent3">
                  <a:lumMod val="40000"/>
                  <a:lumOff val="6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5374957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Sri Hastuti Handayani, M.Si, Psi</a:t>
            </a:r>
            <a:endParaRPr lang="id-ID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>
              <a:defRPr/>
            </a:pPr>
            <a:r>
              <a:rPr lang="id-ID" b="1" dirty="0" smtClean="0">
                <a:solidFill>
                  <a:srgbClr val="002060"/>
                </a:solidFill>
              </a:rPr>
              <a:t>Buku Referensi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95536" y="1268759"/>
            <a:ext cx="8496944" cy="525658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id-ID" sz="2400" dirty="0" smtClean="0">
                <a:solidFill>
                  <a:srgbClr val="002060"/>
                </a:solidFill>
              </a:rPr>
              <a:t>Kaswan, 2013, </a:t>
            </a:r>
            <a:r>
              <a:rPr lang="id-ID" sz="2400" i="1" dirty="0" smtClean="0">
                <a:solidFill>
                  <a:srgbClr val="002060"/>
                </a:solidFill>
              </a:rPr>
              <a:t>Pelatihan dan Pengembangan untuk Meningkatkan Kinerja SDM, </a:t>
            </a:r>
            <a:r>
              <a:rPr lang="id-ID" sz="2400" dirty="0" smtClean="0">
                <a:solidFill>
                  <a:srgbClr val="002060"/>
                </a:solidFill>
              </a:rPr>
              <a:t>Cetakan Kedua, CV. Alfabeta, Bandung.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id-ID" sz="2400" dirty="0" smtClean="0">
                <a:solidFill>
                  <a:srgbClr val="002060"/>
                </a:solidFill>
              </a:rPr>
              <a:t>Noe, Raymond, 2003, </a:t>
            </a:r>
            <a:r>
              <a:rPr lang="id-ID" sz="2400" i="1" dirty="0" smtClean="0">
                <a:solidFill>
                  <a:srgbClr val="002060"/>
                </a:solidFill>
              </a:rPr>
              <a:t>Employee Training &amp; Program Development, </a:t>
            </a:r>
            <a:r>
              <a:rPr lang="id-ID" sz="2400" dirty="0" smtClean="0">
                <a:solidFill>
                  <a:srgbClr val="002060"/>
                </a:solidFill>
              </a:rPr>
              <a:t>Second Edition</a:t>
            </a:r>
            <a:r>
              <a:rPr lang="id-ID" sz="2400" i="1" dirty="0" smtClean="0">
                <a:solidFill>
                  <a:srgbClr val="002060"/>
                </a:solidFill>
              </a:rPr>
              <a:t>, </a:t>
            </a:r>
            <a:r>
              <a:rPr lang="id-ID" sz="2400" dirty="0" smtClean="0">
                <a:solidFill>
                  <a:srgbClr val="002060"/>
                </a:solidFill>
              </a:rPr>
              <a:t>McGraw-Hill, Irwin, Boston.</a:t>
            </a:r>
          </a:p>
          <a:p>
            <a:pPr lvl="0">
              <a:lnSpc>
                <a:spcPct val="80000"/>
              </a:lnSpc>
              <a:spcAft>
                <a:spcPts val="1200"/>
              </a:spcAft>
            </a:pPr>
            <a:r>
              <a:rPr lang="en-US" sz="2400" dirty="0" err="1" smtClean="0">
                <a:solidFill>
                  <a:srgbClr val="002060"/>
                </a:solidFill>
              </a:rPr>
              <a:t>Soebagio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Atmodiwirio</a:t>
            </a:r>
            <a:r>
              <a:rPr lang="id-ID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smtClean="0">
                <a:solidFill>
                  <a:srgbClr val="002060"/>
                </a:solidFill>
              </a:rPr>
              <a:t>2002</a:t>
            </a:r>
            <a:r>
              <a:rPr lang="id-ID" sz="2400" dirty="0" smtClean="0">
                <a:solidFill>
                  <a:srgbClr val="002060"/>
                </a:solidFill>
              </a:rPr>
              <a:t>, </a:t>
            </a:r>
            <a:r>
              <a:rPr lang="en-US" sz="2400" i="1" dirty="0" err="1" smtClean="0">
                <a:solidFill>
                  <a:srgbClr val="002060"/>
                </a:solidFill>
              </a:rPr>
              <a:t>Manajemen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Pelatihan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Arddizya</a:t>
            </a:r>
            <a:r>
              <a:rPr lang="en-US" sz="2400" dirty="0" smtClean="0">
                <a:solidFill>
                  <a:srgbClr val="002060"/>
                </a:solidFill>
              </a:rPr>
              <a:t> Jaya, Jakarta</a:t>
            </a:r>
            <a:r>
              <a:rPr lang="id-ID" sz="2400" dirty="0" smtClean="0">
                <a:solidFill>
                  <a:srgbClr val="002060"/>
                </a:solidFill>
              </a:rPr>
              <a:t>.</a:t>
            </a:r>
          </a:p>
          <a:p>
            <a:pPr lvl="0">
              <a:lnSpc>
                <a:spcPct val="80000"/>
              </a:lnSpc>
              <a:spcAft>
                <a:spcPts val="1200"/>
              </a:spcAft>
            </a:pPr>
            <a:r>
              <a:rPr lang="en-US" sz="2400" dirty="0" err="1" smtClean="0">
                <a:solidFill>
                  <a:srgbClr val="002060"/>
                </a:solidFill>
              </a:rPr>
              <a:t>Jusuf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Irianto</a:t>
            </a:r>
            <a:r>
              <a:rPr lang="en-US" sz="2400" dirty="0" smtClean="0">
                <a:solidFill>
                  <a:srgbClr val="002060"/>
                </a:solidFill>
              </a:rPr>
              <a:t>, 2001,  </a:t>
            </a:r>
            <a:r>
              <a:rPr lang="en-US" sz="2400" i="1" dirty="0" err="1" smtClean="0">
                <a:solidFill>
                  <a:srgbClr val="002060"/>
                </a:solidFill>
              </a:rPr>
              <a:t>Prinsip-Prinsip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Dasar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Manajemen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Pelatihan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Insan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Cendekia</a:t>
            </a:r>
            <a:r>
              <a:rPr lang="id-ID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smtClean="0">
                <a:solidFill>
                  <a:srgbClr val="002060"/>
                </a:solidFill>
              </a:rPr>
              <a:t>Surabaya</a:t>
            </a:r>
            <a:r>
              <a:rPr lang="id-ID" sz="2400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02060"/>
                </a:solidFill>
              </a:rPr>
              <a:t>Larry R </a:t>
            </a:r>
            <a:r>
              <a:rPr lang="en-US" sz="2400" dirty="0" err="1" smtClean="0">
                <a:solidFill>
                  <a:srgbClr val="002060"/>
                </a:solidFill>
              </a:rPr>
              <a:t>Swalley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  <a:r>
              <a:rPr lang="id-ID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2000</a:t>
            </a:r>
            <a:r>
              <a:rPr lang="id-ID" sz="2400" dirty="0" smtClean="0">
                <a:solidFill>
                  <a:srgbClr val="002060"/>
                </a:solidFill>
              </a:rPr>
              <a:t>, </a:t>
            </a:r>
            <a:r>
              <a:rPr lang="en-US" sz="2400" i="1" dirty="0" err="1" smtClean="0">
                <a:solidFill>
                  <a:srgbClr val="002060"/>
                </a:solidFill>
              </a:rPr>
              <a:t>Orientasi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dan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Pelatihan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di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Tempat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Kerja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id-ID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PT</a:t>
            </a:r>
            <a:r>
              <a:rPr lang="id-ID" sz="2400" dirty="0" smtClean="0">
                <a:solidFill>
                  <a:srgbClr val="002060"/>
                </a:solidFill>
              </a:rPr>
              <a:t>.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Pustaka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Binaman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Pressindo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Penerjemah</a:t>
            </a:r>
            <a:r>
              <a:rPr lang="en-US" sz="2400" dirty="0" smtClean="0">
                <a:solidFill>
                  <a:srgbClr val="002060"/>
                </a:solidFill>
              </a:rPr>
              <a:t> : </a:t>
            </a:r>
            <a:r>
              <a:rPr lang="en-US" sz="2400" dirty="0" err="1" smtClean="0">
                <a:solidFill>
                  <a:srgbClr val="002060"/>
                </a:solidFill>
              </a:rPr>
              <a:t>Ramelan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Judul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Asli</a:t>
            </a:r>
            <a:r>
              <a:rPr lang="en-US" sz="2400" dirty="0" smtClean="0">
                <a:solidFill>
                  <a:srgbClr val="002060"/>
                </a:solidFill>
              </a:rPr>
              <a:t> :</a:t>
            </a:r>
            <a:r>
              <a:rPr lang="id-ID" sz="2400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On the job orientation and Training</a:t>
            </a:r>
            <a:r>
              <a:rPr lang="en-US" sz="2400" dirty="0" smtClean="0">
                <a:solidFill>
                  <a:srgbClr val="002060"/>
                </a:solidFill>
              </a:rPr>
              <a:t>, Jakarta.</a:t>
            </a:r>
            <a:endParaRPr lang="id-ID" sz="2400" dirty="0" smtClean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66600" y="612648"/>
            <a:ext cx="1325880" cy="457200"/>
          </a:xfrm>
        </p:spPr>
        <p:txBody>
          <a:bodyPr/>
          <a:lstStyle/>
          <a:p>
            <a:pPr>
              <a:defRPr/>
            </a:pPr>
            <a:r>
              <a:rPr lang="en-US" sz="1100" dirty="0" smtClean="0"/>
              <a:t>Created by </a:t>
            </a:r>
            <a:r>
              <a:rPr lang="en-US" sz="1100" dirty="0" err="1" smtClean="0"/>
              <a:t>Yenny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9C3AE-B506-4537-99BE-B3CE2DC03E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673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4320479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id-ID" sz="3200" dirty="0" smtClean="0"/>
              <a:t>Menurut Anda, mengapa pelatihan itu diperlukan ?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id-ID" sz="3200" dirty="0" smtClean="0"/>
              <a:t>Bgmn dg karyawan yg sdh menduduki suatu jabatan utk wkt yg lama, apkh mrk jg perlu ditraining ?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id-ID" sz="3200" dirty="0" smtClean="0"/>
              <a:t>Menurut Anda, mengapa para manager ingin meningkatkan management skill ?</a:t>
            </a:r>
          </a:p>
          <a:p>
            <a:endParaRPr lang="id-ID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562670"/>
            <a:ext cx="3970784" cy="634082"/>
          </a:xfrm>
          <a:ln>
            <a:noFill/>
          </a:ln>
        </p:spPr>
        <p:txBody>
          <a:bodyPr>
            <a:noAutofit/>
          </a:bodyPr>
          <a:lstStyle/>
          <a:p>
            <a:r>
              <a:rPr lang="id-ID" sz="4800" b="1" dirty="0" smtClean="0"/>
              <a:t>DISKUSI</a:t>
            </a:r>
            <a:endParaRPr lang="en-US" sz="4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95A0-2EE0-49C3-A6A4-052996A0A644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/>
          <a:lstStyle/>
          <a:p>
            <a:pPr algn="l" eaLnBrk="1" hangingPunct="1"/>
            <a:r>
              <a:rPr lang="en-US" sz="3800" dirty="0" err="1" smtClean="0"/>
              <a:t>Sebagai</a:t>
            </a:r>
            <a:r>
              <a:rPr lang="en-US" sz="3800" dirty="0" smtClean="0"/>
              <a:t> </a:t>
            </a:r>
            <a:r>
              <a:rPr lang="en-US" sz="3800" dirty="0" err="1" smtClean="0"/>
              <a:t>hasil</a:t>
            </a:r>
            <a:r>
              <a:rPr lang="en-US" sz="3800" dirty="0" smtClean="0"/>
              <a:t> </a:t>
            </a:r>
            <a:r>
              <a:rPr lang="en-US" sz="3800" dirty="0" err="1" smtClean="0"/>
              <a:t>seleksi</a:t>
            </a:r>
            <a:r>
              <a:rPr lang="en-US" sz="3800" dirty="0" smtClean="0"/>
              <a:t> &amp; </a:t>
            </a:r>
            <a:r>
              <a:rPr lang="en-US" sz="3800" dirty="0" err="1" smtClean="0"/>
              <a:t>Penempatan</a:t>
            </a:r>
            <a:endParaRPr lang="en-US" sz="38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500" dirty="0" err="1" smtClean="0"/>
              <a:t>Karyawan</a:t>
            </a:r>
            <a:r>
              <a:rPr lang="en-US" sz="2500" dirty="0" smtClean="0"/>
              <a:t> </a:t>
            </a:r>
            <a:r>
              <a:rPr lang="en-US" sz="2500" dirty="0" err="1" smtClean="0"/>
              <a:t>belum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diharapkan</a:t>
            </a:r>
            <a:r>
              <a:rPr lang="en-US" sz="2500" dirty="0" smtClean="0"/>
              <a:t> </a:t>
            </a:r>
            <a:r>
              <a:rPr lang="en-US" sz="2500" dirty="0" err="1" smtClean="0"/>
              <a:t>langsung</a:t>
            </a:r>
            <a:r>
              <a:rPr lang="en-US" sz="2500" dirty="0" smtClean="0"/>
              <a:t> </a:t>
            </a:r>
            <a:r>
              <a:rPr lang="en-US" sz="2500" dirty="0" err="1" smtClean="0"/>
              <a:t>bekerja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memberikan</a:t>
            </a:r>
            <a:r>
              <a:rPr lang="en-US" sz="2500" dirty="0" smtClean="0"/>
              <a:t> </a:t>
            </a:r>
            <a:r>
              <a:rPr lang="en-US" sz="2500" dirty="0" err="1" smtClean="0"/>
              <a:t>sumbangannya</a:t>
            </a:r>
            <a:r>
              <a:rPr lang="en-US" sz="2500" dirty="0" smtClean="0"/>
              <a:t> </a:t>
            </a:r>
            <a:r>
              <a:rPr lang="en-US" sz="2500" dirty="0" err="1" smtClean="0"/>
              <a:t>secara</a:t>
            </a:r>
            <a:r>
              <a:rPr lang="en-US" sz="2500" dirty="0" smtClean="0"/>
              <a:t> optimal (</a:t>
            </a:r>
            <a:r>
              <a:rPr lang="en-US" sz="2500" dirty="0" err="1" smtClean="0"/>
              <a:t>umumnya</a:t>
            </a:r>
            <a:r>
              <a:rPr lang="en-US" sz="2500" dirty="0" smtClean="0"/>
              <a:t> </a:t>
            </a:r>
            <a:r>
              <a:rPr lang="en-US" sz="2500" dirty="0" err="1" smtClean="0"/>
              <a:t>karyawan</a:t>
            </a:r>
            <a:r>
              <a:rPr lang="en-US" sz="2500" dirty="0" smtClean="0"/>
              <a:t> </a:t>
            </a:r>
            <a:r>
              <a:rPr lang="en-US" sz="2500" dirty="0" err="1" smtClean="0"/>
              <a:t>siap</a:t>
            </a:r>
            <a:r>
              <a:rPr lang="en-US" sz="2500" dirty="0" smtClean="0"/>
              <a:t> </a:t>
            </a:r>
            <a:r>
              <a:rPr lang="en-US" sz="2500" dirty="0" err="1" smtClean="0"/>
              <a:t>latih</a:t>
            </a:r>
            <a:r>
              <a:rPr lang="en-US" sz="2500" dirty="0" smtClean="0"/>
              <a:t>, </a:t>
            </a:r>
            <a:r>
              <a:rPr lang="en-US" sz="2500" dirty="0" err="1" smtClean="0"/>
              <a:t>bukan</a:t>
            </a:r>
            <a:r>
              <a:rPr lang="en-US" sz="2500" dirty="0" smtClean="0"/>
              <a:t> </a:t>
            </a:r>
            <a:r>
              <a:rPr lang="en-US" sz="2500" dirty="0" err="1" smtClean="0"/>
              <a:t>siap</a:t>
            </a:r>
            <a:r>
              <a:rPr lang="en-US" sz="2500" dirty="0" smtClean="0"/>
              <a:t> “</a:t>
            </a:r>
            <a:r>
              <a:rPr lang="en-US" sz="2500" dirty="0" err="1" smtClean="0"/>
              <a:t>pakai</a:t>
            </a:r>
            <a:r>
              <a:rPr lang="en-US" sz="2500" dirty="0" smtClean="0"/>
              <a:t>”)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500" dirty="0" err="1" smtClean="0"/>
              <a:t>Adanya</a:t>
            </a:r>
            <a:r>
              <a:rPr lang="en-US" sz="2500" dirty="0" smtClean="0"/>
              <a:t> </a:t>
            </a:r>
            <a:r>
              <a:rPr lang="en-US" sz="2500" dirty="0" err="1" smtClean="0"/>
              <a:t>perkembangan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teknologi</a:t>
            </a:r>
            <a:r>
              <a:rPr lang="en-US" sz="2500" dirty="0" smtClean="0"/>
              <a:t> </a:t>
            </a:r>
            <a:r>
              <a:rPr lang="en-US" sz="2500" dirty="0" smtClean="0">
                <a:sym typeface="Wingdings" pitchFamily="2" charset="2"/>
              </a:rPr>
              <a:t> </a:t>
            </a:r>
            <a:r>
              <a:rPr lang="en-US" sz="2500" dirty="0" err="1" smtClean="0">
                <a:sym typeface="Wingdings" pitchFamily="2" charset="2"/>
              </a:rPr>
              <a:t>tambahan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pengetahuan</a:t>
            </a:r>
            <a:r>
              <a:rPr lang="en-US" sz="2500" dirty="0" smtClean="0">
                <a:sym typeface="Wingdings" pitchFamily="2" charset="2"/>
              </a:rPr>
              <a:t> &amp; </a:t>
            </a:r>
            <a:r>
              <a:rPr lang="en-US" sz="2500" dirty="0" err="1" smtClean="0">
                <a:sym typeface="Wingdings" pitchFamily="2" charset="2"/>
              </a:rPr>
              <a:t>ketrampilan</a:t>
            </a:r>
            <a:endParaRPr lang="en-US" sz="2500" dirty="0" smtClean="0">
              <a:sym typeface="Wingdings" pitchFamily="2" charset="2"/>
            </a:endParaRP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500" dirty="0" err="1" smtClean="0">
                <a:sym typeface="Wingdings" pitchFamily="2" charset="2"/>
              </a:rPr>
              <a:t>Perkembangan</a:t>
            </a:r>
            <a:r>
              <a:rPr lang="en-US" sz="2500" dirty="0" smtClean="0">
                <a:sym typeface="Wingdings" pitchFamily="2" charset="2"/>
              </a:rPr>
              <a:t> Perusahaan, </a:t>
            </a:r>
            <a:r>
              <a:rPr lang="en-US" sz="2500" dirty="0" err="1" smtClean="0">
                <a:sym typeface="Wingdings" pitchFamily="2" charset="2"/>
              </a:rPr>
              <a:t>ilmu-ilmu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sosial</a:t>
            </a:r>
            <a:r>
              <a:rPr lang="en-US" sz="2500" dirty="0" smtClean="0">
                <a:sym typeface="Wingdings" pitchFamily="2" charset="2"/>
              </a:rPr>
              <a:t> (</a:t>
            </a:r>
            <a:r>
              <a:rPr lang="en-US" sz="2500" dirty="0" err="1" smtClean="0">
                <a:sym typeface="Wingdings" pitchFamily="2" charset="2"/>
              </a:rPr>
              <a:t>hubungan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internasional</a:t>
            </a:r>
            <a:r>
              <a:rPr lang="en-US" sz="2500" dirty="0" smtClean="0">
                <a:sym typeface="Wingdings" pitchFamily="2" charset="2"/>
              </a:rPr>
              <a:t>, </a:t>
            </a:r>
            <a:r>
              <a:rPr lang="en-US" sz="2500" dirty="0" err="1" smtClean="0">
                <a:sym typeface="Wingdings" pitchFamily="2" charset="2"/>
              </a:rPr>
              <a:t>sosial</a:t>
            </a:r>
            <a:r>
              <a:rPr lang="en-US" sz="2500" dirty="0" smtClean="0">
                <a:sym typeface="Wingdings" pitchFamily="2" charset="2"/>
              </a:rPr>
              <a:t>)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500" dirty="0" err="1" smtClean="0">
                <a:sym typeface="Wingdings" pitchFamily="2" charset="2"/>
              </a:rPr>
              <a:t>Pelatihan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pengembangan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dpt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berlangsung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pada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pekerjaannya</a:t>
            </a:r>
            <a:r>
              <a:rPr lang="en-US" sz="2500" dirty="0" smtClean="0">
                <a:sym typeface="Wingdings" pitchFamily="2" charset="2"/>
              </a:rPr>
              <a:t> (</a:t>
            </a:r>
            <a:r>
              <a:rPr lang="en-US" sz="2500" i="1" dirty="0" smtClean="0">
                <a:sym typeface="Wingdings" pitchFamily="2" charset="2"/>
              </a:rPr>
              <a:t>on the job</a:t>
            </a:r>
            <a:r>
              <a:rPr lang="en-US" sz="2500" dirty="0" smtClean="0">
                <a:sym typeface="Wingdings" pitchFamily="2" charset="2"/>
              </a:rPr>
              <a:t>) </a:t>
            </a:r>
            <a:r>
              <a:rPr lang="en-US" sz="2500" dirty="0" err="1" smtClean="0">
                <a:sym typeface="Wingdings" pitchFamily="2" charset="2"/>
              </a:rPr>
              <a:t>atau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diluar</a:t>
            </a:r>
            <a:r>
              <a:rPr lang="en-US" sz="2500" dirty="0" smtClean="0">
                <a:sym typeface="Wingdings" pitchFamily="2" charset="2"/>
              </a:rPr>
              <a:t> (</a:t>
            </a:r>
            <a:r>
              <a:rPr lang="en-US" sz="2500" i="1" dirty="0" smtClean="0">
                <a:sym typeface="Wingdings" pitchFamily="2" charset="2"/>
              </a:rPr>
              <a:t>off the job</a:t>
            </a:r>
            <a:r>
              <a:rPr lang="en-US" sz="2500" dirty="0" smtClean="0">
                <a:sym typeface="Wingdings" pitchFamily="2" charset="2"/>
              </a:rPr>
              <a:t>) </a:t>
            </a:r>
            <a:r>
              <a:rPr lang="en-US" sz="2500" dirty="0" err="1" smtClean="0">
                <a:sym typeface="Wingdings" pitchFamily="2" charset="2"/>
              </a:rPr>
              <a:t>oleh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lembaga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pemerintahan</a:t>
            </a:r>
            <a:r>
              <a:rPr lang="en-US" sz="2500" dirty="0" smtClean="0">
                <a:sym typeface="Wingdings" pitchFamily="2" charset="2"/>
              </a:rPr>
              <a:t> (BLK-</a:t>
            </a:r>
            <a:r>
              <a:rPr lang="en-US" sz="2500" dirty="0" err="1" smtClean="0">
                <a:sym typeface="Wingdings" pitchFamily="2" charset="2"/>
              </a:rPr>
              <a:t>tenaga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kerja</a:t>
            </a:r>
            <a:r>
              <a:rPr lang="en-US" sz="2500" dirty="0" smtClean="0">
                <a:sym typeface="Wingdings" pitchFamily="2" charset="2"/>
              </a:rPr>
              <a:t>) </a:t>
            </a:r>
            <a:r>
              <a:rPr lang="en-US" sz="2500" dirty="0" err="1" smtClean="0">
                <a:sym typeface="Wingdings" pitchFamily="2" charset="2"/>
              </a:rPr>
              <a:t>atau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Swasta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mis</a:t>
            </a:r>
            <a:r>
              <a:rPr lang="en-US" sz="2500" dirty="0" smtClean="0">
                <a:sym typeface="Wingdings" pitchFamily="2" charset="2"/>
              </a:rPr>
              <a:t>: IPPM, IPMI </a:t>
            </a:r>
            <a:r>
              <a:rPr lang="en-US" sz="2500" dirty="0" err="1" smtClean="0">
                <a:sym typeface="Wingdings" pitchFamily="2" charset="2"/>
              </a:rPr>
              <a:t>dsb</a:t>
            </a:r>
            <a:endParaRPr lang="en-US" sz="2500" dirty="0" smtClean="0"/>
          </a:p>
          <a:p>
            <a:pPr eaLnBrk="1" hangingPunct="1">
              <a:buFontTx/>
              <a:buChar char="-"/>
            </a:pPr>
            <a:endParaRPr lang="en-US" sz="2500" dirty="0" smtClean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AAC0-9294-415F-9647-BD91F9B80CC9}" type="slidenum">
              <a:rPr lang="id-ID" smtClean="0"/>
              <a:pPr/>
              <a:t>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id-ID" dirty="0" smtClean="0"/>
              <a:t>Ketika </a:t>
            </a:r>
            <a:r>
              <a:rPr lang="id-ID" dirty="0"/>
              <a:t>karyawan baru dipekerjakan, mereka tidak </a:t>
            </a:r>
            <a:r>
              <a:rPr lang="id-ID" dirty="0" smtClean="0"/>
              <a:t>mungkin </a:t>
            </a:r>
            <a:r>
              <a:rPr lang="id-ID" dirty="0"/>
              <a:t>mampu beradaptasi dgn pekerjaan secara </a:t>
            </a:r>
            <a:r>
              <a:rPr lang="id-ID" dirty="0" smtClean="0"/>
              <a:t>sempurna </a:t>
            </a:r>
            <a:r>
              <a:rPr lang="id-ID" dirty="0"/>
              <a:t>meskipun mereka lolos seleksi yang ketat</a:t>
            </a:r>
          </a:p>
          <a:p>
            <a:r>
              <a:rPr lang="id-ID" dirty="0" smtClean="0"/>
              <a:t>Ketika </a:t>
            </a:r>
            <a:r>
              <a:rPr lang="id-ID" dirty="0"/>
              <a:t>pekerjaan/posisi baru diciptakan atau </a:t>
            </a:r>
            <a:r>
              <a:rPr lang="id-ID" dirty="0" smtClean="0"/>
              <a:t>pekerjaan yang </a:t>
            </a:r>
            <a:r>
              <a:rPr lang="id-ID" dirty="0"/>
              <a:t>lama didesain ulang, pekerja yg mengerjakan </a:t>
            </a:r>
            <a:r>
              <a:rPr lang="id-ID" dirty="0" smtClean="0"/>
              <a:t>pasti akan </a:t>
            </a:r>
            <a:r>
              <a:rPr lang="id-ID" dirty="0"/>
              <a:t>mengalami hambatan dlm hal keahlian</a:t>
            </a:r>
          </a:p>
          <a:p>
            <a:r>
              <a:rPr lang="id-ID" dirty="0" smtClean="0"/>
              <a:t>Ketika </a:t>
            </a:r>
            <a:r>
              <a:rPr lang="id-ID" dirty="0"/>
              <a:t>alat kerja dgn teknologi baru </a:t>
            </a:r>
            <a:r>
              <a:rPr lang="id-ID" dirty="0" smtClean="0"/>
              <a:t>diperkenalkan, dibutuhkan </a:t>
            </a:r>
            <a:r>
              <a:rPr lang="id-ID" dirty="0"/>
              <a:t>pelatihan untuk menguasai operasional </a:t>
            </a:r>
            <a:r>
              <a:rPr lang="id-ID" dirty="0" smtClean="0"/>
              <a:t>alat tsb</a:t>
            </a:r>
            <a:endParaRPr lang="id-ID" dirty="0"/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95A0-2EE0-49C3-A6A4-052996A0A644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020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AAC0-9294-415F-9647-BD91F9B80CC9}" type="slidenum">
              <a:rPr lang="id-ID" smtClean="0"/>
              <a:pPr/>
              <a:t>14</a:t>
            </a:fld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683568" y="1772816"/>
            <a:ext cx="7632848" cy="36004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id-ID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Apa Perbedaan</a:t>
            </a:r>
          </a:p>
          <a:p>
            <a:pPr algn="ctr"/>
            <a:r>
              <a:rPr lang="id-ID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Pendidikan &amp; Pelatihan</a:t>
            </a:r>
            <a:endParaRPr lang="id-ID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4294967295"/>
          </p:nvPr>
        </p:nvSpPr>
        <p:spPr>
          <a:xfrm>
            <a:off x="467544" y="2433638"/>
            <a:ext cx="7128792" cy="3731666"/>
          </a:xfrm>
        </p:spPr>
        <p:txBody>
          <a:bodyPr/>
          <a:lstStyle/>
          <a:p>
            <a:pPr marL="273050" indent="-273050" eaLnBrk="1" hangingPunct="1">
              <a:buFontTx/>
              <a:buNone/>
            </a:pPr>
            <a:r>
              <a:rPr lang="id-ID" dirty="0" smtClean="0">
                <a:sym typeface="Webdings" pitchFamily="18" charset="2"/>
              </a:rPr>
              <a:t>	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diartikan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usaha</a:t>
            </a:r>
            <a:r>
              <a:rPr lang="en-US" sz="3200" dirty="0" smtClean="0"/>
              <a:t> </a:t>
            </a:r>
            <a:r>
              <a:rPr lang="en-US" sz="3200" dirty="0" err="1" smtClean="0"/>
              <a:t>sadar</a:t>
            </a:r>
            <a:r>
              <a:rPr lang="en-US" sz="3200" dirty="0" smtClean="0"/>
              <a:t> yang </a:t>
            </a:r>
            <a:r>
              <a:rPr lang="en-US" sz="3200" dirty="0" err="1" smtClean="0"/>
              <a:t>sistematis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mengembangkan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seluruh</a:t>
            </a:r>
            <a:r>
              <a:rPr lang="en-US" sz="3200" dirty="0" smtClean="0"/>
              <a:t> </a:t>
            </a:r>
            <a:r>
              <a:rPr lang="en-US" sz="3200" dirty="0" err="1" smtClean="0"/>
              <a:t>potensi</a:t>
            </a:r>
            <a:r>
              <a:rPr lang="en-US" sz="3200" dirty="0" smtClean="0"/>
              <a:t>,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pola</a:t>
            </a:r>
            <a:r>
              <a:rPr lang="en-US" sz="3200" dirty="0" smtClean="0"/>
              <a:t> </a:t>
            </a:r>
            <a:r>
              <a:rPr lang="en-US" sz="3200" dirty="0" err="1" smtClean="0"/>
              <a:t>pikir</a:t>
            </a:r>
            <a:r>
              <a:rPr lang="en-US" sz="3200" dirty="0" smtClean="0"/>
              <a:t>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sikap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yang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diri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agar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seutuhnya</a:t>
            </a:r>
            <a:r>
              <a:rPr lang="en-US" sz="3200" dirty="0" smtClean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81608"/>
            <a:ext cx="6372200" cy="1219200"/>
          </a:xfrm>
          <a:ln w="6350" cap="rnd"/>
        </p:spPr>
        <p:txBody>
          <a:bodyPr rtlCol="0" anchor="b"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Apa</a:t>
            </a:r>
            <a:r>
              <a:rPr lang="en-US" sz="4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 </a:t>
            </a:r>
            <a:r>
              <a:rPr lang="en-US" sz="4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itu</a:t>
            </a:r>
            <a:r>
              <a:rPr lang="en-US" sz="4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 </a:t>
            </a:r>
            <a:r>
              <a:rPr lang="en-US" sz="4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pendidikan</a:t>
            </a:r>
            <a:r>
              <a:rPr lang="en-US" sz="4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??</a:t>
            </a:r>
          </a:p>
        </p:txBody>
      </p:sp>
      <p:pic>
        <p:nvPicPr>
          <p:cNvPr id="9220" name="Picture 7" descr="ACTI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620688"/>
            <a:ext cx="2590800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990600" y="1143000"/>
            <a:ext cx="6934200" cy="216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dirty="0" err="1"/>
              <a:t>Pendidikan</a:t>
            </a:r>
            <a:r>
              <a:rPr lang="en-US" sz="3200" dirty="0"/>
              <a:t> </a:t>
            </a:r>
            <a:r>
              <a:rPr lang="en-US" sz="3200" dirty="0" err="1"/>
              <a:t>biasanya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diarahkan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pembentukan</a:t>
            </a:r>
            <a:r>
              <a:rPr lang="en-US" sz="3200" dirty="0"/>
              <a:t> </a:t>
            </a:r>
            <a:r>
              <a:rPr lang="en-US" sz="3200" dirty="0" err="1"/>
              <a:t>sikap</a:t>
            </a:r>
            <a:r>
              <a:rPr lang="en-US" sz="3200" dirty="0"/>
              <a:t>. </a:t>
            </a:r>
            <a:endParaRPr lang="id-ID" sz="3200" dirty="0" smtClean="0"/>
          </a:p>
          <a:p>
            <a:pPr>
              <a:spcBef>
                <a:spcPct val="20000"/>
              </a:spcBef>
            </a:pPr>
            <a:r>
              <a:rPr lang="en-US" sz="3200" dirty="0" err="1" smtClean="0"/>
              <a:t>Aspek</a:t>
            </a:r>
            <a:r>
              <a:rPr lang="en-US" sz="3200" dirty="0" smtClean="0"/>
              <a:t> </a:t>
            </a:r>
            <a:r>
              <a:rPr lang="en-US" sz="3200" dirty="0" err="1"/>
              <a:t>afektif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diperhatikan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.</a:t>
            </a:r>
          </a:p>
        </p:txBody>
      </p:sp>
      <p:pic>
        <p:nvPicPr>
          <p:cNvPr id="10243" name="Picture 4" descr="C:\Program Files\Common Files\Microsoft Shared\Clipart\cagcat50\pe0200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419600"/>
            <a:ext cx="12176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 descr="GATECL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886200"/>
            <a:ext cx="35052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700808"/>
            <a:ext cx="8424936" cy="4608512"/>
          </a:xfrm>
        </p:spPr>
        <p:txBody>
          <a:bodyPr>
            <a:normAutofit/>
          </a:bodyPr>
          <a:lstStyle/>
          <a:p>
            <a:pPr marL="288000" indent="-273050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600" dirty="0" smtClean="0">
                <a:sym typeface="Webdings" pitchFamily="18" charset="2"/>
              </a:rPr>
              <a:t>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Nitisemito</a:t>
            </a:r>
            <a:r>
              <a:rPr lang="en-US" dirty="0" smtClean="0"/>
              <a:t> (1994) “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id-ID" dirty="0" smtClean="0"/>
              <a:t>yg </a:t>
            </a:r>
            <a:r>
              <a:rPr lang="en-US" dirty="0" err="1" smtClean="0"/>
              <a:t>bermaksud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,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.” </a:t>
            </a:r>
          </a:p>
          <a:p>
            <a:pPr marL="288000" indent="-27305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ym typeface="Webdings" pitchFamily="18" charset="2"/>
              </a:rPr>
              <a:t>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Simamora</a:t>
            </a:r>
            <a:r>
              <a:rPr lang="en-US" dirty="0" smtClean="0"/>
              <a:t> (1997) “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pengubahan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tujuan-tujuan</a:t>
            </a:r>
            <a:r>
              <a:rPr lang="en-US" dirty="0" smtClean="0"/>
              <a:t> </a:t>
            </a:r>
            <a:r>
              <a:rPr lang="en-US" dirty="0" err="1" smtClean="0"/>
              <a:t>organisasional</a:t>
            </a:r>
            <a:r>
              <a:rPr lang="en-US" dirty="0" smtClean="0"/>
              <a:t>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496" y="481608"/>
            <a:ext cx="6840760" cy="787152"/>
          </a:xfrm>
          <a:ln w="6350" cap="rnd"/>
        </p:spPr>
        <p:txBody>
          <a:bodyPr rtlCol="0" anchor="b"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800" b="1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Apa</a:t>
            </a:r>
            <a:r>
              <a:rPr lang="en-US" sz="4800" b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 </a:t>
            </a:r>
            <a:r>
              <a:rPr lang="en-US" sz="4800" b="1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itu</a:t>
            </a:r>
            <a:r>
              <a:rPr lang="en-US" sz="4800" b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 </a:t>
            </a:r>
            <a:r>
              <a:rPr lang="en-US" sz="4800" b="1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Pelatihan</a:t>
            </a:r>
            <a:r>
              <a:rPr lang="en-US" sz="4800" b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??</a:t>
            </a:r>
          </a:p>
        </p:txBody>
      </p:sp>
      <p:pic>
        <p:nvPicPr>
          <p:cNvPr id="11268" name="Picture 4" descr="comp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2" y="404664"/>
            <a:ext cx="180498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39552" y="1066800"/>
            <a:ext cx="799484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/>
              <a:t>Jadi</a:t>
            </a:r>
            <a:r>
              <a:rPr lang="en-US" sz="3200" dirty="0"/>
              <a:t> </a:t>
            </a:r>
            <a:r>
              <a:rPr lang="en-US" sz="3200" dirty="0" err="1"/>
              <a:t>Pelatihan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disimpulkan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proses</a:t>
            </a:r>
            <a:r>
              <a:rPr lang="en-US" sz="3200" dirty="0"/>
              <a:t> </a:t>
            </a:r>
            <a:r>
              <a:rPr lang="en-US" sz="3200" dirty="0" err="1"/>
              <a:t>bersistem</a:t>
            </a:r>
            <a:r>
              <a:rPr lang="en-US" sz="3200" dirty="0"/>
              <a:t> yang </a:t>
            </a:r>
            <a:r>
              <a:rPr lang="en-US" sz="3200" dirty="0" err="1"/>
              <a:t>di</a:t>
            </a:r>
            <a:r>
              <a:rPr lang="en-US" sz="3200" dirty="0"/>
              <a:t> </a:t>
            </a:r>
            <a:r>
              <a:rPr lang="en-US" sz="3200" dirty="0" err="1"/>
              <a:t>dalamnya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, yang </a:t>
            </a:r>
            <a:r>
              <a:rPr lang="en-US" sz="3200" dirty="0" err="1"/>
              <a:t>dimaksudkan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pengembangan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perbaikan</a:t>
            </a:r>
            <a:r>
              <a:rPr lang="en-US" sz="3200" dirty="0"/>
              <a:t> </a:t>
            </a:r>
            <a:r>
              <a:rPr lang="en-US" sz="3200" dirty="0" err="1"/>
              <a:t>kinerja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err="1"/>
              <a:t>pesertanya</a:t>
            </a:r>
            <a:r>
              <a:rPr lang="en-US" sz="3200" dirty="0"/>
              <a:t> </a:t>
            </a:r>
            <a:r>
              <a:rPr lang="en-US" sz="3200" dirty="0" err="1"/>
              <a:t>guna</a:t>
            </a:r>
            <a:r>
              <a:rPr lang="en-US" sz="3200" dirty="0"/>
              <a:t> </a:t>
            </a:r>
            <a:r>
              <a:rPr lang="en-US" sz="3200" dirty="0" err="1"/>
              <a:t>meningkatkan</a:t>
            </a:r>
            <a:r>
              <a:rPr lang="en-US" sz="3200" dirty="0"/>
              <a:t> </a:t>
            </a:r>
            <a:r>
              <a:rPr lang="en-US" sz="3200" dirty="0" err="1"/>
              <a:t>tujuan-tujuan</a:t>
            </a:r>
            <a:r>
              <a:rPr lang="en-US" sz="3200" dirty="0"/>
              <a:t> </a:t>
            </a:r>
            <a:r>
              <a:rPr lang="en-US" sz="3200" dirty="0" err="1"/>
              <a:t>organisasional</a:t>
            </a:r>
            <a:r>
              <a:rPr lang="en-US" sz="3200" dirty="0"/>
              <a:t>.</a:t>
            </a:r>
          </a:p>
        </p:txBody>
      </p:sp>
      <p:pic>
        <p:nvPicPr>
          <p:cNvPr id="12291" name="Picture 5" descr="comp00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267200"/>
            <a:ext cx="2819400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1520" y="152400"/>
            <a:ext cx="8568952" cy="828328"/>
          </a:xfrm>
          <a:ln w="6350" cap="rnd"/>
        </p:spPr>
        <p:txBody>
          <a:bodyPr rtlCol="0" anchor="b"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id-ID" sz="36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Perbedaan </a:t>
            </a:r>
            <a:r>
              <a:rPr lang="en-US" sz="3600" spc="-10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pendidikan</a:t>
            </a:r>
            <a:r>
              <a:rPr lang="en-US" sz="36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 </a:t>
            </a:r>
            <a:r>
              <a:rPr lang="en-US" sz="36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dan</a:t>
            </a:r>
            <a:r>
              <a:rPr lang="en-US" sz="36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 </a:t>
            </a:r>
            <a:r>
              <a:rPr lang="en-US" sz="3600" spc="-10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pelatihan</a:t>
            </a:r>
            <a:endParaRPr lang="en-US" sz="36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FFF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Bauhaus 93" pitchFamily="8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196752"/>
          <a:ext cx="8229600" cy="4896544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8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Pendidikan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Pelatihan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492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Dilihat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dari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waktu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pendidikan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memakan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waktu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lebih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lama,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Pendidikan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berlangsung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sepanjang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hayat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manusia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Pelatihan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hanya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untuk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jangka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waktu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tertentu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pada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kondisi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tertentu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masanya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relatif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pendek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3E7"/>
                    </a:solidFill>
                  </a:tcPr>
                </a:tc>
              </a:tr>
              <a:tr h="1492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Pendidikan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tidak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memandang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tidak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hanya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untuk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kebutuhan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perusahaan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tetapi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berguna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dalam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berbagai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Sasaran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pelatihan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dikhususkan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bg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orang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dewasa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umumnya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sebagai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pemenuh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kebutuhan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sebuah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perusahaan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AF3"/>
                    </a:solidFill>
                  </a:tcPr>
                </a:tc>
              </a:tr>
              <a:tr h="798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Pendidikan umumnya bersifat konvensional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Sedangkan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pelatihan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bersifat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lebih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modern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fle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ks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ibe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3E7"/>
                    </a:solidFill>
                  </a:tcPr>
                </a:tc>
              </a:tr>
              <a:tr h="57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Pendidikan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sifatnya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lebih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teoritis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Pelatihan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sifatnya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lebih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praktek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A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363272" cy="4801720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id-ID" sz="2800" dirty="0" smtClean="0"/>
              <a:t>Setelah mengikuti </a:t>
            </a:r>
            <a:r>
              <a:rPr lang="id-ID" dirty="0" smtClean="0"/>
              <a:t>mata kuliah </a:t>
            </a:r>
            <a:r>
              <a:rPr lang="id-ID" sz="2800" dirty="0" smtClean="0"/>
              <a:t>ini, mahasiswa diharapkan :</a:t>
            </a:r>
          </a:p>
          <a:p>
            <a:pPr marL="624078" indent="-514350">
              <a:spcAft>
                <a:spcPts val="1200"/>
              </a:spcAft>
              <a:buFont typeface="+mj-lt"/>
              <a:buAutoNum type="arabicPeriod"/>
            </a:pPr>
            <a:r>
              <a:rPr lang="id-ID" sz="2800" dirty="0" smtClean="0"/>
              <a:t>Mampu menyebutkan  pengertian dan memahami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&amp; </a:t>
            </a:r>
            <a:r>
              <a:rPr lang="en-US" dirty="0" err="1" smtClean="0"/>
              <a:t>pengembangan</a:t>
            </a:r>
            <a:r>
              <a:rPr lang="id-ID" dirty="0" smtClean="0"/>
              <a:t>.</a:t>
            </a:r>
          </a:p>
          <a:p>
            <a:pPr marL="624078" indent="-514350">
              <a:spcAft>
                <a:spcPts val="1200"/>
              </a:spcAft>
              <a:buFont typeface="+mj-lt"/>
              <a:buAutoNum type="arabicPeriod"/>
            </a:pPr>
            <a:r>
              <a:rPr lang="id-ID" dirty="0" smtClean="0"/>
              <a:t>Mampu memahami fungsi pelatihan &amp; pengembangan SDM.</a:t>
            </a:r>
          </a:p>
          <a:p>
            <a:pPr marL="624078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program </a:t>
            </a:r>
            <a:r>
              <a:rPr lang="en-US" dirty="0" err="1" smtClean="0"/>
              <a:t>pelatihan</a:t>
            </a:r>
            <a:r>
              <a:rPr lang="en-US" dirty="0" smtClean="0"/>
              <a:t> &amp;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marL="624078" indent="-514350">
              <a:spcAft>
                <a:spcPts val="1200"/>
              </a:spcAft>
              <a:buFont typeface="+mj-lt"/>
              <a:buAutoNum type="arabicPeriod"/>
            </a:pPr>
            <a:r>
              <a:rPr lang="id-ID" sz="2800" dirty="0" smtClean="0"/>
              <a:t>Mampu memahami manfaat program pelatihan &amp; implementasi program pelatihan dalam suatu organisasi.</a:t>
            </a:r>
          </a:p>
          <a:p>
            <a:pPr marL="624078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program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id-ID" dirty="0" smtClean="0"/>
              <a:t>.</a:t>
            </a:r>
            <a:endParaRPr lang="id-ID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/>
          </a:bodyPr>
          <a:lstStyle/>
          <a:p>
            <a:r>
              <a:rPr lang="id-ID" b="1" dirty="0" smtClean="0"/>
              <a:t>TUJUAN MATKUL PPSDM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95A0-2EE0-49C3-A6A4-052996A0A644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00" name="Group 32"/>
          <p:cNvGraphicFramePr>
            <a:graphicFrameLocks noGrp="1"/>
          </p:cNvGraphicFramePr>
          <p:nvPr/>
        </p:nvGraphicFramePr>
        <p:xfrm>
          <a:off x="467544" y="620688"/>
          <a:ext cx="8305800" cy="5755938"/>
        </p:xfrm>
        <a:graphic>
          <a:graphicData uri="http://schemas.openxmlformats.org/drawingml/2006/table">
            <a:tbl>
              <a:tblPr/>
              <a:tblGrid>
                <a:gridCol w="4152900"/>
                <a:gridCol w="4152900"/>
              </a:tblGrid>
              <a:tr h="4724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Pendidikan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Pelatihan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25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Pendidikan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lebih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toleran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terhadap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peningkatan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kemampuan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kognitif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afektif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seseorang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perubahan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perilaku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pikir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/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kemampuan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untuk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mengetahui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sesuatu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(knowing something).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Pelatihan menginginkan terjadinya perubahan dan peningkatan keterampilan (skill) , lebih mengacu pada aspek psikomotorik/ kemampuan untuk melakukan sesuatu (doing something)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3E7"/>
                    </a:solidFill>
                  </a:tcPr>
                </a:tc>
              </a:tr>
              <a:tr h="2225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Pendidikan tidak membatasi aspek yang ingin dipelajari. (bersifat luas)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Materi yang disajikan  hanya mengacu pada satu aspek kompetensi yang ingin dicapai.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(khusus) “just in time” yang artinya pembelajaran untuk suatu kompetensi atau keterampilan tertentu pada saat yang diperlukan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AF3"/>
                    </a:solidFill>
                  </a:tcPr>
                </a:tc>
              </a:tr>
              <a:tr h="787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Pendidikan umumnya bersifat konvensional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Sedangkan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pelatihan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bersifat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lebih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modern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flexible.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3E7"/>
                    </a:solidFill>
                  </a:tcPr>
                </a:tc>
              </a:tr>
            </a:tbl>
          </a:graphicData>
        </a:graphic>
      </p:graphicFrame>
      <p:pic>
        <p:nvPicPr>
          <p:cNvPr id="14356" name="Picture 20" descr="FOUNTAI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9848" y="414908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4294967295"/>
          </p:nvPr>
        </p:nvSpPr>
        <p:spPr>
          <a:xfrm>
            <a:off x="395536" y="2362200"/>
            <a:ext cx="8282880" cy="4163144"/>
          </a:xfrm>
        </p:spPr>
        <p:txBody>
          <a:bodyPr>
            <a:normAutofit fontScale="55000" lnSpcReduction="20000"/>
          </a:bodyPr>
          <a:lstStyle/>
          <a:p>
            <a:pPr marL="432000" indent="-432000" eaLnBrk="1" hangingPunct="1">
              <a:spcAft>
                <a:spcPts val="1200"/>
              </a:spcAft>
              <a:buFont typeface="Wingdings" pitchFamily="2" charset="2"/>
              <a:buChar char="v"/>
            </a:pPr>
            <a:r>
              <a:rPr lang="id-ID" sz="5100" dirty="0" smtClean="0">
                <a:sym typeface="Wingdings 2" pitchFamily="18" charset="2"/>
              </a:rPr>
              <a:t>P</a:t>
            </a:r>
            <a:r>
              <a:rPr lang="en-US" sz="5100" dirty="0" err="1" smtClean="0"/>
              <a:t>elatihan</a:t>
            </a:r>
            <a:r>
              <a:rPr lang="en-US" sz="5100" dirty="0" smtClean="0"/>
              <a:t> </a:t>
            </a:r>
            <a:r>
              <a:rPr lang="en-US" sz="5100" dirty="0" err="1" smtClean="0"/>
              <a:t>dan</a:t>
            </a:r>
            <a:r>
              <a:rPr lang="en-US" sz="5100" dirty="0" smtClean="0"/>
              <a:t> </a:t>
            </a:r>
            <a:r>
              <a:rPr lang="en-US" sz="5100" dirty="0" err="1" smtClean="0"/>
              <a:t>pendidikan</a:t>
            </a:r>
            <a:r>
              <a:rPr lang="en-US" sz="5100" dirty="0" smtClean="0"/>
              <a:t> </a:t>
            </a:r>
            <a:r>
              <a:rPr lang="en-US" sz="5100" dirty="0" err="1" smtClean="0"/>
              <a:t>sama</a:t>
            </a:r>
            <a:r>
              <a:rPr lang="id-ID" sz="5100" dirty="0" smtClean="0"/>
              <a:t>2 </a:t>
            </a:r>
            <a:r>
              <a:rPr lang="en-US" sz="5100" dirty="0" err="1" smtClean="0"/>
              <a:t>membuat</a:t>
            </a:r>
            <a:r>
              <a:rPr lang="en-US" sz="5100" dirty="0" smtClean="0"/>
              <a:t> </a:t>
            </a:r>
            <a:r>
              <a:rPr lang="en-US" sz="5100" dirty="0" err="1" smtClean="0"/>
              <a:t>seseorang</a:t>
            </a:r>
            <a:r>
              <a:rPr lang="en-US" sz="5100" dirty="0" smtClean="0"/>
              <a:t> </a:t>
            </a:r>
            <a:r>
              <a:rPr lang="en-US" sz="5100" dirty="0" err="1" smtClean="0"/>
              <a:t>belajar</a:t>
            </a:r>
            <a:r>
              <a:rPr lang="id-ID" sz="5100" dirty="0" smtClean="0"/>
              <a:t>.</a:t>
            </a:r>
            <a:r>
              <a:rPr lang="en-US" sz="5100" dirty="0" smtClean="0"/>
              <a:t> </a:t>
            </a:r>
          </a:p>
          <a:p>
            <a:pPr marL="432000" indent="-432000" eaLnBrk="1" hangingPunct="1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5100" dirty="0" smtClean="0">
                <a:sym typeface="Wingdings 2" pitchFamily="18" charset="2"/>
              </a:rPr>
              <a:t> </a:t>
            </a:r>
            <a:r>
              <a:rPr lang="id-ID" sz="5100" dirty="0" smtClean="0">
                <a:sym typeface="Wingdings 2" pitchFamily="18" charset="2"/>
              </a:rPr>
              <a:t>A</a:t>
            </a:r>
            <a:r>
              <a:rPr lang="en-US" sz="5100" dirty="0" err="1" smtClean="0"/>
              <a:t>danya</a:t>
            </a:r>
            <a:r>
              <a:rPr lang="en-US" sz="5100" dirty="0" smtClean="0"/>
              <a:t> transfer </a:t>
            </a:r>
            <a:r>
              <a:rPr lang="en-US" sz="5100" dirty="0" err="1" smtClean="0"/>
              <a:t>ilmu</a:t>
            </a:r>
            <a:r>
              <a:rPr lang="en-US" sz="5100" dirty="0" smtClean="0"/>
              <a:t> </a:t>
            </a:r>
            <a:r>
              <a:rPr lang="en-US" sz="5100" dirty="0" err="1" smtClean="0"/>
              <a:t>pegetahuan</a:t>
            </a:r>
            <a:r>
              <a:rPr lang="en-US" sz="5100" dirty="0" smtClean="0"/>
              <a:t>, </a:t>
            </a:r>
            <a:r>
              <a:rPr lang="id-ID" sz="5100" dirty="0" smtClean="0"/>
              <a:t> </a:t>
            </a:r>
            <a:r>
              <a:rPr lang="en-US" sz="5100" dirty="0" err="1" smtClean="0"/>
              <a:t>ketrampilan</a:t>
            </a:r>
            <a:r>
              <a:rPr lang="en-US" sz="5100" dirty="0" smtClean="0"/>
              <a:t>, </a:t>
            </a:r>
            <a:r>
              <a:rPr lang="en-US" sz="5100" dirty="0" err="1" smtClean="0"/>
              <a:t>dan</a:t>
            </a:r>
            <a:r>
              <a:rPr lang="en-US" sz="5100" dirty="0" smtClean="0"/>
              <a:t> </a:t>
            </a:r>
            <a:r>
              <a:rPr lang="en-US" sz="5100" dirty="0" err="1" smtClean="0"/>
              <a:t>informasi</a:t>
            </a:r>
            <a:r>
              <a:rPr lang="en-US" sz="5100" dirty="0" smtClean="0"/>
              <a:t> </a:t>
            </a:r>
            <a:r>
              <a:rPr lang="en-US" sz="5100" dirty="0" err="1" smtClean="0"/>
              <a:t>dari</a:t>
            </a:r>
            <a:r>
              <a:rPr lang="en-US" sz="5100" dirty="0" smtClean="0"/>
              <a:t> </a:t>
            </a:r>
            <a:r>
              <a:rPr lang="en-US" sz="5100" dirty="0" err="1" smtClean="0"/>
              <a:t>sumber</a:t>
            </a:r>
            <a:r>
              <a:rPr lang="id-ID" sz="5100" dirty="0" smtClean="0"/>
              <a:t> </a:t>
            </a:r>
            <a:r>
              <a:rPr lang="en-US" sz="5100" dirty="0" err="1" smtClean="0"/>
              <a:t>kepada</a:t>
            </a:r>
            <a:r>
              <a:rPr lang="en-US" sz="5100" dirty="0" smtClean="0"/>
              <a:t> </a:t>
            </a:r>
            <a:r>
              <a:rPr lang="en-US" sz="5100" dirty="0" err="1" smtClean="0"/>
              <a:t>pem</a:t>
            </a:r>
            <a:r>
              <a:rPr lang="id-ID" sz="5100" dirty="0" smtClean="0"/>
              <a:t>b</a:t>
            </a:r>
            <a:r>
              <a:rPr lang="en-US" sz="5100" dirty="0" err="1" smtClean="0"/>
              <a:t>elajar</a:t>
            </a:r>
            <a:r>
              <a:rPr lang="en-US" sz="5100" dirty="0" smtClean="0"/>
              <a:t>.</a:t>
            </a:r>
            <a:endParaRPr lang="id-ID" sz="5100" dirty="0" smtClean="0"/>
          </a:p>
          <a:p>
            <a:pPr marL="432000" indent="-432000" eaLnBrk="1" hangingPunct="1">
              <a:spcAft>
                <a:spcPts val="1200"/>
              </a:spcAft>
              <a:buFont typeface="Wingdings" pitchFamily="2" charset="2"/>
              <a:buChar char="v"/>
            </a:pPr>
            <a:r>
              <a:rPr lang="id-ID" sz="5100" dirty="0" smtClean="0"/>
              <a:t>M</a:t>
            </a:r>
            <a:r>
              <a:rPr lang="en-US" sz="5100" dirty="0" err="1" smtClean="0"/>
              <a:t>emerlukan</a:t>
            </a:r>
            <a:r>
              <a:rPr lang="en-US" sz="5100" dirty="0" smtClean="0"/>
              <a:t> </a:t>
            </a:r>
            <a:r>
              <a:rPr lang="en-US" sz="5100" dirty="0" err="1" smtClean="0"/>
              <a:t>sumber</a:t>
            </a:r>
            <a:r>
              <a:rPr lang="en-US" sz="5100" dirty="0" smtClean="0"/>
              <a:t> </a:t>
            </a:r>
            <a:r>
              <a:rPr lang="en-US" sz="5100" dirty="0" err="1" smtClean="0"/>
              <a:t>belajar</a:t>
            </a:r>
            <a:r>
              <a:rPr lang="en-US" sz="5100" dirty="0" smtClean="0"/>
              <a:t>, </a:t>
            </a:r>
            <a:r>
              <a:rPr lang="en-US" sz="5100" dirty="0" err="1" smtClean="0"/>
              <a:t>sarana</a:t>
            </a:r>
            <a:r>
              <a:rPr lang="en-US" sz="5100" dirty="0" smtClean="0"/>
              <a:t> </a:t>
            </a:r>
            <a:r>
              <a:rPr lang="en-US" sz="5100" dirty="0" err="1" smtClean="0"/>
              <a:t>prasarana</a:t>
            </a:r>
            <a:r>
              <a:rPr lang="en-US" sz="5100" dirty="0" smtClean="0"/>
              <a:t> yang </a:t>
            </a:r>
            <a:r>
              <a:rPr lang="en-US" sz="5100" dirty="0" err="1" smtClean="0"/>
              <a:t>mendukung</a:t>
            </a:r>
            <a:endParaRPr lang="en-US" sz="5100" dirty="0" smtClean="0"/>
          </a:p>
          <a:p>
            <a:pPr marL="432000" indent="-432000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5100" dirty="0" err="1" smtClean="0"/>
              <a:t>Bersifat</a:t>
            </a:r>
            <a:r>
              <a:rPr lang="en-US" sz="5100" dirty="0" smtClean="0"/>
              <a:t> </a:t>
            </a:r>
            <a:r>
              <a:rPr lang="en-US" sz="5100" dirty="0" err="1" smtClean="0"/>
              <a:t>dinamis</a:t>
            </a:r>
            <a:r>
              <a:rPr lang="en-US" sz="5100" dirty="0" smtClean="0"/>
              <a:t>, </a:t>
            </a:r>
            <a:r>
              <a:rPr lang="en-US" sz="5100" dirty="0" err="1" smtClean="0"/>
              <a:t>tidak</a:t>
            </a:r>
            <a:r>
              <a:rPr lang="en-US" sz="5100" dirty="0" smtClean="0"/>
              <a:t> </a:t>
            </a:r>
            <a:r>
              <a:rPr lang="en-US" sz="5100" dirty="0" err="1" smtClean="0"/>
              <a:t>statis</a:t>
            </a:r>
            <a:endParaRPr lang="en-US" sz="5100" dirty="0" smtClean="0"/>
          </a:p>
          <a:p>
            <a:pPr marL="432000" indent="-432000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5100" dirty="0" err="1" smtClean="0"/>
              <a:t>Memiliki</a:t>
            </a:r>
            <a:r>
              <a:rPr lang="en-US" sz="5100" dirty="0" smtClean="0"/>
              <a:t> </a:t>
            </a:r>
            <a:r>
              <a:rPr lang="en-US" sz="5100" dirty="0" err="1" smtClean="0"/>
              <a:t>tujuan</a:t>
            </a:r>
            <a:r>
              <a:rPr lang="en-US" sz="5100" dirty="0" smtClean="0"/>
              <a:t> </a:t>
            </a:r>
            <a:r>
              <a:rPr lang="en-US" sz="5100" dirty="0" err="1" smtClean="0"/>
              <a:t>akhir</a:t>
            </a:r>
            <a:r>
              <a:rPr lang="en-US" sz="5100" dirty="0" smtClean="0"/>
              <a:t> </a:t>
            </a:r>
            <a:r>
              <a:rPr lang="en-US" sz="5100" dirty="0" err="1" smtClean="0"/>
              <a:t>untuk</a:t>
            </a:r>
            <a:r>
              <a:rPr lang="en-US" sz="5100" dirty="0" smtClean="0"/>
              <a:t> </a:t>
            </a:r>
            <a:r>
              <a:rPr lang="en-US" sz="5100" dirty="0" err="1" smtClean="0"/>
              <a:t>meningkatkan</a:t>
            </a:r>
            <a:r>
              <a:rPr lang="id-ID" sz="5100" dirty="0" smtClean="0"/>
              <a:t> </a:t>
            </a:r>
            <a:r>
              <a:rPr lang="en-US" sz="5100" dirty="0" err="1" smtClean="0"/>
              <a:t>kualitas</a:t>
            </a:r>
            <a:r>
              <a:rPr lang="en-US" sz="5100" dirty="0" smtClean="0"/>
              <a:t> </a:t>
            </a:r>
            <a:r>
              <a:rPr lang="en-US" sz="5100" dirty="0" err="1" smtClean="0"/>
              <a:t>diri</a:t>
            </a:r>
            <a:r>
              <a:rPr lang="en-US" sz="5100" dirty="0" smtClean="0"/>
              <a:t> </a:t>
            </a:r>
            <a:r>
              <a:rPr lang="en-US" sz="5100" dirty="0" err="1" smtClean="0"/>
              <a:t>orang</a:t>
            </a:r>
            <a:r>
              <a:rPr lang="en-US" sz="5100" dirty="0" smtClean="0"/>
              <a:t> </a:t>
            </a:r>
            <a:r>
              <a:rPr lang="en-US" sz="5100" dirty="0" err="1" smtClean="0"/>
              <a:t>tersebut</a:t>
            </a:r>
            <a:endParaRPr lang="en-US" sz="5100" dirty="0" smtClean="0"/>
          </a:p>
          <a:p>
            <a:pPr marL="273050" indent="-273050" eaLnBrk="1" hangingPunct="1">
              <a:buFontTx/>
              <a:buNone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914400" y="969963"/>
            <a:ext cx="6753944" cy="1219200"/>
          </a:xfrm>
          <a:ln w="6350" cap="rnd"/>
        </p:spPr>
        <p:txBody>
          <a:bodyPr rtlCol="0" anchor="b"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44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Persamaan</a:t>
            </a:r>
            <a:r>
              <a:rPr lang="en-US" sz="44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 </a:t>
            </a:r>
            <a:r>
              <a:rPr lang="en-US" sz="44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pendidikan</a:t>
            </a:r>
            <a:r>
              <a:rPr lang="en-US" sz="44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 </a:t>
            </a:r>
            <a:r>
              <a:rPr lang="en-US" sz="44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dan</a:t>
            </a:r>
            <a:r>
              <a:rPr lang="en-US" sz="44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 </a:t>
            </a:r>
            <a:r>
              <a:rPr lang="en-US" sz="4400" spc="-10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Bauhaus 93" pitchFamily="82" charset="0"/>
              </a:rPr>
              <a:t>pelatihan</a:t>
            </a:r>
            <a:endParaRPr lang="en-US" sz="44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FFF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Bauhaus 93" pitchFamily="82" charset="0"/>
            </a:endParaRPr>
          </a:p>
        </p:txBody>
      </p:sp>
      <p:pic>
        <p:nvPicPr>
          <p:cNvPr id="15364" name="Picture 8" descr="auge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8143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8" descr="auge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43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/>
          <a:lstStyle/>
          <a:p>
            <a:pPr algn="ctr"/>
            <a:r>
              <a:rPr lang="id-ID" dirty="0" smtClean="0"/>
              <a:t>Peribahasa Cina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5448"/>
            <a:ext cx="8229600" cy="377186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id-ID" dirty="0" smtClean="0"/>
              <a:t>Bila Anda merencanakan kemakmuran untuk satu tahun, tanamlah padi.</a:t>
            </a:r>
          </a:p>
          <a:p>
            <a:pPr>
              <a:spcAft>
                <a:spcPts val="1800"/>
              </a:spcAft>
            </a:pPr>
            <a:r>
              <a:rPr lang="id-ID" dirty="0" smtClean="0"/>
              <a:t>Bila Anda merencanakan kemakmuran untuk beberapa tahun, tanamlah pohon.</a:t>
            </a:r>
          </a:p>
          <a:p>
            <a:pPr>
              <a:spcAft>
                <a:spcPts val="1800"/>
              </a:spcAft>
            </a:pPr>
            <a:r>
              <a:rPr lang="id-ID" dirty="0" smtClean="0"/>
              <a:t>Bila Anda merencanakan kemakmuran untuk berabad-abad lamanya, kembangkanlah SDM.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AAC0-9294-415F-9647-BD91F9B80CC9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449792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624078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id-ID" sz="2800" dirty="0" smtClean="0"/>
              <a:t>Menjelaskan bagaimana identifikasi kebutuhan pelatihan dilakukan.</a:t>
            </a:r>
          </a:p>
          <a:p>
            <a:pPr marL="624078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id-ID" dirty="0" smtClean="0"/>
              <a:t>.</a:t>
            </a:r>
          </a:p>
          <a:p>
            <a:pPr marL="624078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id-ID" dirty="0" smtClean="0"/>
              <a:t>mendesain dan menjalankan </a:t>
            </a:r>
            <a:r>
              <a:rPr lang="en-US" dirty="0" smtClean="0"/>
              <a:t>program </a:t>
            </a:r>
            <a:r>
              <a:rPr lang="en-US" dirty="0" err="1" smtClean="0"/>
              <a:t>pelatihan</a:t>
            </a:r>
            <a:r>
              <a:rPr lang="id-ID" dirty="0" smtClean="0"/>
              <a:t>.</a:t>
            </a:r>
            <a:endParaRPr lang="id-ID" sz="2800" dirty="0" smtClean="0"/>
          </a:p>
          <a:p>
            <a:pPr marL="624078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id-ID" sz="2800" dirty="0" smtClean="0"/>
              <a:t>Menjelaskan faktor-faktor yg mempengaruhi proses belajar dalam pelatihan &amp; memahami transfer pelatihan.</a:t>
            </a:r>
          </a:p>
          <a:p>
            <a:pPr marL="624078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id-ID" sz="2800" dirty="0" smtClean="0"/>
              <a:t>Mendiskusikan bagaimana mengevaluasi program training.</a:t>
            </a:r>
          </a:p>
          <a:p>
            <a:pPr marL="624078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id-ID" dirty="0" smtClean="0"/>
              <a:t>Mengetahui tantangan Pelatihan di masa datang.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95A0-2EE0-49C3-A6A4-052996A0A644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3968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id-ID" dirty="0" smtClean="0">
                <a:solidFill>
                  <a:srgbClr val="002060"/>
                </a:solidFill>
              </a:rPr>
              <a:t>MATERI PEMBAHASAN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66600" y="612648"/>
            <a:ext cx="1325880" cy="457200"/>
          </a:xfrm>
        </p:spPr>
        <p:txBody>
          <a:bodyPr/>
          <a:lstStyle/>
          <a:p>
            <a:pPr>
              <a:defRPr/>
            </a:pPr>
            <a:r>
              <a:rPr lang="en-US" sz="1100" dirty="0" smtClean="0"/>
              <a:t>Created by </a:t>
            </a:r>
            <a:r>
              <a:rPr lang="en-US" sz="1100" dirty="0" err="1" smtClean="0"/>
              <a:t>Yenny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28E39D-E96B-4399-8612-9E1E324D22A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0942062"/>
              </p:ext>
            </p:extLst>
          </p:nvPr>
        </p:nvGraphicFramePr>
        <p:xfrm>
          <a:off x="468313" y="1539237"/>
          <a:ext cx="8280400" cy="4554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04"/>
                <a:gridCol w="6120296"/>
              </a:tblGrid>
              <a:tr h="614326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PERTEMUAN</a:t>
                      </a:r>
                      <a:endParaRPr lang="id-ID" sz="2000" dirty="0"/>
                    </a:p>
                  </a:txBody>
                  <a:tcPr marL="91434" marR="9143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POKOK BAHASAN</a:t>
                      </a:r>
                      <a:endParaRPr lang="id-ID" sz="2000" dirty="0"/>
                    </a:p>
                  </a:txBody>
                  <a:tcPr marL="91434" marR="91434" marT="45717" marB="45717" anchor="ctr"/>
                </a:tc>
              </a:tr>
              <a:tr h="53780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4" marR="91434" marT="45717" marB="45717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rgbClr val="002060"/>
                          </a:solidFill>
                        </a:rPr>
                        <a:t>Pengenalan Mata Kuliah</a:t>
                      </a:r>
                      <a:r>
                        <a:rPr lang="id-ID" sz="2000" baseline="0" dirty="0" smtClean="0">
                          <a:solidFill>
                            <a:srgbClr val="002060"/>
                          </a:solidFill>
                        </a:rPr>
                        <a:t> PPSDM &amp; Kontrak Belajar</a:t>
                      </a:r>
                      <a:endParaRPr lang="id-ID" sz="2000" dirty="0">
                        <a:solidFill>
                          <a:srgbClr val="002060"/>
                        </a:solidFill>
                      </a:endParaRPr>
                    </a:p>
                  </a:txBody>
                  <a:tcPr marL="91434" marR="91434" marT="45717" marB="45717" anchor="ctr"/>
                </a:tc>
              </a:tr>
              <a:tr h="50393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4" marR="9143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solidFill>
                            <a:srgbClr val="002060"/>
                          </a:solidFill>
                        </a:rPr>
                        <a:t>Pengantar PPSDM</a:t>
                      </a:r>
                    </a:p>
                  </a:txBody>
                  <a:tcPr marL="91434" marR="91434" marT="45717" marB="45717" anchor="ctr"/>
                </a:tc>
              </a:tr>
              <a:tr h="53992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4" marR="91434"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solidFill>
                            <a:srgbClr val="002060"/>
                          </a:solidFill>
                        </a:rPr>
                        <a:t>Hubungan Pelatihan dengan Manajemen SDM</a:t>
                      </a:r>
                    </a:p>
                  </a:txBody>
                  <a:tcPr marL="91434" marR="91434" marT="45717" marB="45717" anchor="ctr"/>
                </a:tc>
              </a:tr>
              <a:tr h="46830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4" marR="91434"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Peranan dan Tantangan PPSDM dalam Organisasi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17" marB="45717" anchor="ctr"/>
                </a:tc>
              </a:tr>
              <a:tr h="50402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4" marR="91434" marT="45717" marB="45717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rgbClr val="002060"/>
                          </a:solidFill>
                        </a:rPr>
                        <a:t>Prinsip</a:t>
                      </a:r>
                      <a:r>
                        <a:rPr lang="id-ID" sz="2000" baseline="0" dirty="0" smtClean="0">
                          <a:solidFill>
                            <a:srgbClr val="002060"/>
                          </a:solidFill>
                        </a:rPr>
                        <a:t> Psikologi dalam</a:t>
                      </a:r>
                      <a:r>
                        <a:rPr lang="id-ID" sz="2000" dirty="0" smtClean="0">
                          <a:solidFill>
                            <a:srgbClr val="002060"/>
                          </a:solidFill>
                        </a:rPr>
                        <a:t> Pembelajaran</a:t>
                      </a:r>
                      <a:endParaRPr lang="id-ID" sz="2000" dirty="0">
                        <a:solidFill>
                          <a:srgbClr val="002060"/>
                        </a:solidFill>
                      </a:endParaRPr>
                    </a:p>
                  </a:txBody>
                  <a:tcPr marL="91434" marR="91434" marT="45717" marB="45717" anchor="ctr"/>
                </a:tc>
              </a:tr>
              <a:tr h="48542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4" marR="9143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rgbClr val="002060"/>
                          </a:solidFill>
                        </a:rPr>
                        <a:t>Analisis Kebutuhan </a:t>
                      </a:r>
                      <a:r>
                        <a:rPr lang="id-ID" sz="2000" dirty="0" smtClean="0">
                          <a:solidFill>
                            <a:srgbClr val="002060"/>
                          </a:solidFill>
                        </a:rPr>
                        <a:t>Pelatihan</a:t>
                      </a:r>
                    </a:p>
                  </a:txBody>
                  <a:tcPr marL="91434" marR="91434" marT="45717" marB="45717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4" marR="91434" marT="45717" marB="45717" anchor="ctr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2060"/>
                          </a:solidFill>
                        </a:rPr>
                        <a:t>Kesiapan Pelatihan</a:t>
                      </a:r>
                      <a:endParaRPr lang="id-ID" sz="2000" dirty="0">
                        <a:solidFill>
                          <a:srgbClr val="002060"/>
                        </a:solidFill>
                      </a:endParaRPr>
                    </a:p>
                  </a:txBody>
                  <a:tcPr marL="91434" marR="91434" marT="45717" marB="45717" anchor="ctr"/>
                </a:tc>
              </a:tr>
              <a:tr h="39626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UJIAN TENGAH SEMESTER</a:t>
                      </a:r>
                    </a:p>
                  </a:txBody>
                  <a:tcPr marL="91434" marR="91434" marT="45717" marB="45717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0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97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0196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id-ID" dirty="0" smtClean="0">
                <a:solidFill>
                  <a:srgbClr val="002060"/>
                </a:solidFill>
              </a:rPr>
              <a:t>TOPIK PEMBAHASAN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66600" y="612648"/>
            <a:ext cx="1325880" cy="457200"/>
          </a:xfrm>
        </p:spPr>
        <p:txBody>
          <a:bodyPr/>
          <a:lstStyle/>
          <a:p>
            <a:pPr>
              <a:defRPr/>
            </a:pPr>
            <a:r>
              <a:rPr lang="en-US" sz="1100" dirty="0" smtClean="0"/>
              <a:t>Created by </a:t>
            </a:r>
            <a:r>
              <a:rPr lang="en-US" sz="1100" dirty="0" err="1" smtClean="0"/>
              <a:t>Yenny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0349C-6AB7-429A-BFC1-A99DF8035E1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3517304"/>
              </p:ext>
            </p:extLst>
          </p:nvPr>
        </p:nvGraphicFramePr>
        <p:xfrm>
          <a:off x="468313" y="1412776"/>
          <a:ext cx="8280400" cy="4727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04"/>
                <a:gridCol w="6120296"/>
              </a:tblGrid>
              <a:tr h="409605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PERTEMUAN</a:t>
                      </a:r>
                      <a:endParaRPr lang="id-ID" sz="2000" dirty="0"/>
                    </a:p>
                  </a:txBody>
                  <a:tcPr marL="91434" marR="91434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POKOK BAHASAN</a:t>
                      </a:r>
                      <a:endParaRPr lang="id-ID" sz="2000" dirty="0"/>
                    </a:p>
                  </a:txBody>
                  <a:tcPr marL="91434" marR="91434" marT="45710" marB="45710" anchor="ctr"/>
                </a:tc>
              </a:tr>
              <a:tr h="537372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8</a:t>
                      </a:r>
                      <a:endParaRPr lang="id-ID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34" marR="91434" marT="45710" marB="45710" anchor="ctr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2060"/>
                          </a:solidFill>
                        </a:rPr>
                        <a:t>Menciptakan Lingkungan Belajar</a:t>
                      </a:r>
                      <a:endParaRPr lang="id-ID" sz="2000" dirty="0">
                        <a:solidFill>
                          <a:srgbClr val="002060"/>
                        </a:solidFill>
                      </a:endParaRPr>
                    </a:p>
                  </a:txBody>
                  <a:tcPr marL="91434" marR="91434" marT="45710" marB="45710" anchor="ctr"/>
                </a:tc>
              </a:tr>
              <a:tr h="550557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9</a:t>
                      </a:r>
                      <a:endParaRPr lang="id-ID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34" marR="91434" marT="45710" marB="45710" anchor="ctr"/>
                </a:tc>
                <a:tc>
                  <a:txBody>
                    <a:bodyPr/>
                    <a:lstStyle/>
                    <a:p>
                      <a:r>
                        <a:rPr lang="id-ID" sz="2000" baseline="0" dirty="0" smtClean="0">
                          <a:solidFill>
                            <a:srgbClr val="002060"/>
                          </a:solidFill>
                        </a:rPr>
                        <a:t>Penetapan Tujuan dan  Sasaran Pelatihan</a:t>
                      </a:r>
                      <a:endParaRPr lang="id-ID" sz="20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34" marR="91434" marT="45710" marB="45710"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10</a:t>
                      </a:r>
                      <a:endParaRPr lang="id-ID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34" marR="91434" marT="45710" marB="4571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aseline="0" dirty="0" smtClean="0">
                          <a:solidFill>
                            <a:srgbClr val="002060"/>
                          </a:solidFill>
                        </a:rPr>
                        <a:t>Metode  dan Jenis Pelatihan</a:t>
                      </a:r>
                      <a:endParaRPr lang="id-ID" sz="20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34" marR="91434" marT="45710" marB="45710" anchor="ctr"/>
                </a:tc>
              </a:tr>
              <a:tr h="531749">
                <a:tc>
                  <a:txBody>
                    <a:bodyPr/>
                    <a:lstStyle/>
                    <a:p>
                      <a:pPr algn="ctr"/>
                      <a:r>
                        <a:rPr lang="id-ID" sz="2000" b="1" i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11</a:t>
                      </a:r>
                      <a:endParaRPr lang="id-ID" sz="2000" b="1" i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34" marR="91434" marT="45710" marB="4571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solidFill>
                            <a:srgbClr val="002060"/>
                          </a:solidFill>
                        </a:rPr>
                        <a:t>Penyusunan Materi Pelatihan</a:t>
                      </a:r>
                      <a:endParaRPr lang="id-ID" sz="20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34" marR="91434" marT="45710" marB="45710" anchor="ctr"/>
                </a:tc>
              </a:tr>
              <a:tr h="56829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12</a:t>
                      </a:r>
                      <a:endParaRPr lang="id-ID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34" marR="91434" marT="45710" marB="45710" anchor="ctr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Evaluasi Program Pelatihan</a:t>
                      </a:r>
                    </a:p>
                  </a:txBody>
                  <a:tcPr marL="91434" marR="91434" marT="45710" marB="45710" anchor="ctr"/>
                </a:tc>
              </a:tr>
              <a:tr h="530735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13</a:t>
                      </a:r>
                      <a:endParaRPr lang="id-ID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34" marR="91434" marT="45710" marB="45710" anchor="ctr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Menjadi Fasilitator/Trainer Pelatihan</a:t>
                      </a:r>
                    </a:p>
                  </a:txBody>
                  <a:tcPr marL="91434" marR="91434" marT="45710" marB="45710" anchor="ctr"/>
                </a:tc>
              </a:tr>
              <a:tr h="580832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14</a:t>
                      </a:r>
                      <a:endParaRPr lang="id-ID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34" marR="91434" marT="45710" marB="4571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i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Transfer Pelatihan</a:t>
                      </a:r>
                    </a:p>
                  </a:txBody>
                  <a:tcPr marL="91434" marR="91434" marT="45710" marB="45710" anchor="ctr"/>
                </a:tc>
              </a:tr>
              <a:tr h="44276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UJIAN AKHIR SEMESTER</a:t>
                      </a:r>
                    </a:p>
                  </a:txBody>
                  <a:tcPr marL="91434" marR="91434" marT="45710" marB="4571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000" dirty="0" smtClean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5331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77838"/>
            <a:ext cx="5544616" cy="863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dirty="0" smtClean="0">
                <a:solidFill>
                  <a:srgbClr val="002060"/>
                </a:solidFill>
              </a:rPr>
              <a:t>BENTUK PERKULIAHAN</a:t>
            </a:r>
            <a:endParaRPr lang="en-SG" dirty="0" smtClean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66600" y="612648"/>
            <a:ext cx="1325880" cy="457200"/>
          </a:xfrm>
        </p:spPr>
        <p:txBody>
          <a:bodyPr/>
          <a:lstStyle/>
          <a:p>
            <a:pPr>
              <a:defRPr/>
            </a:pPr>
            <a:r>
              <a:rPr lang="en-US" sz="1100" dirty="0" smtClean="0"/>
              <a:t>Created by </a:t>
            </a:r>
            <a:r>
              <a:rPr lang="en-US" sz="1100" dirty="0" err="1" smtClean="0"/>
              <a:t>Yenny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7F8E7-21F8-4AD1-831F-7FB6956469D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5536" y="1917260"/>
            <a:ext cx="8496351" cy="3713601"/>
            <a:chOff x="912" y="1005"/>
            <a:chExt cx="4164" cy="951"/>
          </a:xfrm>
        </p:grpSpPr>
        <p:sp>
          <p:nvSpPr>
            <p:cNvPr id="5127" name="AutoShape 4"/>
            <p:cNvSpPr>
              <a:spLocks noChangeArrowheads="1"/>
            </p:cNvSpPr>
            <p:nvPr/>
          </p:nvSpPr>
          <p:spPr bwMode="gray">
            <a:xfrm>
              <a:off x="912" y="1044"/>
              <a:ext cx="4129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id-ID">
                <a:latin typeface="Arial" charset="0"/>
              </a:endParaRPr>
            </a:p>
          </p:txBody>
        </p:sp>
        <p:sp>
          <p:nvSpPr>
            <p:cNvPr id="5125" name="Text Box 9"/>
            <p:cNvSpPr txBox="1">
              <a:spLocks noChangeArrowheads="1"/>
            </p:cNvSpPr>
            <p:nvPr/>
          </p:nvSpPr>
          <p:spPr bwMode="gray">
            <a:xfrm>
              <a:off x="912" y="1005"/>
              <a:ext cx="4164" cy="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id-ID" sz="2800" dirty="0" smtClean="0"/>
                <a:t> </a:t>
              </a:r>
              <a:endParaRPr lang="id-ID" sz="2800" dirty="0" smtClean="0">
                <a:solidFill>
                  <a:schemeClr val="bg2">
                    <a:lumMod val="75000"/>
                  </a:schemeClr>
                </a:solidFill>
              </a:endParaRPr>
            </a:p>
            <a:p>
              <a:pPr algn="ctr" eaLnBrk="1" hangingPunct="1">
                <a:lnSpc>
                  <a:spcPct val="150000"/>
                </a:lnSpc>
                <a:buFont typeface="Arial" charset="0"/>
                <a:buChar char="•"/>
                <a:defRPr/>
              </a:pPr>
              <a:r>
                <a:rPr lang="id-ID" sz="3200" b="1" dirty="0" smtClean="0">
                  <a:solidFill>
                    <a:srgbClr val="002060"/>
                  </a:solidFill>
                </a:rPr>
                <a:t> KULIAH/CERAMAH</a:t>
              </a:r>
            </a:p>
            <a:p>
              <a:pPr algn="ctr" eaLnBrk="1" hangingPunct="1">
                <a:lnSpc>
                  <a:spcPct val="150000"/>
                </a:lnSpc>
                <a:buFont typeface="Arial" charset="0"/>
                <a:buChar char="•"/>
                <a:defRPr/>
              </a:pPr>
              <a:r>
                <a:rPr lang="id-ID" sz="3200" b="1" dirty="0" smtClean="0">
                  <a:solidFill>
                    <a:srgbClr val="002060"/>
                  </a:solidFill>
                </a:rPr>
                <a:t> DISKUSI/TANYA JAWAB</a:t>
              </a:r>
            </a:p>
            <a:p>
              <a:pPr algn="ctr" eaLnBrk="1" hangingPunct="1">
                <a:lnSpc>
                  <a:spcPct val="150000"/>
                </a:lnSpc>
                <a:buFont typeface="Arial" charset="0"/>
                <a:buChar char="•"/>
                <a:defRPr/>
              </a:pPr>
              <a:r>
                <a:rPr lang="id-ID" sz="3200" b="1" dirty="0" smtClean="0">
                  <a:solidFill>
                    <a:srgbClr val="002060"/>
                  </a:solidFill>
                </a:rPr>
                <a:t>STUDI KASUS</a:t>
              </a:r>
            </a:p>
            <a:p>
              <a:pPr algn="ctr" eaLnBrk="1" hangingPunct="1">
                <a:lnSpc>
                  <a:spcPct val="150000"/>
                </a:lnSpc>
                <a:buFont typeface="Arial" charset="0"/>
                <a:buChar char="•"/>
                <a:defRPr/>
              </a:pPr>
              <a:r>
                <a:rPr lang="id-ID" sz="3200" b="1" dirty="0" smtClean="0">
                  <a:solidFill>
                    <a:srgbClr val="002060"/>
                  </a:solidFill>
                </a:rPr>
                <a:t> TUGAS &amp; PRESENTASI KELOMPOK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79521658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053108"/>
            <a:ext cx="5904656" cy="6477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id-ID" sz="5400" dirty="0" smtClean="0">
                <a:solidFill>
                  <a:srgbClr val="002060"/>
                </a:solidFill>
              </a:rPr>
              <a:t>BOBOT PENILAIAN</a:t>
            </a:r>
            <a:endParaRPr lang="en-SG" sz="5400" dirty="0" smtClean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66600" y="612648"/>
            <a:ext cx="1325880" cy="457200"/>
          </a:xfrm>
        </p:spPr>
        <p:txBody>
          <a:bodyPr/>
          <a:lstStyle/>
          <a:p>
            <a:pPr>
              <a:defRPr/>
            </a:pPr>
            <a:r>
              <a:rPr lang="en-US" sz="1100" dirty="0" smtClean="0"/>
              <a:t>Created by </a:t>
            </a:r>
            <a:r>
              <a:rPr lang="en-US" sz="1100" dirty="0" err="1" smtClean="0"/>
              <a:t>Yenny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1AED5-FE02-4B99-B3DC-82BFA82A1AF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03648" y="2205039"/>
            <a:ext cx="6696744" cy="4075067"/>
            <a:chOff x="912" y="1044"/>
            <a:chExt cx="2959" cy="912"/>
          </a:xfrm>
        </p:grpSpPr>
        <p:sp>
          <p:nvSpPr>
            <p:cNvPr id="6151" name="AutoShape 4"/>
            <p:cNvSpPr>
              <a:spLocks noChangeArrowheads="1"/>
            </p:cNvSpPr>
            <p:nvPr/>
          </p:nvSpPr>
          <p:spPr bwMode="gray">
            <a:xfrm>
              <a:off x="912" y="1044"/>
              <a:ext cx="2959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id-ID">
                <a:latin typeface="Arial" charset="0"/>
              </a:endParaRPr>
            </a:p>
          </p:txBody>
        </p:sp>
        <p:sp>
          <p:nvSpPr>
            <p:cNvPr id="6149" name="Text Box 9"/>
            <p:cNvSpPr txBox="1">
              <a:spLocks noChangeArrowheads="1"/>
            </p:cNvSpPr>
            <p:nvPr/>
          </p:nvSpPr>
          <p:spPr bwMode="gray">
            <a:xfrm>
              <a:off x="1054" y="1072"/>
              <a:ext cx="2576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tx1"/>
                </a:buClr>
                <a:buFont typeface="Arial" charset="0"/>
                <a:buChar char="•"/>
                <a:defRPr/>
              </a:pPr>
              <a:r>
                <a:rPr lang="id-ID" sz="3600" b="1" dirty="0" smtClean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id-ID" sz="2800" b="1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Kehadiran		</a:t>
              </a:r>
              <a:r>
                <a:rPr lang="id-ID" sz="2800" b="1" dirty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	</a:t>
              </a:r>
              <a:r>
                <a:rPr lang="id-ID" sz="2800" b="1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15 %</a:t>
              </a:r>
            </a:p>
            <a:p>
              <a:pPr eaLnBrk="1" hangingPunct="1">
                <a:spcBef>
                  <a:spcPct val="50000"/>
                </a:spcBef>
                <a:buClr>
                  <a:schemeClr val="tx1"/>
                </a:buClr>
                <a:buFont typeface="Arial" charset="0"/>
                <a:buChar char="•"/>
                <a:defRPr/>
              </a:pPr>
              <a:r>
                <a:rPr lang="id-ID" sz="2800" b="1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Tugas kelompok		20 %</a:t>
              </a:r>
            </a:p>
            <a:p>
              <a:pPr eaLnBrk="1" hangingPunct="1">
                <a:spcBef>
                  <a:spcPct val="50000"/>
                </a:spcBef>
                <a:buClr>
                  <a:schemeClr val="tx1"/>
                </a:buClr>
                <a:buFont typeface="Arial" charset="0"/>
                <a:buChar char="•"/>
                <a:defRPr/>
              </a:pPr>
              <a:r>
                <a:rPr lang="id-ID" sz="2800" b="1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Tugas individu &amp; 		20 %</a:t>
              </a:r>
            </a:p>
            <a:p>
              <a:pPr eaLnBrk="1" hangingPunct="1">
                <a:buClr>
                  <a:schemeClr val="tx1"/>
                </a:buClr>
                <a:defRPr/>
              </a:pPr>
              <a:r>
                <a:rPr lang="id-ID" sz="2800" b="1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 keaktifan di kelas</a:t>
              </a:r>
              <a:r>
                <a:rPr lang="en-US" sz="2800" b="1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id-ID" sz="2800" b="1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	</a:t>
              </a:r>
              <a:endParaRPr lang="en-US" sz="2800" b="1" dirty="0" smtClean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  <a:buClr>
                  <a:schemeClr val="tx1"/>
                </a:buClr>
                <a:buFont typeface="Arial" charset="0"/>
                <a:buChar char="•"/>
                <a:defRPr/>
              </a:pPr>
              <a:r>
                <a:rPr lang="id-ID" sz="2800" b="1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UTS </a:t>
              </a:r>
              <a:r>
                <a:rPr lang="id-ID" sz="2800" b="1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			   	20 </a:t>
              </a:r>
              <a:r>
                <a:rPr lang="en-US" sz="2800" b="1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%</a:t>
              </a:r>
            </a:p>
            <a:p>
              <a:pPr eaLnBrk="1" hangingPunct="1">
                <a:spcBef>
                  <a:spcPct val="50000"/>
                </a:spcBef>
                <a:buClr>
                  <a:schemeClr val="tx1"/>
                </a:buClr>
                <a:buFont typeface="Arial" charset="0"/>
                <a:buChar char="•"/>
                <a:defRPr/>
              </a:pPr>
              <a:r>
                <a:rPr lang="id-ID" sz="2800" b="1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UAS </a:t>
              </a:r>
              <a:r>
                <a:rPr lang="id-ID" sz="2800" b="1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			   	25 </a:t>
              </a:r>
              <a:r>
                <a:rPr lang="en-US" sz="2800" b="1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01559436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477838"/>
            <a:ext cx="8289925" cy="6477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id-ID" sz="4400" dirty="0" smtClean="0">
                <a:solidFill>
                  <a:srgbClr val="002060"/>
                </a:solidFill>
              </a:rPr>
              <a:t>KETENTUAN2 LAIN</a:t>
            </a:r>
            <a:endParaRPr lang="en-SG" sz="4400" dirty="0" smtClean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66600" y="612648"/>
            <a:ext cx="1325880" cy="457200"/>
          </a:xfrm>
        </p:spPr>
        <p:txBody>
          <a:bodyPr/>
          <a:lstStyle/>
          <a:p>
            <a:pPr>
              <a:defRPr/>
            </a:pPr>
            <a:r>
              <a:rPr lang="en-US" sz="1100" dirty="0" smtClean="0"/>
              <a:t>Created by </a:t>
            </a:r>
            <a:r>
              <a:rPr lang="en-US" sz="1100" dirty="0" err="1" smtClean="0"/>
              <a:t>Yenny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3FD30-E32F-4231-9524-7CF648E6412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06400" y="1556792"/>
            <a:ext cx="7837488" cy="4462867"/>
            <a:chOff x="912" y="1078"/>
            <a:chExt cx="4129" cy="851"/>
          </a:xfrm>
        </p:grpSpPr>
        <p:sp>
          <p:nvSpPr>
            <p:cNvPr id="7175" name="AutoShape 4"/>
            <p:cNvSpPr>
              <a:spLocks noChangeArrowheads="1"/>
            </p:cNvSpPr>
            <p:nvPr/>
          </p:nvSpPr>
          <p:spPr bwMode="gray">
            <a:xfrm>
              <a:off x="912" y="1078"/>
              <a:ext cx="4129" cy="85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id-ID">
                <a:latin typeface="Arial" charset="0"/>
              </a:endParaRPr>
            </a:p>
          </p:txBody>
        </p:sp>
        <p:sp>
          <p:nvSpPr>
            <p:cNvPr id="7173" name="Text Box 9"/>
            <p:cNvSpPr txBox="1">
              <a:spLocks noChangeArrowheads="1"/>
            </p:cNvSpPr>
            <p:nvPr/>
          </p:nvSpPr>
          <p:spPr bwMode="gray">
            <a:xfrm>
              <a:off x="1014" y="1115"/>
              <a:ext cx="3985" cy="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66725" indent="-4318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Aft>
                  <a:spcPts val="1200"/>
                </a:spcAft>
                <a:buFont typeface="Wingdings" pitchFamily="2" charset="2"/>
                <a:buChar char="q"/>
                <a:defRPr/>
              </a:pPr>
              <a:r>
                <a:rPr lang="id-ID" sz="3200" dirty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Toleransi keterlambatan maksimal </a:t>
              </a:r>
              <a:r>
                <a:rPr lang="id-ID" sz="32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30 </a:t>
              </a:r>
              <a:r>
                <a:rPr lang="id-ID" sz="3200" dirty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menit, lebih dari itu boleh mengikuti kuliah namun tidak mengisi absen.</a:t>
              </a:r>
            </a:p>
            <a:p>
              <a:pPr eaLnBrk="1" hangingPunct="1">
                <a:spcAft>
                  <a:spcPts val="1200"/>
                </a:spcAft>
                <a:buFont typeface="Wingdings" pitchFamily="2" charset="2"/>
                <a:buChar char="q"/>
                <a:defRPr/>
              </a:pPr>
              <a:r>
                <a:rPr lang="id-ID" sz="32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Selama perkuliahan HP silent</a:t>
              </a:r>
            </a:p>
            <a:p>
              <a:pPr eaLnBrk="1" hangingPunct="1">
                <a:spcAft>
                  <a:spcPts val="1200"/>
                </a:spcAft>
                <a:buFont typeface="Wingdings" pitchFamily="2" charset="2"/>
                <a:buChar char="q"/>
                <a:defRPr/>
              </a:pPr>
              <a:r>
                <a:rPr lang="id-ID" sz="32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Aktif dan berpartisipatif</a:t>
              </a:r>
            </a:p>
            <a:p>
              <a:pPr eaLnBrk="1" hangingPunct="1">
                <a:spcAft>
                  <a:spcPts val="1200"/>
                </a:spcAft>
                <a:buFont typeface="Wingdings" pitchFamily="2" charset="2"/>
                <a:buChar char="q"/>
                <a:defRPr/>
              </a:pPr>
              <a:r>
                <a:rPr lang="en-US" sz="3200" dirty="0" err="1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Memasukkan</a:t>
              </a:r>
              <a:r>
                <a:rPr lang="en-US" sz="3200" dirty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semua</a:t>
              </a:r>
              <a:r>
                <a:rPr lang="en-US" sz="3200" dirty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tugas</a:t>
              </a:r>
              <a:r>
                <a:rPr lang="en-US" sz="3200" dirty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individual </a:t>
              </a:r>
              <a:r>
                <a:rPr lang="en-US" sz="3200" dirty="0" err="1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maupun</a:t>
              </a:r>
              <a:r>
                <a:rPr lang="id-ID" sz="3200" dirty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kelompok</a:t>
              </a:r>
              <a:endParaRPr lang="id-ID" sz="32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285584596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477838"/>
            <a:ext cx="8289925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b="1" dirty="0" smtClean="0">
                <a:solidFill>
                  <a:srgbClr val="002060"/>
                </a:solidFill>
              </a:rPr>
              <a:t>KETENTUAN2 LAIN</a:t>
            </a:r>
            <a:endParaRPr lang="en-SG" b="1" dirty="0" smtClean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66600" y="612648"/>
            <a:ext cx="1325880" cy="457200"/>
          </a:xfrm>
        </p:spPr>
        <p:txBody>
          <a:bodyPr/>
          <a:lstStyle/>
          <a:p>
            <a:r>
              <a:rPr lang="id-ID" sz="1100" dirty="0" smtClean="0"/>
              <a:t>Created by Yenny</a:t>
            </a:r>
            <a:endParaRPr lang="id-ID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AAC0-9294-415F-9647-BD91F9B80CC9}" type="slidenum">
              <a:rPr lang="id-ID" smtClean="0"/>
              <a:pPr/>
              <a:t>9</a:t>
            </a:fld>
            <a:endParaRPr lang="id-ID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06400" y="1308100"/>
            <a:ext cx="8270875" cy="4567238"/>
            <a:chOff x="912" y="1044"/>
            <a:chExt cx="4129" cy="822"/>
          </a:xfrm>
        </p:grpSpPr>
        <p:sp>
          <p:nvSpPr>
            <p:cNvPr id="8196" name="AutoShape 4"/>
            <p:cNvSpPr>
              <a:spLocks noChangeArrowheads="1"/>
            </p:cNvSpPr>
            <p:nvPr/>
          </p:nvSpPr>
          <p:spPr bwMode="gray">
            <a:xfrm>
              <a:off x="912" y="1044"/>
              <a:ext cx="4129" cy="82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id-ID">
                <a:latin typeface="Arial" charset="0"/>
              </a:endParaRPr>
            </a:p>
          </p:txBody>
        </p:sp>
        <p:sp>
          <p:nvSpPr>
            <p:cNvPr id="7173" name="Text Box 9"/>
            <p:cNvSpPr txBox="1">
              <a:spLocks noChangeArrowheads="1"/>
            </p:cNvSpPr>
            <p:nvPr/>
          </p:nvSpPr>
          <p:spPr bwMode="gray">
            <a:xfrm>
              <a:off x="1031" y="1115"/>
              <a:ext cx="3985" cy="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31800" indent="-4318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marL="468000" indent="-457200" eaLnBrk="1" hangingPunct="1">
                <a:buFont typeface="Wingdings" pitchFamily="2" charset="2"/>
                <a:buChar char="q"/>
                <a:defRPr/>
              </a:pP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Keterlambatan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pemasukkan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tugas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id-ID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tdk mjd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wewenang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dosen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ketika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nilainya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id-ID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tdk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keluar</a:t>
              </a:r>
              <a:r>
                <a:rPr lang="id-ID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.</a:t>
              </a:r>
            </a:p>
            <a:p>
              <a:pPr marL="10800" eaLnBrk="1" hangingPunct="1">
                <a:defRPr/>
              </a:pPr>
              <a:endParaRPr lang="id-ID" sz="2800" dirty="0" smtClean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endParaRPr>
            </a:p>
            <a:p>
              <a:pPr marL="468000" indent="-457200" eaLnBrk="1" hangingPunct="1">
                <a:buFont typeface="Wingdings" pitchFamily="2" charset="2"/>
                <a:buChar char="q"/>
                <a:defRPr/>
              </a:pP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Tidak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diberikan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ujian</a:t>
              </a:r>
              <a:r>
                <a:rPr lang="id-ID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susulan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id-ID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, baik UTS mp UAS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kecuali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pada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mereka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yang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harus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rawat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inap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di RS (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ada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sura</a:t>
              </a:r>
              <a:r>
                <a:rPr lang="id-ID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t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keterangan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dari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RS)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dan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karena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musibah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kematian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(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keluarga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kandung</a:t>
              </a:r>
              <a:r>
                <a:rPr lang="en-US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)</a:t>
              </a:r>
              <a:r>
                <a:rPr lang="id-ID" sz="2800" dirty="0" smtClean="0">
                  <a:solidFill>
                    <a:srgbClr val="002060"/>
                  </a:solidFill>
                  <a:latin typeface="Tahoma" pitchFamily="34" charset="0"/>
                  <a:cs typeface="Times New Roman" pitchFamily="18" charset="0"/>
                </a:rPr>
                <a:t>.</a:t>
              </a:r>
              <a:endParaRPr lang="en-US" sz="28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7069285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1070</Words>
  <Application>Microsoft Office PowerPoint</Application>
  <PresentationFormat>On-screen Show (4:3)</PresentationFormat>
  <Paragraphs>165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Slide 1</vt:lpstr>
      <vt:lpstr>TUJUAN MATKUL PPSDM</vt:lpstr>
      <vt:lpstr>Slide 3</vt:lpstr>
      <vt:lpstr>MATERI PEMBAHASAN</vt:lpstr>
      <vt:lpstr>TOPIK PEMBAHASAN</vt:lpstr>
      <vt:lpstr>BENTUK PERKULIAHAN</vt:lpstr>
      <vt:lpstr>BOBOT PENILAIAN</vt:lpstr>
      <vt:lpstr>KETENTUAN2 LAIN</vt:lpstr>
      <vt:lpstr>KETENTUAN2 LAIN</vt:lpstr>
      <vt:lpstr>Buku Referensi</vt:lpstr>
      <vt:lpstr>DISKUSI</vt:lpstr>
      <vt:lpstr>Sebagai hasil seleksi &amp; Penempatan</vt:lpstr>
      <vt:lpstr>Slide 13</vt:lpstr>
      <vt:lpstr>Slide 14</vt:lpstr>
      <vt:lpstr>Apa itu pendidikan??</vt:lpstr>
      <vt:lpstr>Slide 16</vt:lpstr>
      <vt:lpstr>Apa itu Pelatihan??</vt:lpstr>
      <vt:lpstr>Slide 18</vt:lpstr>
      <vt:lpstr>Perbedaan pendidikan dan pelatihan</vt:lpstr>
      <vt:lpstr>Slide 20</vt:lpstr>
      <vt:lpstr>Persamaan pendidikan dan pelatihan</vt:lpstr>
      <vt:lpstr>Peribahasa Cina</vt:lpstr>
    </vt:vector>
  </TitlesOfParts>
  <Manager>H45TUT1</Manager>
  <Company>PRIBADI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INDUSTRI &amp; ORGANISASI</dc:title>
  <dc:creator>YENNY</dc:creator>
  <cp:lastModifiedBy>Toshiba</cp:lastModifiedBy>
  <cp:revision>79</cp:revision>
  <dcterms:created xsi:type="dcterms:W3CDTF">2013-09-19T07:10:38Z</dcterms:created>
  <dcterms:modified xsi:type="dcterms:W3CDTF">2015-10-06T11:19:59Z</dcterms:modified>
</cp:coreProperties>
</file>