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81" r:id="rId3"/>
    <p:sldId id="286" r:id="rId4"/>
    <p:sldId id="287" r:id="rId5"/>
    <p:sldId id="288" r:id="rId6"/>
    <p:sldId id="282" r:id="rId7"/>
    <p:sldId id="293" r:id="rId8"/>
    <p:sldId id="289" r:id="rId9"/>
    <p:sldId id="290" r:id="rId10"/>
    <p:sldId id="291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283" r:id="rId21"/>
    <p:sldId id="284" r:id="rId22"/>
    <p:sldId id="257" r:id="rId23"/>
    <p:sldId id="259" r:id="rId24"/>
    <p:sldId id="260" r:id="rId25"/>
    <p:sldId id="261" r:id="rId26"/>
    <p:sldId id="262" r:id="rId27"/>
    <p:sldId id="30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A7BA9-8AF4-434D-BEF5-C608129FFBB3}" type="datetimeFigureOut">
              <a:rPr lang="id-ID" smtClean="0"/>
              <a:t>29/11/2015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155F2-01A4-4DE6-A369-F4850922E8F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C6237-CC8C-433D-AF67-8CFB4FCA0D93}" type="datetime1">
              <a:rPr lang="id-ID" smtClean="0"/>
              <a:t>29/11/2015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655D-8247-476B-B0BD-AE2AFA60ADB5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01A3-2432-4DC1-BA79-8E5A28E3EB57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7105-1ECB-4FC1-9C9A-9370718A18E5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C6D-8C11-42F5-93C4-F7BFB266E887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334B-A756-485B-9EB4-9C291056AEF0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FAD7-2576-4D05-B34B-C09226F0A3EA}" type="datetime1">
              <a:rPr lang="id-ID" smtClean="0"/>
              <a:t>29/11/2015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9604-68A4-4DBD-81B6-DE2903D696D1}" type="datetime1">
              <a:rPr lang="id-ID" smtClean="0"/>
              <a:t>29/11/2015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6E2C-F887-4F9C-B82F-E888DCBC3915}" type="datetime1">
              <a:rPr lang="id-ID" smtClean="0"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018F-240C-4534-A833-D2BCC9F78560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D5D5A-8304-463E-A0E7-A9348117678F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06DF85-3010-46A6-994B-E0ED67043D6B}" type="datetime1">
              <a:rPr lang="id-ID" smtClean="0"/>
              <a:t>29/11/2015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243569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METODE DAN JENIS PELATIHAN &amp; PENGEMBANGAN SDM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id-ID" dirty="0" smtClean="0"/>
              <a:t>Dra. Sri Hastuti Handayani, M.Si, Psi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24744"/>
            <a:ext cx="7772400" cy="5112544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9"/>
            </a:pPr>
            <a:r>
              <a:rPr lang="en-US" sz="2400" b="1" dirty="0" smtClean="0"/>
              <a:t>Action Learning</a:t>
            </a:r>
            <a:endParaRPr lang="id-ID" sz="2400" b="1" dirty="0" smtClean="0"/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smtClean="0"/>
              <a:t>action learning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dibantu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fasilitator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konsultan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9"/>
            </a:pPr>
            <a:r>
              <a:rPr lang="en-US" sz="2400" b="1" dirty="0" smtClean="0"/>
              <a:t>Business game (</a:t>
            </a:r>
            <a:r>
              <a:rPr lang="en-US" sz="2400" b="1" dirty="0" err="1" smtClean="0"/>
              <a:t>permainan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bisnis</a:t>
            </a:r>
            <a:r>
              <a:rPr lang="en-US" sz="2400" b="1" dirty="0" smtClean="0"/>
              <a:t>)</a:t>
            </a:r>
            <a:endParaRPr lang="id-ID" sz="2400" b="1" dirty="0" smtClean="0"/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id-ID" sz="2400" b="1" dirty="0" smtClean="0"/>
              <a:t>	</a:t>
            </a:r>
            <a:r>
              <a:rPr lang="id-ID" sz="2400" dirty="0" smtClean="0"/>
              <a:t>M</a:t>
            </a:r>
            <a:r>
              <a:rPr lang="en-US" sz="2400" dirty="0" err="1" smtClean="0"/>
              <a:t>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id-ID" sz="24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presiden</a:t>
            </a:r>
            <a:r>
              <a:rPr lang="en-US" sz="2400" dirty="0" smtClean="0"/>
              <a:t>, </a:t>
            </a:r>
            <a:r>
              <a:rPr lang="en-US" sz="2400" i="1" dirty="0" smtClean="0"/>
              <a:t>controller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vice president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bayangan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bersaing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memanipulasi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id-ID" sz="2400" dirty="0" smtClean="0"/>
              <a:t>2 </a:t>
            </a:r>
            <a:r>
              <a:rPr lang="id-ID" sz="2400" dirty="0" smtClean="0"/>
              <a:t>yg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</a:p>
        </p:txBody>
      </p:sp>
      <p:pic>
        <p:nvPicPr>
          <p:cNvPr id="21508" name="Picture 4" descr="j01494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1200" y="161925"/>
            <a:ext cx="140017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Kuliah/Ceramah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KELEMAHAN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KEKUATAN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d-ID" i="1" dirty="0" smtClean="0"/>
              <a:t>Trainee </a:t>
            </a:r>
            <a:r>
              <a:rPr lang="id-ID" dirty="0" smtClean="0"/>
              <a:t>bersikap pasif</a:t>
            </a:r>
          </a:p>
          <a:p>
            <a:pPr>
              <a:lnSpc>
                <a:spcPct val="80000"/>
              </a:lnSpc>
            </a:pPr>
            <a:r>
              <a:rPr lang="id-ID" dirty="0" smtClean="0"/>
              <a:t>Komunikasi satu arah</a:t>
            </a:r>
          </a:p>
          <a:p>
            <a:pPr>
              <a:lnSpc>
                <a:spcPct val="80000"/>
              </a:lnSpc>
            </a:pPr>
            <a:r>
              <a:rPr lang="id-ID" dirty="0" smtClean="0"/>
              <a:t>Tidak ada umpan balik dari </a:t>
            </a:r>
            <a:r>
              <a:rPr lang="id-ID" i="1" dirty="0" smtClean="0"/>
              <a:t>trainer</a:t>
            </a:r>
            <a:endParaRPr lang="id-ID" dirty="0" smtClean="0"/>
          </a:p>
          <a:p>
            <a:pPr>
              <a:lnSpc>
                <a:spcPct val="80000"/>
              </a:lnSpc>
            </a:pPr>
            <a:r>
              <a:rPr lang="id-ID" dirty="0" smtClean="0"/>
              <a:t>Tidak diketahui keberhasilan penyampaian materi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cs typeface="Times New Roman" pitchFamily="18" charset="0"/>
              </a:rPr>
              <a:t>Cenderung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menekankan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memori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saja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id-ID" dirty="0" smtClean="0">
                <a:cs typeface="Times New Roman" pitchFamily="18" charset="0"/>
              </a:rPr>
              <a:t>krg </a:t>
            </a:r>
            <a:r>
              <a:rPr lang="en-US" dirty="0" err="1" smtClean="0">
                <a:cs typeface="Times New Roman" pitchFamily="18" charset="0"/>
              </a:rPr>
              <a:t>menek</a:t>
            </a:r>
            <a:r>
              <a:rPr lang="id-ID" dirty="0" smtClean="0">
                <a:cs typeface="Times New Roman" pitchFamily="18" charset="0"/>
              </a:rPr>
              <a:t>a</a:t>
            </a:r>
            <a:r>
              <a:rPr lang="en-US" dirty="0" err="1" smtClean="0">
                <a:cs typeface="Times New Roman" pitchFamily="18" charset="0"/>
              </a:rPr>
              <a:t>nkan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aplikasi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pengetahuan</a:t>
            </a:r>
            <a:endParaRPr lang="id-ID" u="sng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cs typeface="Times New Roman" pitchFamily="18" charset="0"/>
              </a:rPr>
              <a:t>Tidak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tepat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mencapai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sasaran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afektif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psikomotorik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sz="2400" dirty="0" smtClean="0"/>
              <a:t>Dapat dipakai utk kelompok besar</a:t>
            </a:r>
          </a:p>
          <a:p>
            <a:r>
              <a:rPr lang="id-ID" sz="2400" dirty="0" smtClean="0"/>
              <a:t>Biaya rendah</a:t>
            </a:r>
          </a:p>
          <a:p>
            <a:r>
              <a:rPr lang="id-ID" sz="2400" dirty="0" smtClean="0"/>
              <a:t>Banyak materi yg disampaikan</a:t>
            </a:r>
          </a:p>
          <a:p>
            <a:r>
              <a:rPr lang="id-ID" sz="2400" dirty="0" smtClean="0"/>
              <a:t>Waktu relatif singkat</a:t>
            </a:r>
            <a:endParaRPr lang="id-ID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dirty="0" smtClean="0"/>
              <a:t>Diskusi Kelompok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KELEMAHAN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KEKUATAN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400" dirty="0" smtClean="0"/>
              <a:t>Waktu lebih lama</a:t>
            </a:r>
          </a:p>
          <a:p>
            <a:r>
              <a:rPr lang="id-ID" sz="2400" dirty="0" smtClean="0"/>
              <a:t>Perlu persiapan khusus</a:t>
            </a:r>
          </a:p>
          <a:p>
            <a:r>
              <a:rPr lang="id-ID" sz="2400" dirty="0" smtClean="0"/>
              <a:t>Jalannya diskusi dpt dipengaruhi oleh sebagian peserta</a:t>
            </a:r>
          </a:p>
          <a:p>
            <a:r>
              <a:rPr lang="en-US" sz="2400" dirty="0" err="1" smtClean="0">
                <a:cs typeface="Times New Roman" pitchFamily="18" charset="0"/>
              </a:rPr>
              <a:t>Jumlah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anggota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kelompok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terbatas</a:t>
            </a:r>
            <a:endParaRPr lang="id-ID" sz="2400" dirty="0" smtClean="0">
              <a:cs typeface="Times New Roman" pitchFamily="18" charset="0"/>
            </a:endParaRPr>
          </a:p>
          <a:p>
            <a:r>
              <a:rPr lang="id-ID" sz="2400" dirty="0" smtClean="0">
                <a:cs typeface="Times New Roman" pitchFamily="18" charset="0"/>
              </a:rPr>
              <a:t>B</a:t>
            </a:r>
            <a:r>
              <a:rPr lang="en-US" sz="2400" dirty="0" err="1" smtClean="0">
                <a:cs typeface="Times New Roman" pitchFamily="18" charset="0"/>
              </a:rPr>
              <a:t>iaya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setiap</a:t>
            </a:r>
            <a:r>
              <a:rPr lang="en-US" sz="2400" dirty="0" smtClean="0">
                <a:cs typeface="Times New Roman" pitchFamily="18" charset="0"/>
              </a:rPr>
              <a:t> trainee </a:t>
            </a:r>
            <a:r>
              <a:rPr lang="en-US" sz="2400" dirty="0" err="1" smtClean="0">
                <a:cs typeface="Times New Roman" pitchFamily="18" charset="0"/>
              </a:rPr>
              <a:t>tinggi</a:t>
            </a:r>
            <a:endParaRPr lang="id-ID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2100" dirty="0" smtClean="0"/>
              <a:t>Partisipasi aktif</a:t>
            </a:r>
          </a:p>
          <a:p>
            <a:r>
              <a:rPr lang="id-ID" sz="2100" dirty="0" smtClean="0"/>
              <a:t>Dpt melihat interaksi peserta</a:t>
            </a:r>
          </a:p>
          <a:p>
            <a:r>
              <a:rPr lang="id-ID" sz="2100" dirty="0" smtClean="0"/>
              <a:t>Pembentukan sikap2 baru</a:t>
            </a:r>
          </a:p>
          <a:p>
            <a:r>
              <a:rPr lang="en-US" sz="2100" dirty="0" err="1" smtClean="0">
                <a:cs typeface="Times New Roman" pitchFamily="18" charset="0"/>
              </a:rPr>
              <a:t>Bermanfaat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untuk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mengembangkan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pengertian</a:t>
            </a:r>
            <a:endParaRPr lang="id-ID" sz="2100" dirty="0" smtClean="0">
              <a:cs typeface="Times New Roman" pitchFamily="18" charset="0"/>
            </a:endParaRPr>
          </a:p>
          <a:p>
            <a:r>
              <a:rPr lang="en-US" sz="2100" dirty="0" err="1" smtClean="0">
                <a:cs typeface="Times New Roman" pitchFamily="18" charset="0"/>
              </a:rPr>
              <a:t>Penyajian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materi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terkoordinasi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smtClean="0">
                <a:cs typeface="Times New Roman" pitchFamily="18" charset="0"/>
              </a:rPr>
              <a:t>(</a:t>
            </a:r>
            <a:r>
              <a:rPr lang="en-US" sz="2100" i="1" dirty="0" smtClean="0">
                <a:cs typeface="Times New Roman" pitchFamily="18" charset="0"/>
              </a:rPr>
              <a:t>trainee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memberi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gagasan</a:t>
            </a:r>
            <a:r>
              <a:rPr lang="en-US" sz="2100" dirty="0" smtClean="0">
                <a:cs typeface="Times New Roman" pitchFamily="18" charset="0"/>
              </a:rPr>
              <a:t>, </a:t>
            </a:r>
            <a:r>
              <a:rPr lang="en-US" sz="2100" dirty="0" err="1" smtClean="0">
                <a:cs typeface="Times New Roman" pitchFamily="18" charset="0"/>
              </a:rPr>
              <a:t>didiskusikan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dan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dievaluasi</a:t>
            </a:r>
            <a:r>
              <a:rPr lang="en-US" sz="2100" dirty="0" smtClean="0">
                <a:cs typeface="Times New Roman" pitchFamily="18" charset="0"/>
              </a:rPr>
              <a:t>) </a:t>
            </a:r>
            <a:r>
              <a:rPr lang="en-US" sz="2100" dirty="0" err="1" smtClean="0">
                <a:cs typeface="Times New Roman" pitchFamily="18" charset="0"/>
              </a:rPr>
              <a:t>disini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tidak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belajar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dari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satu</a:t>
            </a:r>
            <a:r>
              <a:rPr lang="en-US" sz="2100" dirty="0" smtClean="0">
                <a:cs typeface="Times New Roman" pitchFamily="18" charset="0"/>
              </a:rPr>
              <a:t> </a:t>
            </a:r>
            <a:r>
              <a:rPr lang="en-US" sz="2100" dirty="0" err="1" smtClean="0">
                <a:cs typeface="Times New Roman" pitchFamily="18" charset="0"/>
              </a:rPr>
              <a:t>pengajar</a:t>
            </a:r>
            <a:endParaRPr lang="id-ID" sz="21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dirty="0" smtClean="0"/>
              <a:t>Studi Kasus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KELEMAHAN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KEKUATAN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400" dirty="0" smtClean="0"/>
              <a:t>Perlu pembuatan kasus yg sesuai dg kondisi sebenarnya</a:t>
            </a:r>
          </a:p>
          <a:p>
            <a:r>
              <a:rPr lang="id-ID" sz="2400" dirty="0" smtClean="0"/>
              <a:t>Kemajuan pengajaran lbh lambat</a:t>
            </a:r>
          </a:p>
          <a:p>
            <a:r>
              <a:rPr lang="id-ID" sz="2400" dirty="0" smtClean="0"/>
              <a:t>Waktu lebih lama</a:t>
            </a:r>
            <a:endParaRPr lang="id-ID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d-ID" sz="2400" dirty="0" smtClean="0"/>
              <a:t>Partisipasi aktif</a:t>
            </a:r>
          </a:p>
          <a:p>
            <a:r>
              <a:rPr lang="en-US" sz="2400" dirty="0" err="1" smtClean="0">
                <a:cs typeface="Times New Roman" pitchFamily="18" charset="0"/>
              </a:rPr>
              <a:t>Belajar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melalui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perbuatan</a:t>
            </a:r>
            <a:r>
              <a:rPr lang="en-US" sz="2400" dirty="0" smtClean="0">
                <a:cs typeface="Times New Roman" pitchFamily="18" charset="0"/>
              </a:rPr>
              <a:t> / TL</a:t>
            </a:r>
            <a:endParaRPr lang="id-ID" sz="2400" dirty="0" smtClean="0"/>
          </a:p>
          <a:p>
            <a:r>
              <a:rPr lang="id-ID" sz="2400" dirty="0" smtClean="0"/>
              <a:t>Pengembangan konseptual</a:t>
            </a:r>
          </a:p>
          <a:p>
            <a:r>
              <a:rPr lang="en-US" sz="2400" dirty="0" err="1" smtClean="0">
                <a:cs typeface="Times New Roman" pitchFamily="18" charset="0"/>
              </a:rPr>
              <a:t>Meningkatkan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pemikiran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analistis</a:t>
            </a:r>
            <a:r>
              <a:rPr lang="en-US" sz="2400" dirty="0" smtClean="0">
                <a:cs typeface="Times New Roman" pitchFamily="18" charset="0"/>
              </a:rPr>
              <a:t> &amp; </a:t>
            </a:r>
            <a:r>
              <a:rPr lang="en-US" sz="2400" dirty="0" err="1" smtClean="0">
                <a:cs typeface="Times New Roman" pitchFamily="18" charset="0"/>
              </a:rPr>
              <a:t>ketrampilan</a:t>
            </a: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    </a:t>
            </a:r>
            <a:r>
              <a:rPr lang="en-US" sz="2400" dirty="0" err="1" smtClean="0">
                <a:cs typeface="Times New Roman" pitchFamily="18" charset="0"/>
              </a:rPr>
              <a:t>memecahkan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masalah</a:t>
            </a:r>
            <a:endParaRPr lang="id-ID" sz="2400" dirty="0" smtClean="0"/>
          </a:p>
          <a:p>
            <a:r>
              <a:rPr lang="id-ID" sz="2400" dirty="0" smtClean="0"/>
              <a:t>Mewakili situasi sebenarnya</a:t>
            </a:r>
          </a:p>
          <a:p>
            <a:r>
              <a:rPr lang="id-ID" sz="2400" dirty="0" smtClean="0"/>
              <a:t>Menimbulkan minat keterlibatan</a:t>
            </a:r>
            <a:endParaRPr lang="id-ID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dirty="0" smtClean="0"/>
              <a:t>Bermain Peran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KELEMAHAN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KEKUATAN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Kemajuan pengajaran lbh lambat</a:t>
            </a:r>
          </a:p>
          <a:p>
            <a:r>
              <a:rPr lang="id-ID" dirty="0" smtClean="0"/>
              <a:t>Waktu lebih lama</a:t>
            </a:r>
          </a:p>
          <a:p>
            <a:r>
              <a:rPr lang="id-ID" dirty="0" smtClean="0"/>
              <a:t>Dpt menyinggung perasaan org lain</a:t>
            </a:r>
          </a:p>
          <a:p>
            <a:r>
              <a:rPr lang="id-ID" dirty="0" smtClean="0"/>
              <a:t>Bila tdk semua terlibat, </a:t>
            </a:r>
            <a:r>
              <a:rPr lang="id-ID" i="1" dirty="0" smtClean="0"/>
              <a:t>trainee </a:t>
            </a:r>
            <a:r>
              <a:rPr lang="id-ID" dirty="0" smtClean="0"/>
              <a:t>lain hanya sbg penonton</a:t>
            </a:r>
          </a:p>
          <a:p>
            <a:r>
              <a:rPr lang="id-ID" dirty="0" smtClean="0"/>
              <a:t>Perlu persiapan khusus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Belajar melalui perbuatan</a:t>
            </a:r>
          </a:p>
          <a:p>
            <a:r>
              <a:rPr lang="id-ID" dirty="0" smtClean="0"/>
              <a:t>Menekankan kepekaan dan interaksi sosial</a:t>
            </a:r>
          </a:p>
          <a:p>
            <a:r>
              <a:rPr lang="id-ID" dirty="0" smtClean="0"/>
              <a:t>Hasil disampaikan secara langsung</a:t>
            </a:r>
          </a:p>
          <a:p>
            <a:r>
              <a:rPr lang="id-ID" dirty="0" smtClean="0"/>
              <a:t>Menimbulkan minat  dan keterlibatan yg tinggi</a:t>
            </a:r>
          </a:p>
          <a:p>
            <a:r>
              <a:rPr lang="id-ID" dirty="0" smtClean="0"/>
              <a:t>Partisipasi aktif</a:t>
            </a:r>
            <a:endParaRPr lang="id-ID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i="1" dirty="0" smtClean="0"/>
              <a:t>Programmed Instructions</a:t>
            </a:r>
            <a:endParaRPr lang="id-ID" sz="3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KELEMAHAN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dirty="0" smtClean="0"/>
              <a:t>KEKUATAN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Kemajuan pengajaran lbh lambat</a:t>
            </a:r>
          </a:p>
          <a:p>
            <a:r>
              <a:rPr lang="id-ID" dirty="0" smtClean="0"/>
              <a:t>Kemajuan peserta tdk sama</a:t>
            </a:r>
          </a:p>
          <a:p>
            <a:r>
              <a:rPr lang="id-ID" dirty="0" smtClean="0"/>
              <a:t>Waktu lebih lama</a:t>
            </a:r>
          </a:p>
          <a:p>
            <a:r>
              <a:rPr lang="id-ID" dirty="0" smtClean="0"/>
              <a:t>Perlu persiapan khusus</a:t>
            </a:r>
          </a:p>
          <a:p>
            <a:r>
              <a:rPr lang="id-ID" dirty="0" smtClean="0"/>
              <a:t>Dpt dipengaruhi faktor kompetisi antar peserta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1900" dirty="0" smtClean="0"/>
              <a:t>Belajar ssi dg tempo belajarnya sendiri</a:t>
            </a:r>
          </a:p>
          <a:p>
            <a:r>
              <a:rPr lang="en-US" sz="1900" dirty="0" err="1" smtClean="0">
                <a:cs typeface="Times New Roman" pitchFamily="18" charset="0"/>
              </a:rPr>
              <a:t>Materi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dibagi</a:t>
            </a:r>
            <a:r>
              <a:rPr lang="en-US" sz="1900" dirty="0" smtClean="0">
                <a:cs typeface="Times New Roman" pitchFamily="18" charset="0"/>
              </a:rPr>
              <a:t>  </a:t>
            </a:r>
            <a:r>
              <a:rPr lang="en-US" sz="1900" dirty="0" err="1" smtClean="0">
                <a:cs typeface="Times New Roman" pitchFamily="18" charset="0"/>
              </a:rPr>
              <a:t>menjadi</a:t>
            </a:r>
            <a:r>
              <a:rPr lang="en-US" sz="1900" dirty="0" smtClean="0">
                <a:cs typeface="Times New Roman" pitchFamily="18" charset="0"/>
              </a:rPr>
              <a:t> </a:t>
            </a:r>
            <a:r>
              <a:rPr lang="en-US" sz="1900" dirty="0" err="1" smtClean="0">
                <a:cs typeface="Times New Roman" pitchFamily="18" charset="0"/>
              </a:rPr>
              <a:t>satuan</a:t>
            </a:r>
            <a:r>
              <a:rPr lang="id-ID" sz="1900" dirty="0" smtClean="0">
                <a:cs typeface="Times New Roman" pitchFamily="18" charset="0"/>
              </a:rPr>
              <a:t>2 </a:t>
            </a:r>
            <a:r>
              <a:rPr lang="en-US" sz="1900" dirty="0" err="1" smtClean="0">
                <a:cs typeface="Times New Roman" pitchFamily="18" charset="0"/>
              </a:rPr>
              <a:t>kecil</a:t>
            </a:r>
            <a:r>
              <a:rPr lang="id-ID" sz="1900" dirty="0" smtClean="0">
                <a:cs typeface="Times New Roman" pitchFamily="18" charset="0"/>
              </a:rPr>
              <a:t>, shg </a:t>
            </a:r>
            <a:r>
              <a:rPr lang="en-US" sz="1900" dirty="0" err="1" smtClean="0">
                <a:cs typeface="Times New Roman" pitchFamily="18" charset="0"/>
              </a:rPr>
              <a:t>mudah</a:t>
            </a:r>
            <a:r>
              <a:rPr lang="en-US" sz="1900" dirty="0" smtClean="0">
                <a:cs typeface="Times New Roman" pitchFamily="18" charset="0"/>
              </a:rPr>
              <a:t>  </a:t>
            </a:r>
            <a:r>
              <a:rPr lang="en-US" sz="1900" dirty="0" err="1" smtClean="0">
                <a:cs typeface="Times New Roman" pitchFamily="18" charset="0"/>
              </a:rPr>
              <a:t>diserap</a:t>
            </a:r>
            <a:r>
              <a:rPr lang="en-US" sz="1900" dirty="0" smtClean="0">
                <a:cs typeface="Times New Roman" pitchFamily="18" charset="0"/>
              </a:rPr>
              <a:t>/</a:t>
            </a:r>
            <a:r>
              <a:rPr lang="en-US" sz="1900" dirty="0" err="1" smtClean="0">
                <a:cs typeface="Times New Roman" pitchFamily="18" charset="0"/>
              </a:rPr>
              <a:t>diingat</a:t>
            </a:r>
            <a:endParaRPr lang="id-ID" sz="1900" dirty="0" smtClean="0"/>
          </a:p>
          <a:p>
            <a:r>
              <a:rPr lang="id-ID" sz="1900" dirty="0" smtClean="0"/>
              <a:t>Memperhatikan perbedaan antar individu</a:t>
            </a:r>
          </a:p>
          <a:p>
            <a:r>
              <a:rPr lang="id-ID" sz="1900" dirty="0" smtClean="0"/>
              <a:t>Ada umpan balik langsung</a:t>
            </a:r>
          </a:p>
          <a:p>
            <a:r>
              <a:rPr lang="id-ID" sz="1900" dirty="0" smtClean="0"/>
              <a:t>Mudah diserap dan diingat</a:t>
            </a:r>
          </a:p>
          <a:p>
            <a:r>
              <a:rPr lang="id-ID" sz="1900" dirty="0" smtClean="0"/>
              <a:t>Partisipasi aktif</a:t>
            </a:r>
          </a:p>
          <a:p>
            <a:r>
              <a:rPr lang="id-ID" sz="1900" dirty="0" smtClean="0"/>
              <a:t>Dapat dilakukan dimana dan kapan saja</a:t>
            </a:r>
            <a:endParaRPr lang="id-ID" sz="19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dirty="0" smtClean="0"/>
              <a:t>Simulasi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KELEMAHAN</a:t>
            </a: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KEKUATAN</a:t>
            </a:r>
            <a:endParaRPr lang="id-ID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Kemajuan pengajaran lbh lambat</a:t>
            </a:r>
          </a:p>
          <a:p>
            <a:r>
              <a:rPr lang="id-ID" sz="2800" dirty="0" smtClean="0"/>
              <a:t>Waktu lbh lama</a:t>
            </a:r>
          </a:p>
          <a:p>
            <a:r>
              <a:rPr lang="id-ID" sz="2800" dirty="0" smtClean="0"/>
              <a:t>Perlu persiapan khusus</a:t>
            </a:r>
          </a:p>
          <a:p>
            <a:r>
              <a:rPr lang="id-ID" sz="2800" dirty="0" smtClean="0"/>
              <a:t>Biaya lbh besar</a:t>
            </a:r>
            <a:endParaRPr lang="id-ID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Belajar melalui perbuatan</a:t>
            </a:r>
          </a:p>
          <a:p>
            <a:r>
              <a:rPr lang="id-ID" sz="2800" dirty="0" smtClean="0"/>
              <a:t>Mewakili situasi sebenarnya</a:t>
            </a:r>
          </a:p>
          <a:p>
            <a:r>
              <a:rPr lang="id-ID" sz="2800" dirty="0" smtClean="0"/>
              <a:t>Partisipasi aktif</a:t>
            </a:r>
          </a:p>
          <a:p>
            <a:r>
              <a:rPr lang="id-ID" sz="2800" dirty="0" smtClean="0"/>
              <a:t>Menimbulkan minat keterlibatan</a:t>
            </a:r>
            <a:endParaRPr lang="id-ID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dirty="0" smtClean="0"/>
              <a:t>Permainan (</a:t>
            </a:r>
            <a:r>
              <a:rPr lang="id-ID" sz="3600" i="1" dirty="0" smtClean="0"/>
              <a:t>Games</a:t>
            </a:r>
            <a:r>
              <a:rPr lang="id-ID" sz="3600" dirty="0" smtClean="0"/>
              <a:t>)</a:t>
            </a:r>
            <a:endParaRPr lang="id-ID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KELEMAHAN</a:t>
            </a: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KEKUATAN</a:t>
            </a:r>
            <a:endParaRPr lang="id-ID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Kemajuan pengajaran lbh lambat</a:t>
            </a:r>
          </a:p>
          <a:p>
            <a:r>
              <a:rPr lang="id-ID" sz="2800" dirty="0" smtClean="0"/>
              <a:t>Waktu lbh lama</a:t>
            </a:r>
          </a:p>
          <a:p>
            <a:r>
              <a:rPr lang="id-ID" sz="2800" dirty="0" smtClean="0"/>
              <a:t>Perlu persiapan khusus</a:t>
            </a:r>
          </a:p>
          <a:p>
            <a:r>
              <a:rPr lang="id-ID" sz="2800" dirty="0" smtClean="0"/>
              <a:t>Dpt terjebak pd suasana bermain saja</a:t>
            </a:r>
            <a:endParaRPr lang="id-ID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Belajar melalui perbuatan</a:t>
            </a:r>
          </a:p>
          <a:p>
            <a:r>
              <a:rPr lang="id-ID" sz="2800" dirty="0" smtClean="0"/>
              <a:t>Menyenangkan</a:t>
            </a:r>
          </a:p>
          <a:p>
            <a:r>
              <a:rPr lang="id-ID" sz="2800" dirty="0" smtClean="0"/>
              <a:t>Partisipasi aktif</a:t>
            </a:r>
          </a:p>
          <a:p>
            <a:r>
              <a:rPr lang="id-ID" sz="2800" dirty="0" smtClean="0"/>
              <a:t>Menimbulkan minat keterlibatan</a:t>
            </a:r>
            <a:endParaRPr lang="id-ID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i="1" dirty="0" smtClean="0"/>
              <a:t>Out-door</a:t>
            </a:r>
            <a:endParaRPr lang="id-ID" sz="3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KELEMAHAN</a:t>
            </a: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KEKUATAN</a:t>
            </a:r>
            <a:endParaRPr lang="id-ID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Biaya lebih besar</a:t>
            </a:r>
          </a:p>
          <a:p>
            <a:r>
              <a:rPr lang="id-ID" sz="2800" dirty="0" smtClean="0"/>
              <a:t>Perlu persiapan khusus</a:t>
            </a:r>
          </a:p>
          <a:p>
            <a:r>
              <a:rPr lang="id-ID" sz="2800" dirty="0" smtClean="0"/>
              <a:t>Waktu lebih lama</a:t>
            </a:r>
            <a:endParaRPr lang="id-ID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Lebih menyenangkan (</a:t>
            </a:r>
            <a:r>
              <a:rPr lang="id-ID" sz="2800" i="1" dirty="0" smtClean="0"/>
              <a:t>refreshing</a:t>
            </a:r>
            <a:r>
              <a:rPr lang="id-ID" sz="2800" dirty="0" smtClean="0"/>
              <a:t>)</a:t>
            </a:r>
          </a:p>
          <a:p>
            <a:r>
              <a:rPr lang="id-ID" sz="2800" dirty="0" smtClean="0"/>
              <a:t>Belajar melalui perbuatan</a:t>
            </a:r>
          </a:p>
          <a:p>
            <a:r>
              <a:rPr lang="id-ID" sz="2800" dirty="0" smtClean="0"/>
              <a:t>Partisipasi aktif</a:t>
            </a:r>
          </a:p>
          <a:p>
            <a:r>
              <a:rPr lang="id-ID" sz="2800" dirty="0" smtClean="0"/>
              <a:t>Menimbulkan minat keterlibatan</a:t>
            </a:r>
            <a:endParaRPr lang="id-ID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Kekuatan &amp; Kelemahan Metode </a:t>
            </a:r>
            <a:br>
              <a:rPr lang="id-ID" sz="3600" dirty="0" smtClean="0"/>
            </a:br>
            <a:r>
              <a:rPr lang="id-ID" sz="3600" i="1" dirty="0" smtClean="0"/>
              <a:t>Self Assessment</a:t>
            </a:r>
            <a:endParaRPr lang="id-ID" sz="3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KELEMAHAN</a:t>
            </a: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d-ID" sz="2800" dirty="0" smtClean="0"/>
              <a:t>KEKUATAN</a:t>
            </a:r>
            <a:endParaRPr lang="id-ID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Dapat tjd penolakan thd hasil</a:t>
            </a:r>
          </a:p>
          <a:p>
            <a:r>
              <a:rPr lang="id-ID" sz="2800" dirty="0" smtClean="0"/>
              <a:t>Kemajuan pengajaran lbh lambat</a:t>
            </a:r>
          </a:p>
          <a:p>
            <a:r>
              <a:rPr lang="id-ID" sz="2800" dirty="0" smtClean="0"/>
              <a:t>Perlu persiapan khusus</a:t>
            </a:r>
            <a:endParaRPr lang="id-ID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Mengetahui kondisi diri sendiri</a:t>
            </a:r>
          </a:p>
          <a:p>
            <a:r>
              <a:rPr lang="id-ID" sz="2800" dirty="0" smtClean="0"/>
              <a:t>Partisipasi aktif</a:t>
            </a:r>
          </a:p>
          <a:p>
            <a:r>
              <a:rPr lang="id-ID" sz="2800" dirty="0" smtClean="0"/>
              <a:t>Menimbulkan minat keterlibatan</a:t>
            </a:r>
            <a:endParaRPr lang="id-ID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r>
              <a:rPr lang="id-ID" sz="4000" dirty="0" smtClean="0"/>
              <a:t>Kriteria Pemilihan Metode Pelatihan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Tujuan dan sasaran</a:t>
            </a:r>
          </a:p>
          <a:p>
            <a:r>
              <a:rPr lang="id-ID" sz="3200" dirty="0" smtClean="0"/>
              <a:t>Hasil/isi program yg diinginkan</a:t>
            </a:r>
          </a:p>
          <a:p>
            <a:r>
              <a:rPr lang="id-ID" sz="3200" dirty="0" smtClean="0"/>
              <a:t>Biaya</a:t>
            </a:r>
          </a:p>
          <a:p>
            <a:r>
              <a:rPr lang="id-ID" sz="3200" dirty="0" smtClean="0"/>
              <a:t>Waktu</a:t>
            </a:r>
          </a:p>
          <a:p>
            <a:r>
              <a:rPr lang="id-ID" sz="3200" dirty="0" smtClean="0"/>
              <a:t>Prinsip2 belajar</a:t>
            </a:r>
          </a:p>
          <a:p>
            <a:r>
              <a:rPr lang="id-ID" sz="3200" dirty="0" smtClean="0"/>
              <a:t>Fasilitas dan sarana yg tersedia</a:t>
            </a:r>
          </a:p>
          <a:p>
            <a:r>
              <a:rPr lang="id-ID" sz="3200" dirty="0" smtClean="0"/>
              <a:t>Keinginan dan kapabilitas </a:t>
            </a:r>
            <a:r>
              <a:rPr lang="id-ID" sz="3200" i="1" dirty="0" smtClean="0"/>
              <a:t>trainee</a:t>
            </a:r>
          </a:p>
          <a:p>
            <a:r>
              <a:rPr lang="id-ID" sz="3200" dirty="0" smtClean="0"/>
              <a:t>Keinginan dan kapabilitas </a:t>
            </a:r>
            <a:r>
              <a:rPr lang="id-ID" sz="3200" i="1" dirty="0" smtClean="0"/>
              <a:t>trainer</a:t>
            </a:r>
            <a:endParaRPr lang="id-ID" sz="3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Hal yg membantu diperolehnya ketrampilan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Melakukan dan bukan mengamati</a:t>
            </a:r>
          </a:p>
          <a:p>
            <a:r>
              <a:rPr lang="id-ID" sz="3200" dirty="0" smtClean="0"/>
              <a:t>Membantu </a:t>
            </a:r>
            <a:r>
              <a:rPr lang="id-ID" sz="3200" i="1" dirty="0" smtClean="0"/>
              <a:t>trainee </a:t>
            </a:r>
            <a:r>
              <a:rPr lang="id-ID" sz="3200" dirty="0" smtClean="0"/>
              <a:t>menyeleksi gerakan</a:t>
            </a:r>
          </a:p>
          <a:p>
            <a:r>
              <a:rPr lang="id-ID" sz="3200" dirty="0" smtClean="0"/>
              <a:t>Memperhatikan hal yg dilakukan </a:t>
            </a:r>
            <a:r>
              <a:rPr lang="id-ID" sz="3200" i="1" dirty="0" smtClean="0"/>
              <a:t>trainee </a:t>
            </a:r>
            <a:r>
              <a:rPr lang="id-ID" sz="3200" dirty="0" smtClean="0"/>
              <a:t>pd tahap permulaan</a:t>
            </a:r>
          </a:p>
          <a:p>
            <a:r>
              <a:rPr lang="id-ID" sz="3200" dirty="0" smtClean="0"/>
              <a:t>Mengendalikan persepsi</a:t>
            </a:r>
          </a:p>
          <a:p>
            <a:r>
              <a:rPr lang="id-ID" sz="3200" dirty="0" smtClean="0"/>
              <a:t>Mempertahankan minat dlm mempelajari tugas</a:t>
            </a:r>
          </a:p>
          <a:p>
            <a:r>
              <a:rPr lang="id-ID" sz="3200" dirty="0" smtClean="0"/>
              <a:t>Mengenali dan menangani ketegangan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Metode Mengubah Sikap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Menggunakan metode bermain peran</a:t>
            </a:r>
          </a:p>
          <a:p>
            <a:r>
              <a:rPr lang="id-ID" sz="3200" dirty="0" smtClean="0"/>
              <a:t>Metode diskusi permisif</a:t>
            </a:r>
          </a:p>
          <a:p>
            <a:r>
              <a:rPr lang="id-ID" sz="3200" dirty="0" smtClean="0"/>
              <a:t>Melepaskan ungkapan permusuhan (jk tdp frustrasi)</a:t>
            </a:r>
          </a:p>
          <a:p>
            <a:r>
              <a:rPr lang="id-ID" sz="3200" dirty="0" smtClean="0"/>
              <a:t>Menciptakan sikap yg positif dr pengalaman yg menyenangkan</a:t>
            </a:r>
            <a:endParaRPr lang="id-ID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21</a:t>
            </a:fld>
            <a:endParaRPr lang="id-ID"/>
          </a:p>
        </p:txBody>
      </p:sp>
      <p:pic>
        <p:nvPicPr>
          <p:cNvPr id="6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2787" y="188640"/>
            <a:ext cx="182613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dirty="0" smtClean="0"/>
              <a:t>TAHAPAN METODE TRAINING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360000" indent="-360000" eaLnBrk="1" hangingPunct="1">
              <a:lnSpc>
                <a:spcPct val="80000"/>
              </a:lnSpc>
              <a:spcAft>
                <a:spcPts val="1200"/>
              </a:spcAft>
              <a:buFontTx/>
              <a:buAutoNum type="arabicPeriod"/>
            </a:pPr>
            <a:r>
              <a:rPr lang="en-US" sz="2800" b="1" dirty="0" smtClean="0">
                <a:latin typeface="+mj-lt"/>
              </a:rPr>
              <a:t>METODE </a:t>
            </a:r>
            <a:r>
              <a:rPr lang="en-US" sz="2800" b="1" dirty="0" smtClean="0">
                <a:latin typeface="+mj-lt"/>
              </a:rPr>
              <a:t>BABAK </a:t>
            </a:r>
            <a:r>
              <a:rPr lang="en-US" sz="2800" b="1" dirty="0" smtClean="0">
                <a:latin typeface="+mj-lt"/>
              </a:rPr>
              <a:t>AWAL</a:t>
            </a:r>
            <a:endParaRPr lang="id-ID" sz="2800" dirty="0" smtClean="0">
              <a:latin typeface="+mj-lt"/>
            </a:endParaRPr>
          </a:p>
          <a:p>
            <a:pPr marL="880110" lvl="1" indent="-514350">
              <a:lnSpc>
                <a:spcPct val="80000"/>
              </a:lnSpc>
              <a:spcAft>
                <a:spcPts val="600"/>
              </a:spcAft>
            </a:pPr>
            <a:r>
              <a:rPr lang="id-ID" dirty="0" err="1" smtClean="0">
                <a:latin typeface="+mj-lt"/>
              </a:rPr>
              <a:t>M</a:t>
            </a:r>
            <a:r>
              <a:rPr lang="en-US" dirty="0" err="1" smtClean="0">
                <a:latin typeface="+mj-lt"/>
              </a:rPr>
              <a:t>etode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mengawali</a:t>
            </a:r>
            <a:r>
              <a:rPr lang="en-US" dirty="0" smtClean="0">
                <a:latin typeface="+mj-lt"/>
              </a:rPr>
              <a:t> training, </a:t>
            </a:r>
            <a:r>
              <a:rPr lang="en-US" dirty="0" err="1" smtClean="0">
                <a:latin typeface="+mj-lt"/>
              </a:rPr>
              <a:t>meliputi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perkenalan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metode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pemanasan</a:t>
            </a:r>
            <a:r>
              <a:rPr lang="en-US" dirty="0" smtClean="0">
                <a:latin typeface="+mj-lt"/>
              </a:rPr>
              <a:t>/ice </a:t>
            </a:r>
            <a:r>
              <a:rPr lang="en-US" dirty="0" smtClean="0">
                <a:latin typeface="+mj-lt"/>
              </a:rPr>
              <a:t>breaking. </a:t>
            </a:r>
            <a:endParaRPr lang="id-ID" dirty="0" smtClean="0">
              <a:latin typeface="+mj-lt"/>
            </a:endParaRPr>
          </a:p>
          <a:p>
            <a:pPr marL="880110" lvl="1" indent="-514350">
              <a:lnSpc>
                <a:spcPct val="80000"/>
              </a:lnSpc>
              <a:spcAft>
                <a:spcPts val="600"/>
              </a:spcAft>
            </a:pPr>
            <a:r>
              <a:rPr lang="en-US" dirty="0" smtClean="0">
                <a:latin typeface="+mj-lt"/>
              </a:rPr>
              <a:t>PERKENALAN </a:t>
            </a:r>
            <a:r>
              <a:rPr lang="id-ID" dirty="0" smtClean="0">
                <a:latin typeface="+mj-lt"/>
              </a:rPr>
              <a:t>bertujuan </a:t>
            </a:r>
            <a:r>
              <a:rPr lang="en-US" dirty="0" smtClean="0">
                <a:latin typeface="+mj-lt"/>
              </a:rPr>
              <a:t>agar </a:t>
            </a:r>
            <a:r>
              <a:rPr lang="en-US" dirty="0" err="1" smtClean="0">
                <a:latin typeface="+mj-lt"/>
              </a:rPr>
              <a:t>para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merasa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asing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saling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berkomunikasi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bersedia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bekerjasama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selama</a:t>
            </a:r>
            <a:r>
              <a:rPr lang="en-US" dirty="0" smtClean="0">
                <a:latin typeface="+mj-lt"/>
              </a:rPr>
              <a:t> training</a:t>
            </a:r>
            <a:r>
              <a:rPr lang="en-US" dirty="0" smtClean="0">
                <a:latin typeface="+mj-lt"/>
              </a:rPr>
              <a:t>.</a:t>
            </a:r>
            <a:endParaRPr lang="id-ID" dirty="0" smtClean="0">
              <a:latin typeface="+mj-lt"/>
            </a:endParaRPr>
          </a:p>
          <a:p>
            <a:pPr marL="880110" lvl="1" indent="-514350">
              <a:lnSpc>
                <a:spcPct val="80000"/>
              </a:lnSpc>
            </a:pPr>
            <a:r>
              <a:rPr lang="en-US" dirty="0" err="1" smtClean="0">
                <a:latin typeface="+mj-lt"/>
              </a:rPr>
              <a:t>Metode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pemanasan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digunakan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sebagai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pengganti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perkenalan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sudah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saling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mengenal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tujuannya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membangkitkan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perhatian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minat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terhadap</a:t>
            </a:r>
            <a:r>
              <a:rPr lang="en-US" dirty="0" smtClean="0">
                <a:latin typeface="+mj-lt"/>
              </a:rPr>
              <a:t> training yang </a:t>
            </a:r>
            <a:r>
              <a:rPr lang="en-US" dirty="0" err="1" smtClean="0">
                <a:latin typeface="+mj-lt"/>
              </a:rPr>
              <a:t>hendak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diselenggarakan</a:t>
            </a:r>
            <a:r>
              <a:rPr lang="en-US" dirty="0" smtClean="0">
                <a:latin typeface="+mj-lt"/>
              </a:rPr>
              <a:t>, agar </a:t>
            </a:r>
            <a:r>
              <a:rPr lang="en-US" dirty="0" err="1" smtClean="0">
                <a:latin typeface="+mj-lt"/>
              </a:rPr>
              <a:t>peserta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merasa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terlibat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training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melepaskan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segala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beban</a:t>
            </a:r>
            <a:r>
              <a:rPr lang="en-US" dirty="0" smtClean="0">
                <a:latin typeface="+mj-lt"/>
              </a:rPr>
              <a:t> mental yang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menghambat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keikutsertaan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mereka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training</a:t>
            </a:r>
            <a:r>
              <a:rPr lang="en-US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2. METODE PADA BABAK TENGAH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000" dirty="0" err="1" smtClean="0">
                <a:latin typeface="+mj-lt"/>
              </a:rPr>
              <a:t>Yaitu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metode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pengolahan</a:t>
            </a:r>
            <a:r>
              <a:rPr lang="en-US" sz="3000" dirty="0" smtClean="0">
                <a:latin typeface="+mj-lt"/>
              </a:rPr>
              <a:t> training, </a:t>
            </a:r>
            <a:r>
              <a:rPr lang="en-US" sz="3000" dirty="0" err="1" smtClean="0">
                <a:latin typeface="+mj-lt"/>
              </a:rPr>
              <a:t>baik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untuk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menyampaikan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seluruh</a:t>
            </a:r>
            <a:r>
              <a:rPr lang="en-US" sz="3000" dirty="0" smtClean="0">
                <a:latin typeface="+mj-lt"/>
              </a:rPr>
              <a:t> training </a:t>
            </a:r>
            <a:r>
              <a:rPr lang="en-US" sz="3000" dirty="0" err="1" smtClean="0">
                <a:latin typeface="+mj-lt"/>
              </a:rPr>
              <a:t>maupun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untuk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tiap</a:t>
            </a:r>
            <a:r>
              <a:rPr lang="id-ID" sz="3000" dirty="0" smtClean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sesi</a:t>
            </a:r>
            <a:r>
              <a:rPr lang="en-US" sz="3000" dirty="0" smtClean="0">
                <a:latin typeface="+mj-lt"/>
              </a:rPr>
              <a:t>. </a:t>
            </a:r>
            <a:endParaRPr lang="id-ID" sz="3000" dirty="0" smtClean="0">
              <a:latin typeface="+mj-lt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000" dirty="0" err="1" smtClean="0">
                <a:latin typeface="+mj-lt"/>
              </a:rPr>
              <a:t>Pada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metode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pengolahan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sesi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dibagi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menjadi</a:t>
            </a:r>
            <a:r>
              <a:rPr lang="en-US" sz="3000" dirty="0" smtClean="0">
                <a:latin typeface="+mj-lt"/>
              </a:rPr>
              <a:t> 4 </a:t>
            </a:r>
            <a:r>
              <a:rPr lang="en-US" sz="3000" dirty="0" err="1" smtClean="0">
                <a:latin typeface="+mj-lt"/>
              </a:rPr>
              <a:t>yaitu</a:t>
            </a:r>
            <a:r>
              <a:rPr lang="id-ID" sz="3000" dirty="0" smtClean="0">
                <a:latin typeface="+mj-lt"/>
              </a:rPr>
              <a:t>: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informatif</a:t>
            </a:r>
            <a:r>
              <a:rPr lang="en-US" sz="3000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partisipatif</a:t>
            </a:r>
            <a:r>
              <a:rPr lang="en-US" sz="3000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partisipatif-eksperiensial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eksperiensial</a:t>
            </a:r>
            <a:r>
              <a:rPr lang="en-US" sz="3000" dirty="0" smtClean="0">
                <a:latin typeface="+mj-lt"/>
              </a:rPr>
              <a:t>.</a:t>
            </a:r>
            <a:endParaRPr lang="id-ID" sz="3000" dirty="0" smtClean="0">
              <a:latin typeface="+mj-lt"/>
            </a:endParaRPr>
          </a:p>
          <a:p>
            <a:pPr marL="907542" lvl="1" indent="-514350">
              <a:lnSpc>
                <a:spcPct val="80000"/>
              </a:lnSpc>
              <a:buFont typeface="+mj-lt"/>
              <a:buAutoNum type="alphaLcPeriod"/>
            </a:pPr>
            <a:r>
              <a:rPr lang="en-US" sz="2800" b="1" dirty="0" err="1" smtClean="0">
                <a:latin typeface="+mj-lt"/>
              </a:rPr>
              <a:t>Metode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informatif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tujuannya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menyampaikan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informasi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penjelasan</a:t>
            </a:r>
            <a:r>
              <a:rPr lang="en-US" sz="2800" dirty="0" smtClean="0">
                <a:latin typeface="+mj-lt"/>
              </a:rPr>
              <a:t>, data, </a:t>
            </a:r>
            <a:r>
              <a:rPr lang="en-US" sz="2800" dirty="0" err="1" smtClean="0">
                <a:latin typeface="+mj-lt"/>
              </a:rPr>
              <a:t>fakta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pemikian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bentuknya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dapat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berupa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pengajaran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atau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kuliah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bacaan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terarah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ataupun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diskusi</a:t>
            </a:r>
            <a:r>
              <a:rPr lang="en-US" sz="2800" dirty="0" smtClean="0">
                <a:latin typeface="+mj-lt"/>
              </a:rPr>
              <a:t> panel.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en-US" sz="2600" b="1" dirty="0" err="1" smtClean="0">
                <a:latin typeface="+mj-lt"/>
              </a:rPr>
              <a:t>Metode</a:t>
            </a:r>
            <a:r>
              <a:rPr lang="en-US" sz="2600" b="1" dirty="0" smtClean="0">
                <a:latin typeface="+mj-lt"/>
              </a:rPr>
              <a:t> </a:t>
            </a:r>
            <a:r>
              <a:rPr lang="en-US" sz="2600" b="1" dirty="0" err="1" smtClean="0">
                <a:latin typeface="+mj-lt"/>
              </a:rPr>
              <a:t>Partisipatif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melibatkan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peserta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dalam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pengolahan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materi</a:t>
            </a:r>
            <a:r>
              <a:rPr lang="en-US" sz="2600" dirty="0" smtClean="0">
                <a:latin typeface="+mj-lt"/>
              </a:rPr>
              <a:t> training. </a:t>
            </a:r>
            <a:r>
              <a:rPr lang="en-US" sz="2600" dirty="0" err="1" smtClean="0">
                <a:latin typeface="+mj-lt"/>
              </a:rPr>
              <a:t>Bentuknya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dapat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berupa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pernyataan</a:t>
            </a:r>
            <a:r>
              <a:rPr lang="en-US" sz="2600" dirty="0" smtClean="0">
                <a:latin typeface="+mj-lt"/>
              </a:rPr>
              <a:t> (statement), </a:t>
            </a:r>
            <a:r>
              <a:rPr lang="en-US" sz="2600" dirty="0" err="1" smtClean="0">
                <a:latin typeface="+mj-lt"/>
              </a:rPr>
              <a:t>curah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pendapat</a:t>
            </a:r>
            <a:r>
              <a:rPr lang="en-US" sz="2600" dirty="0" smtClean="0">
                <a:latin typeface="+mj-lt"/>
              </a:rPr>
              <a:t> (brainstorming), </a:t>
            </a:r>
            <a:r>
              <a:rPr lang="en-US" sz="2600" dirty="0" err="1" smtClean="0">
                <a:latin typeface="+mj-lt"/>
              </a:rPr>
              <a:t>diskusi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kelompok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kuis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studi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kasus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atau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peragaan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peran</a:t>
            </a:r>
            <a:r>
              <a:rPr lang="en-US" sz="2600" dirty="0" smtClean="0">
                <a:latin typeface="+mj-lt"/>
              </a:rPr>
              <a:t> (role play</a:t>
            </a:r>
            <a:r>
              <a:rPr lang="en-US" sz="2600" dirty="0" smtClean="0">
                <a:latin typeface="+mj-lt"/>
              </a:rPr>
              <a:t>).</a:t>
            </a:r>
            <a:endParaRPr lang="id-ID" sz="2600" dirty="0" smtClean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en-US" sz="2600" b="1" dirty="0" err="1" smtClean="0">
                <a:latin typeface="+mj-lt"/>
              </a:rPr>
              <a:t>Metode</a:t>
            </a:r>
            <a:r>
              <a:rPr lang="en-US" sz="2600" b="1" dirty="0" smtClean="0">
                <a:latin typeface="+mj-lt"/>
              </a:rPr>
              <a:t> </a:t>
            </a:r>
            <a:r>
              <a:rPr lang="en-US" sz="2600" b="1" dirty="0" err="1" smtClean="0">
                <a:latin typeface="+mj-lt"/>
              </a:rPr>
              <a:t>partisipatif</a:t>
            </a:r>
            <a:r>
              <a:rPr lang="en-US" sz="2600" b="1" dirty="0" smtClean="0">
                <a:latin typeface="+mj-lt"/>
              </a:rPr>
              <a:t> – </a:t>
            </a:r>
            <a:r>
              <a:rPr lang="en-US" sz="2600" b="1" dirty="0" err="1" smtClean="0">
                <a:latin typeface="+mj-lt"/>
              </a:rPr>
              <a:t>eksperiensial</a:t>
            </a:r>
            <a:r>
              <a:rPr lang="en-US" sz="2600" b="1" dirty="0" smtClean="0">
                <a:latin typeface="+mj-lt"/>
              </a:rPr>
              <a:t>.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Dengan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mengikut-sertakan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peserta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memberi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kemungkinan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kepada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peserta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untuk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ikut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mengalami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apa</a:t>
            </a:r>
            <a:r>
              <a:rPr lang="en-US" sz="2600" dirty="0" smtClean="0">
                <a:latin typeface="+mj-lt"/>
              </a:rPr>
              <a:t> yang </a:t>
            </a:r>
            <a:r>
              <a:rPr lang="en-US" sz="2600" dirty="0" err="1" smtClean="0">
                <a:latin typeface="+mj-lt"/>
              </a:rPr>
              <a:t>diolah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dalam</a:t>
            </a:r>
            <a:r>
              <a:rPr lang="en-US" sz="2600" dirty="0" smtClean="0">
                <a:latin typeface="+mj-lt"/>
              </a:rPr>
              <a:t> training. </a:t>
            </a:r>
            <a:r>
              <a:rPr lang="en-US" sz="2600" dirty="0" err="1" smtClean="0">
                <a:latin typeface="+mj-lt"/>
              </a:rPr>
              <a:t>Bentuknya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dapat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berupa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pertemuan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latihan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simulasi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atau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demonstrasi</a:t>
            </a:r>
            <a:r>
              <a:rPr lang="en-US" sz="2600" dirty="0" smtClean="0">
                <a:latin typeface="+mj-lt"/>
              </a:rPr>
              <a:t>.</a:t>
            </a:r>
            <a:endParaRPr lang="id-ID" sz="2600" dirty="0" smtClean="0">
              <a:latin typeface="+mj-lt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 startAt="2"/>
            </a:pPr>
            <a:r>
              <a:rPr lang="en-US" b="1" dirty="0" err="1" smtClean="0">
                <a:latin typeface="+mj-lt"/>
              </a:rPr>
              <a:t>Metode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Eksperiensial</a:t>
            </a:r>
            <a:r>
              <a:rPr lang="en-US" dirty="0" smtClean="0">
                <a:latin typeface="+mj-lt"/>
              </a:rPr>
              <a:t>. Yang </a:t>
            </a:r>
            <a:r>
              <a:rPr lang="en-US" dirty="0" err="1" smtClean="0">
                <a:latin typeface="+mj-lt"/>
              </a:rPr>
              <a:t>memungkinkan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ikut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terlibat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pengalaman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“</a:t>
            </a:r>
            <a:r>
              <a:rPr lang="en-US" dirty="0" err="1" smtClean="0">
                <a:latin typeface="+mj-lt"/>
              </a:rPr>
              <a:t>belajar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sesuatu</a:t>
            </a:r>
            <a:r>
              <a:rPr lang="en-US" dirty="0" smtClean="0">
                <a:latin typeface="+mj-lt"/>
              </a:rPr>
              <a:t>” </a:t>
            </a:r>
            <a:r>
              <a:rPr lang="en-US" dirty="0" err="1" smtClean="0">
                <a:latin typeface="+mj-lt"/>
              </a:rPr>
              <a:t>daripadanya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Bentuknya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dapat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berupa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ungkapan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kreatif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penugasan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lokakarta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kerja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proyek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permainan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manejemen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latihan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kepekaan</a:t>
            </a:r>
            <a:r>
              <a:rPr lang="en-US" dirty="0" smtClean="0">
                <a:latin typeface="+mj-lt"/>
              </a:rPr>
              <a:t>.</a:t>
            </a:r>
            <a:endParaRPr lang="en-US" sz="2600" dirty="0" smtClean="0">
              <a:latin typeface="+mj-lt"/>
            </a:endParaRPr>
          </a:p>
          <a:p>
            <a:pPr eaLnBrk="1" hangingPunct="1">
              <a:buFontTx/>
              <a:buNone/>
            </a:pPr>
            <a:endParaRPr lang="en-US" sz="26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id-ID" sz="3200" dirty="0" smtClean="0">
                <a:latin typeface="+mj-lt"/>
              </a:rPr>
              <a:t>Metode a</a:t>
            </a:r>
            <a:r>
              <a:rPr lang="en-US" sz="3200" dirty="0" err="1" smtClean="0">
                <a:latin typeface="+mj-lt"/>
              </a:rPr>
              <a:t>papun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yang </a:t>
            </a:r>
            <a:r>
              <a:rPr lang="en-US" sz="3200" dirty="0" err="1" smtClean="0">
                <a:latin typeface="+mj-lt"/>
              </a:rPr>
              <a:t>digunakan</a:t>
            </a:r>
            <a:r>
              <a:rPr lang="en-US" sz="3200" dirty="0" smtClean="0">
                <a:latin typeface="+mj-lt"/>
              </a:rPr>
              <a:t>, training </a:t>
            </a:r>
            <a:r>
              <a:rPr lang="en-US" sz="3200" dirty="0" err="1" smtClean="0">
                <a:latin typeface="+mj-lt"/>
              </a:rPr>
              <a:t>sebaiknya</a:t>
            </a:r>
            <a:r>
              <a:rPr lang="en-US" sz="3200" dirty="0" smtClean="0">
                <a:latin typeface="+mj-lt"/>
              </a:rPr>
              <a:t> :</a:t>
            </a: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z="3200" dirty="0" err="1" smtClean="0">
                <a:latin typeface="+mj-lt"/>
              </a:rPr>
              <a:t>Berpusat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pada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peserta</a:t>
            </a:r>
            <a:r>
              <a:rPr lang="en-US" sz="3200" dirty="0" smtClean="0">
                <a:latin typeface="+mj-lt"/>
              </a:rPr>
              <a:t>, </a:t>
            </a:r>
            <a:r>
              <a:rPr lang="en-US" sz="3200" dirty="0" err="1" smtClean="0">
                <a:latin typeface="+mj-lt"/>
              </a:rPr>
              <a:t>bukan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pada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meteri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atau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isi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training</a:t>
            </a:r>
            <a:endParaRPr lang="id-ID" sz="3200" dirty="0" smtClean="0">
              <a:latin typeface="+mj-lt"/>
            </a:endParaRPr>
          </a:p>
          <a:p>
            <a:pPr marL="533400" indent="-533400" eaLnBrk="1" hangingPunct="1">
              <a:lnSpc>
                <a:spcPct val="90000"/>
              </a:lnSpc>
              <a:spcAft>
                <a:spcPts val="600"/>
              </a:spcAft>
              <a:buFontTx/>
              <a:buAutoNum type="arabicPeriod"/>
            </a:pPr>
            <a:r>
              <a:rPr lang="en-US" sz="3200" dirty="0" err="1" smtClean="0">
                <a:latin typeface="+mj-lt"/>
              </a:rPr>
              <a:t>Pengolahan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materi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menyangkut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pengolahan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secara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keseluruhan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bukan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dibatasi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pada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salah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satu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seginya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saja</a:t>
            </a:r>
            <a:r>
              <a:rPr lang="en-US" sz="3200" dirty="0" smtClean="0">
                <a:latin typeface="+mj-lt"/>
              </a:rPr>
              <a:t>.</a:t>
            </a:r>
            <a:endParaRPr lang="id-ID" sz="3200" dirty="0" smtClean="0">
              <a:latin typeface="+mj-lt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+mj-lt"/>
              </a:rPr>
              <a:t>Pengalaman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pengetahuan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pada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peserta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didaya-gunakan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diintegrasikan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kedalam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pengolahan</a:t>
            </a:r>
            <a:r>
              <a:rPr lang="en-US" sz="3200" dirty="0" smtClean="0">
                <a:latin typeface="+mj-lt"/>
              </a:rPr>
              <a:t> training.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rial" charset="0"/>
              </a:rPr>
              <a:t>3.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</a:rPr>
              <a:t>METODE BABAK AKHIR.</a:t>
            </a:r>
            <a:endParaRPr lang="id-ID" sz="2800" b="1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3200" dirty="0" err="1" smtClean="0">
                <a:latin typeface="+mj-lt"/>
              </a:rPr>
              <a:t>Meliputi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metode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penyimpulan</a:t>
            </a:r>
            <a:r>
              <a:rPr lang="en-US" sz="3200" dirty="0" smtClean="0">
                <a:latin typeface="+mj-lt"/>
              </a:rPr>
              <a:t> training </a:t>
            </a:r>
            <a:r>
              <a:rPr lang="en-US" sz="3200" dirty="0" err="1" smtClean="0">
                <a:latin typeface="+mj-lt"/>
              </a:rPr>
              <a:t>dan</a:t>
            </a:r>
            <a:r>
              <a:rPr lang="en-US" sz="3200" dirty="0" smtClean="0">
                <a:latin typeface="+mj-lt"/>
              </a:rPr>
              <a:t> </a:t>
            </a:r>
            <a:r>
              <a:rPr lang="id-ID" sz="3200" dirty="0" err="1" smtClean="0">
                <a:latin typeface="+mj-lt"/>
              </a:rPr>
              <a:t>e</a:t>
            </a:r>
            <a:r>
              <a:rPr lang="en-US" sz="3200" dirty="0" err="1" smtClean="0">
                <a:latin typeface="+mj-lt"/>
              </a:rPr>
              <a:t>valuasi</a:t>
            </a:r>
            <a:r>
              <a:rPr lang="en-US" sz="3200" dirty="0" smtClean="0">
                <a:latin typeface="+mj-lt"/>
              </a:rPr>
              <a:t>. </a:t>
            </a:r>
            <a:endParaRPr lang="id-ID" sz="3200" dirty="0" smtClean="0">
              <a:latin typeface="+mj-lt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3200" dirty="0" err="1" smtClean="0">
                <a:latin typeface="+mj-lt"/>
              </a:rPr>
              <a:t>Berbentuk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uraian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singkat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tentang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seluruh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kegiatan</a:t>
            </a:r>
            <a:r>
              <a:rPr lang="en-US" sz="3200" dirty="0" smtClean="0">
                <a:latin typeface="+mj-lt"/>
              </a:rPr>
              <a:t> training, </a:t>
            </a:r>
            <a:r>
              <a:rPr lang="en-US" sz="3200" dirty="0" err="1" smtClean="0">
                <a:latin typeface="+mj-lt"/>
              </a:rPr>
              <a:t>semua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sesi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dalam</a:t>
            </a:r>
            <a:r>
              <a:rPr lang="en-US" sz="3200" dirty="0" smtClean="0">
                <a:latin typeface="+mj-lt"/>
              </a:rPr>
              <a:t> training yang </a:t>
            </a:r>
            <a:r>
              <a:rPr lang="en-US" sz="3200" dirty="0" err="1" smtClean="0">
                <a:latin typeface="+mj-lt"/>
              </a:rPr>
              <a:t>sudah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diolah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bersama</a:t>
            </a:r>
            <a:r>
              <a:rPr lang="en-US" sz="3200" dirty="0" smtClean="0">
                <a:latin typeface="+mj-lt"/>
              </a:rPr>
              <a:t>. </a:t>
            </a:r>
            <a:endParaRPr lang="id-ID" sz="3200" dirty="0" smtClean="0">
              <a:latin typeface="+mj-lt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3200" dirty="0" err="1" smtClean="0">
                <a:latin typeface="+mj-lt"/>
              </a:rPr>
              <a:t>Kemungkinan</a:t>
            </a:r>
            <a:r>
              <a:rPr lang="id-ID" sz="3200" dirty="0" smtClean="0">
                <a:latin typeface="+mj-lt"/>
              </a:rPr>
              <a:t>2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follow up </a:t>
            </a:r>
            <a:r>
              <a:rPr lang="en-US" sz="3200" dirty="0" err="1" smtClean="0">
                <a:latin typeface="+mj-lt"/>
              </a:rPr>
              <a:t>serta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harapan</a:t>
            </a:r>
            <a:r>
              <a:rPr lang="id-ID" sz="3200" dirty="0" smtClean="0">
                <a:latin typeface="+mj-lt"/>
              </a:rPr>
              <a:t>2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terhadap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peserta</a:t>
            </a:r>
            <a:r>
              <a:rPr lang="en-US" sz="3200" dirty="0" smtClean="0">
                <a:latin typeface="+mj-lt"/>
              </a:rPr>
              <a:t>.  </a:t>
            </a:r>
            <a:endParaRPr lang="id-ID" sz="3200" dirty="0" smtClean="0">
              <a:latin typeface="+mj-lt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3200" dirty="0" err="1" smtClean="0">
                <a:latin typeface="+mj-lt"/>
              </a:rPr>
              <a:t>Kesimpulan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merupakan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keseluruhan</a:t>
            </a:r>
            <a:r>
              <a:rPr lang="en-US" sz="3200" dirty="0" smtClean="0">
                <a:latin typeface="+mj-lt"/>
              </a:rPr>
              <a:t> training </a:t>
            </a:r>
            <a:r>
              <a:rPr lang="en-US" sz="3200" dirty="0" err="1" smtClean="0">
                <a:latin typeface="+mj-lt"/>
              </a:rPr>
              <a:t>dan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bekal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bagi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para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peserta</a:t>
            </a:r>
            <a:r>
              <a:rPr lang="en-US" sz="3200" dirty="0" smtClean="0">
                <a:latin typeface="+mj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 smtClean="0"/>
              <a:t>Hubungan ant Metode dan Tujuan serta Sasaran Pelatihan</a:t>
            </a:r>
            <a:endParaRPr lang="id-ID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33672"/>
          <a:ext cx="8229600" cy="389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TUJUAN &amp; SASARAN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METODE PELATIHAN</a:t>
                      </a:r>
                      <a:endParaRPr lang="id-ID" sz="2400" dirty="0"/>
                    </a:p>
                  </a:txBody>
                  <a:tcPr/>
                </a:tc>
              </a:tr>
              <a:tr h="13141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KOGNITIF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sz="2400" dirty="0" smtClean="0"/>
                        <a:t>   (Pengetahuan, wawasan)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Ceramah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Diskusi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Studi kasus</a:t>
                      </a:r>
                      <a:endParaRPr lang="id-ID" sz="24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SKILL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sz="2400" dirty="0" smtClean="0"/>
                        <a:t>  (Ketrampilan/psikomotorik)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Demo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Audio visual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Simulasi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PERUBAHAN SIKAP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sz="2400" dirty="0" smtClean="0"/>
                        <a:t>  (emosi/afeksi)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/>
                        <a:t> </a:t>
                      </a:r>
                      <a:r>
                        <a:rPr lang="id-ID" sz="2400" i="1" dirty="0" smtClean="0"/>
                        <a:t>Self Assessment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i="1" dirty="0" smtClean="0"/>
                        <a:t> </a:t>
                      </a:r>
                      <a:r>
                        <a:rPr lang="id-ID" sz="2400" i="0" dirty="0" smtClean="0"/>
                        <a:t>Bermain peran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Penetapan metode Pelatihan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marL="411163" indent="-411163" algn="just">
              <a:buSzTx/>
              <a:buFont typeface="Wingdings" pitchFamily="2" charset="2"/>
              <a:buChar char="ü"/>
            </a:pPr>
            <a:r>
              <a:rPr lang="en-US" sz="3200" dirty="0" err="1" smtClean="0">
                <a:latin typeface="Arial" charset="0"/>
              </a:rPr>
              <a:t>Meliputi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penetapan</a:t>
            </a:r>
            <a:r>
              <a:rPr lang="en-US" sz="3200" dirty="0" smtClean="0">
                <a:latin typeface="Arial" charset="0"/>
              </a:rPr>
              <a:t> : </a:t>
            </a:r>
          </a:p>
          <a:p>
            <a:pPr marL="1171575" lvl="1" indent="-646113" algn="just">
              <a:buFont typeface="Wingdings" pitchFamily="2" charset="2"/>
              <a:buAutoNum type="arabicParenR"/>
            </a:pPr>
            <a:r>
              <a:rPr lang="en-US" sz="3200" dirty="0" err="1" smtClean="0">
                <a:latin typeface="Arial" charset="0"/>
              </a:rPr>
              <a:t>Subyek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materi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pembahasan</a:t>
            </a:r>
            <a:endParaRPr lang="en-US" sz="3200" dirty="0" smtClean="0">
              <a:latin typeface="Arial" charset="0"/>
            </a:endParaRPr>
          </a:p>
          <a:p>
            <a:pPr marL="1171575" lvl="1" indent="-646113" algn="just">
              <a:buFont typeface="Wingdings" pitchFamily="2" charset="2"/>
              <a:buAutoNum type="arabicParenR"/>
            </a:pPr>
            <a:r>
              <a:rPr lang="en-US" sz="3200" dirty="0" err="1" smtClean="0">
                <a:latin typeface="Arial" charset="0"/>
              </a:rPr>
              <a:t>Metode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atau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teknik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penyajian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materi</a:t>
            </a:r>
            <a:endParaRPr lang="en-US" sz="3200" dirty="0" smtClean="0">
              <a:latin typeface="Arial" charset="0"/>
            </a:endParaRPr>
          </a:p>
          <a:p>
            <a:pPr marL="1171575" lvl="1" indent="-646113" algn="just">
              <a:buFont typeface="Wingdings" pitchFamily="2" charset="2"/>
              <a:buAutoNum type="arabicParenR"/>
            </a:pPr>
            <a:r>
              <a:rPr lang="en-US" sz="3200" dirty="0" err="1" smtClean="0">
                <a:latin typeface="Arial" charset="0"/>
              </a:rPr>
              <a:t>Alat</a:t>
            </a:r>
            <a:r>
              <a:rPr lang="en-US" sz="3200" dirty="0" smtClean="0">
                <a:latin typeface="Arial" charset="0"/>
              </a:rPr>
              <a:t> bantu ajar (</a:t>
            </a:r>
            <a:r>
              <a:rPr lang="en-US" sz="3200" i="1" dirty="0" smtClean="0">
                <a:latin typeface="Arial" charset="0"/>
              </a:rPr>
              <a:t>teaching aids</a:t>
            </a:r>
            <a:r>
              <a:rPr lang="en-US" sz="3200" dirty="0" smtClean="0">
                <a:latin typeface="Arial" charset="0"/>
              </a:rPr>
              <a:t>)</a:t>
            </a:r>
          </a:p>
          <a:p>
            <a:pPr marL="411163" indent="-411163" algn="just">
              <a:buSzTx/>
              <a:buFont typeface="Wingdings" pitchFamily="2" charset="2"/>
              <a:buChar char="ü"/>
            </a:pPr>
            <a:r>
              <a:rPr lang="en-US" sz="3200" dirty="0" err="1" smtClean="0">
                <a:latin typeface="Arial" charset="0"/>
              </a:rPr>
              <a:t>Secara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umum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metode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pelatihan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dapat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dibedakan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menjadi</a:t>
            </a:r>
            <a:r>
              <a:rPr lang="en-US" sz="3200" dirty="0" smtClean="0">
                <a:latin typeface="Arial" charset="0"/>
              </a:rPr>
              <a:t> :</a:t>
            </a:r>
          </a:p>
          <a:p>
            <a:pPr marL="1171575" lvl="1" indent="-646113" algn="just">
              <a:buSzPct val="80000"/>
              <a:buFont typeface="Wingdings" pitchFamily="2" charset="2"/>
              <a:buAutoNum type="arabicParenR"/>
            </a:pPr>
            <a:r>
              <a:rPr lang="en-US" sz="3200" i="1" dirty="0" smtClean="0">
                <a:latin typeface="Arial" charset="0"/>
              </a:rPr>
              <a:t>On-the-job training</a:t>
            </a:r>
          </a:p>
          <a:p>
            <a:pPr marL="1171575" lvl="1" indent="-646113" algn="just">
              <a:buSzPct val="80000"/>
              <a:buFont typeface="Wingdings" pitchFamily="2" charset="2"/>
              <a:buAutoNum type="arabicParenR"/>
            </a:pPr>
            <a:r>
              <a:rPr lang="en-US" sz="3200" i="1" dirty="0" smtClean="0">
                <a:latin typeface="Arial" charset="0"/>
              </a:rPr>
              <a:t>Off-the-job training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8104"/>
            <a:ext cx="8229600" cy="420656"/>
          </a:xfrm>
        </p:spPr>
        <p:txBody>
          <a:bodyPr>
            <a:noAutofit/>
          </a:bodyPr>
          <a:lstStyle/>
          <a:p>
            <a:pPr eaLnBrk="1" hangingPunct="1"/>
            <a:r>
              <a:rPr lang="id-ID" sz="3600" dirty="0" smtClean="0"/>
              <a:t>Jenis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Pelatihan</a:t>
            </a:r>
            <a:r>
              <a:rPr lang="en-US" sz="3600" dirty="0" smtClean="0"/>
              <a:t> </a:t>
            </a:r>
            <a:r>
              <a:rPr lang="id-ID" sz="3600" i="1" dirty="0" smtClean="0"/>
              <a:t>On-the-Job</a:t>
            </a:r>
            <a:endParaRPr lang="en-US" sz="3600" i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252000" indent="-25200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 err="1" smtClean="0"/>
              <a:t>Pelatihan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id-ID" sz="2400" b="1" dirty="0" smtClean="0"/>
              <a:t>.</a:t>
            </a:r>
          </a:p>
          <a:p>
            <a:pPr marL="617760" lvl="1" indent="-252000">
              <a:lnSpc>
                <a:spcPct val="80000"/>
              </a:lnSpc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id-ID" dirty="0" smtClean="0"/>
          </a:p>
          <a:p>
            <a:pPr marL="617760" lvl="1" indent="-252000">
              <a:lnSpc>
                <a:spcPct val="80000"/>
              </a:lnSpc>
              <a:spcAft>
                <a:spcPts val="600"/>
              </a:spcAft>
            </a:pP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instruktur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atasan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supervisor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berpengalaman</a:t>
            </a:r>
            <a:r>
              <a:rPr lang="en-US" dirty="0" smtClean="0"/>
              <a:t>.</a:t>
            </a:r>
            <a:endParaRPr lang="id-ID" dirty="0" smtClean="0"/>
          </a:p>
          <a:p>
            <a:pPr marL="617760" lvl="1" indent="-252000">
              <a:lnSpc>
                <a:spcPct val="80000"/>
              </a:lnSpc>
              <a:spcAft>
                <a:spcPts val="1200"/>
              </a:spcAft>
            </a:pPr>
            <a:r>
              <a:rPr lang="id-ID" dirty="0" smtClean="0"/>
              <a:t>P</a:t>
            </a:r>
            <a:r>
              <a:rPr lang="en-US" dirty="0" err="1" smtClean="0"/>
              <a:t>elatihan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supervisor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menginstruksikan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252000" indent="-252000">
              <a:lnSpc>
                <a:spcPct val="80000"/>
              </a:lnSpc>
              <a:buFont typeface="+mj-lt"/>
              <a:buAutoNum type="arabicPeriod" startAt="2"/>
            </a:pPr>
            <a:r>
              <a:rPr lang="en-US" sz="2400" b="1" dirty="0" err="1" smtClean="0"/>
              <a:t>Rotasi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Jabatan</a:t>
            </a:r>
            <a:endParaRPr lang="id-ID" sz="2400" b="1" dirty="0" smtClean="0"/>
          </a:p>
          <a:p>
            <a:pPr marL="617760" lvl="1" indent="-252000">
              <a:lnSpc>
                <a:spcPct val="80000"/>
              </a:lnSpc>
            </a:pPr>
            <a:r>
              <a:rPr lang="id-ID" dirty="0" smtClean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menugaskan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endParaRPr lang="id-ID" dirty="0" smtClean="0"/>
          </a:p>
          <a:p>
            <a:pPr marL="617760" lvl="1" indent="-252000">
              <a:lnSpc>
                <a:spcPct val="80000"/>
              </a:lnSpc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id-ID" dirty="0" smtClean="0"/>
          </a:p>
          <a:p>
            <a:pPr marL="617760" lvl="1" indent="-252000">
              <a:lnSpc>
                <a:spcPct val="80000"/>
              </a:lnSpc>
              <a:spcAft>
                <a:spcPts val="1200"/>
              </a:spcAft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lain yang </a:t>
            </a:r>
            <a:r>
              <a:rPr lang="en-US" dirty="0" err="1" smtClean="0"/>
              <a:t>cuti</a:t>
            </a:r>
            <a:r>
              <a:rPr lang="en-US" dirty="0" smtClean="0"/>
              <a:t>, </a:t>
            </a:r>
            <a:r>
              <a:rPr lang="en-US" dirty="0" err="1" smtClean="0"/>
              <a:t>absen</a:t>
            </a:r>
            <a:r>
              <a:rPr lang="en-US" dirty="0" smtClean="0"/>
              <a:t>, </a:t>
            </a:r>
            <a:r>
              <a:rPr lang="en-US" dirty="0" err="1" smtClean="0"/>
              <a:t>diberhentikan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mengundurkan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pic>
        <p:nvPicPr>
          <p:cNvPr id="6" name="Picture 5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866" y="179803"/>
            <a:ext cx="1151582" cy="144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80000"/>
              </a:lnSpc>
              <a:buFont typeface="+mj-lt"/>
              <a:buAutoNum type="arabicPeriod" startAt="3"/>
            </a:pPr>
            <a:r>
              <a:rPr lang="en-US" sz="2200" b="1" dirty="0" err="1" smtClean="0"/>
              <a:t>Magang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Coachin</a:t>
            </a:r>
            <a:r>
              <a:rPr lang="id-ID" sz="2200" b="1" dirty="0" smtClean="0"/>
              <a:t>g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magang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berpengalaman</a:t>
            </a:r>
            <a:r>
              <a:rPr lang="en-US" sz="2000" dirty="0" smtClean="0"/>
              <a:t>, </a:t>
            </a:r>
            <a:r>
              <a:rPr lang="en-US" sz="2000" dirty="0" err="1" smtClean="0"/>
              <a:t>meskipun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dikombinasikan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jam </a:t>
            </a:r>
            <a:r>
              <a:rPr lang="en-US" sz="2000" dirty="0" err="1" smtClean="0"/>
              <a:t>kerja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i="1" dirty="0" smtClean="0"/>
              <a:t>Coaching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atasan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membimbing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informal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terencana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Coaching </a:t>
            </a:r>
            <a:r>
              <a:rPr lang="en-US" sz="2000" dirty="0" err="1" smtClean="0"/>
              <a:t>mirip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magang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coach (</a:t>
            </a:r>
            <a:r>
              <a:rPr lang="en-US" sz="2000" dirty="0" err="1" smtClean="0"/>
              <a:t>pembimbing</a:t>
            </a:r>
            <a:r>
              <a:rPr lang="en-US" sz="2000" dirty="0" smtClean="0"/>
              <a:t>) </a:t>
            </a:r>
            <a:r>
              <a:rPr lang="en-US" sz="2000" dirty="0" err="1" smtClean="0"/>
              <a:t>berusaha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ditiru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dilatih</a:t>
            </a:r>
            <a:r>
              <a:rPr lang="en-US" sz="2000" dirty="0" smtClean="0"/>
              <a:t> </a:t>
            </a:r>
            <a:r>
              <a:rPr lang="en-US" sz="2000" i="1" dirty="0" smtClean="0"/>
              <a:t>(trainee)</a:t>
            </a:r>
            <a:r>
              <a:rPr lang="en-US" sz="2000" dirty="0" smtClean="0"/>
              <a:t>. Coaching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supervisor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bersangkutan</a:t>
            </a:r>
            <a:r>
              <a:rPr lang="en-US" sz="2000" dirty="0" smtClean="0"/>
              <a:t>.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marL="342900" indent="-342900">
              <a:lnSpc>
                <a:spcPct val="80000"/>
              </a:lnSpc>
              <a:buFont typeface="+mj-lt"/>
              <a:buAutoNum type="arabicPeriod" startAt="4"/>
            </a:pPr>
            <a:r>
              <a:rPr lang="en-US" sz="2400" b="1" i="1" dirty="0" smtClean="0"/>
              <a:t>Apprenticeship</a:t>
            </a:r>
            <a:r>
              <a:rPr lang="en-US" sz="2400" i="1" dirty="0" smtClean="0"/>
              <a:t> </a:t>
            </a:r>
            <a:endParaRPr lang="id-ID" sz="2400" i="1" dirty="0" smtClean="0"/>
          </a:p>
          <a:p>
            <a:pPr marL="342900" indent="-342900">
              <a:lnSpc>
                <a:spcPct val="80000"/>
              </a:lnSpc>
              <a:buNone/>
            </a:pPr>
            <a:r>
              <a:rPr lang="id-ID" sz="1800" i="1" dirty="0" smtClean="0"/>
              <a:t>	</a:t>
            </a:r>
            <a:r>
              <a:rPr lang="id-ID" sz="2000" dirty="0" smtClean="0"/>
              <a:t>P</a:t>
            </a:r>
            <a:r>
              <a:rPr lang="en-US" sz="2000" dirty="0" err="1" smtClean="0"/>
              <a:t>elatihan</a:t>
            </a:r>
            <a:r>
              <a:rPr lang="en-US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mengkombinasikan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praktek</a:t>
            </a:r>
            <a:r>
              <a:rPr lang="en-US" sz="2000" dirty="0" smtClean="0"/>
              <a:t>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pic>
        <p:nvPicPr>
          <p:cNvPr id="6" name="Picture 5" descr="j02167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866" y="44624"/>
            <a:ext cx="1151582" cy="144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0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Jenis Metode Pelatihan </a:t>
            </a:r>
            <a:r>
              <a:rPr lang="id-ID" i="1" dirty="0" smtClean="0"/>
              <a:t>Off-The-Job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Kuliah/ceramah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Diskusi kelompok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Studi Kasus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Bermain peran (</a:t>
            </a:r>
            <a:r>
              <a:rPr lang="id-ID" i="1" dirty="0" smtClean="0"/>
              <a:t>role play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Simulasi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Permainan (</a:t>
            </a:r>
            <a:r>
              <a:rPr lang="id-ID" i="1" dirty="0" smtClean="0"/>
              <a:t>games</a:t>
            </a:r>
            <a:r>
              <a:rPr lang="id-ID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Progammed instruction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Self assesment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Audio Visual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Computer Based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Demo/peragaan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836712"/>
            <a:ext cx="7772400" cy="5622827"/>
          </a:xfrm>
        </p:spPr>
        <p:txBody>
          <a:bodyPr/>
          <a:lstStyle/>
          <a:p>
            <a:pPr marL="360000" indent="-360000">
              <a:lnSpc>
                <a:spcPct val="90000"/>
              </a:lnSpc>
              <a:buFont typeface="+mj-lt"/>
              <a:buAutoNum type="arabicPeriod"/>
            </a:pPr>
            <a:r>
              <a:rPr lang="id-ID" sz="2000" b="1" dirty="0" smtClean="0"/>
              <a:t>Kuliah/</a:t>
            </a:r>
            <a:r>
              <a:rPr lang="en-US" sz="2000" b="1" dirty="0" err="1" smtClean="0"/>
              <a:t>Ceramah</a:t>
            </a:r>
            <a:r>
              <a:rPr lang="en-US" sz="2000" b="1" dirty="0" smtClean="0"/>
              <a:t> </a:t>
            </a:r>
            <a:r>
              <a:rPr lang="id-ID" sz="2000" b="1" dirty="0" smtClean="0"/>
              <a:t>dan </a:t>
            </a:r>
            <a:r>
              <a:rPr lang="en-US" sz="2000" b="1" dirty="0" err="1" smtClean="0"/>
              <a:t>Presentasi</a:t>
            </a:r>
            <a:r>
              <a:rPr lang="en-US" sz="2000" b="1" dirty="0" smtClean="0"/>
              <a:t> Video</a:t>
            </a:r>
            <a:endParaRPr lang="id-ID" sz="2000" b="1" dirty="0" smtClean="0"/>
          </a:p>
          <a:p>
            <a:pPr marL="725760" lvl="1" indent="-360000">
              <a:lnSpc>
                <a:spcPct val="90000"/>
              </a:lnSpc>
            </a:pPr>
            <a:r>
              <a:rPr lang="en-US" sz="1800" dirty="0" err="1" smtClean="0"/>
              <a:t>Ceramah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yang </a:t>
            </a:r>
            <a:r>
              <a:rPr lang="en-US" sz="1800" dirty="0" err="1" smtClean="0"/>
              <a:t>populer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relatif</a:t>
            </a:r>
            <a:r>
              <a:rPr lang="en-US" sz="1800" dirty="0" smtClean="0"/>
              <a:t> </a:t>
            </a:r>
            <a:r>
              <a:rPr lang="en-US" sz="1800" dirty="0" err="1" smtClean="0"/>
              <a:t>murah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disampaikan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pPr marL="725760" lvl="1" indent="-360000">
              <a:lnSpc>
                <a:spcPct val="90000"/>
              </a:lnSpc>
            </a:pPr>
            <a:r>
              <a:rPr lang="en-US" sz="1800" dirty="0" err="1" smtClean="0"/>
              <a:t>Namun</a:t>
            </a:r>
            <a:r>
              <a:rPr lang="en-US" sz="1800" dirty="0" smtClean="0"/>
              <a:t>, </a:t>
            </a:r>
            <a:r>
              <a:rPr lang="en-US" sz="1800" dirty="0" err="1" smtClean="0"/>
              <a:t>partisipasi</a:t>
            </a:r>
            <a:r>
              <a:rPr lang="en-US" sz="1800" dirty="0" smtClean="0"/>
              <a:t>, </a:t>
            </a:r>
            <a:r>
              <a:rPr lang="en-US" sz="1800" dirty="0" err="1" smtClean="0"/>
              <a:t>umpan</a:t>
            </a:r>
            <a:r>
              <a:rPr lang="en-US" sz="1800" dirty="0" smtClean="0"/>
              <a:t> </a:t>
            </a:r>
            <a:r>
              <a:rPr lang="en-US" sz="1800" dirty="0" err="1" smtClean="0"/>
              <a:t>balik</a:t>
            </a:r>
            <a:r>
              <a:rPr lang="en-US" sz="1800" dirty="0" smtClean="0"/>
              <a:t>, </a:t>
            </a:r>
            <a:r>
              <a:rPr lang="en-US" sz="1800" dirty="0" err="1" smtClean="0"/>
              <a:t>kecepatan</a:t>
            </a:r>
            <a:r>
              <a:rPr lang="en-US" sz="1800" dirty="0" smtClean="0"/>
              <a:t> transfer,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pengulangannya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seringkali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pPr marL="725760" lvl="1" indent="-360000">
              <a:lnSpc>
                <a:spcPct val="90000"/>
              </a:lnSpc>
              <a:spcAft>
                <a:spcPts val="1200"/>
              </a:spcAft>
            </a:pPr>
            <a:r>
              <a:rPr lang="en-US" sz="1800" dirty="0" smtClean="0"/>
              <a:t>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diatasi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menyisipkan</a:t>
            </a:r>
            <a:r>
              <a:rPr lang="en-US" sz="1800" dirty="0" smtClean="0"/>
              <a:t> </a:t>
            </a:r>
            <a:r>
              <a:rPr lang="en-US" sz="1800" dirty="0" err="1" smtClean="0"/>
              <a:t>sesi</a:t>
            </a:r>
            <a:r>
              <a:rPr lang="en-US" sz="1800" dirty="0" smtClean="0"/>
              <a:t> </a:t>
            </a:r>
            <a:r>
              <a:rPr lang="en-US" sz="1800" dirty="0" err="1" smtClean="0"/>
              <a:t>diskusi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ceramah</a:t>
            </a:r>
            <a:r>
              <a:rPr lang="en-US" sz="1800" dirty="0" smtClean="0"/>
              <a:t>. </a:t>
            </a:r>
            <a:r>
              <a:rPr lang="en-US" sz="1800" dirty="0" err="1" smtClean="0"/>
              <a:t>Presentasi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, film, </a:t>
            </a:r>
            <a:r>
              <a:rPr lang="en-US" sz="1800" dirty="0" err="1" smtClean="0"/>
              <a:t>dan</a:t>
            </a:r>
            <a:r>
              <a:rPr lang="en-US" sz="1800" dirty="0" smtClean="0"/>
              <a:t> slide </a:t>
            </a:r>
            <a:r>
              <a:rPr lang="en-US" sz="1800" dirty="0" err="1" smtClean="0"/>
              <a:t>mirip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ceramah</a:t>
            </a:r>
            <a:r>
              <a:rPr lang="en-US" sz="1800" dirty="0" smtClean="0"/>
              <a:t>,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peserta</a:t>
            </a:r>
            <a:r>
              <a:rPr lang="en-US" sz="1800" dirty="0" smtClean="0"/>
              <a:t> </a:t>
            </a:r>
            <a:r>
              <a:rPr lang="en-US" sz="1800" dirty="0" err="1" smtClean="0"/>
              <a:t>pelatihan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360000" indent="-3600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/>
              <a:t>Vestibule </a:t>
            </a:r>
            <a:r>
              <a:rPr lang="en-US" sz="2000" b="1" dirty="0" smtClean="0"/>
              <a:t>Training</a:t>
            </a:r>
            <a:endParaRPr lang="id-ID" sz="2000" b="1" dirty="0" smtClean="0"/>
          </a:p>
          <a:p>
            <a:pPr marL="360000" indent="-360000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id-ID" sz="2000" b="1" dirty="0" smtClean="0"/>
              <a:t>	</a:t>
            </a:r>
            <a:r>
              <a:rPr lang="en-US" sz="2000" dirty="0" smtClean="0"/>
              <a:t>Vestibule </a:t>
            </a:r>
            <a:r>
              <a:rPr lang="en-US" sz="2000" dirty="0" smtClean="0"/>
              <a:t>training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tiruan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tiruan</a:t>
            </a:r>
            <a:r>
              <a:rPr lang="en-US" sz="2000" dirty="0" smtClean="0"/>
              <a:t> bank,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, hotel,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360000" indent="-360000">
              <a:lnSpc>
                <a:spcPct val="90000"/>
              </a:lnSpc>
              <a:buFont typeface="+mj-lt"/>
              <a:buAutoNum type="arabicPeriod" startAt="3"/>
            </a:pPr>
            <a:r>
              <a:rPr lang="en-US" sz="2000" b="1" dirty="0" err="1" smtClean="0"/>
              <a:t>Studi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Kasus</a:t>
            </a:r>
            <a:endParaRPr lang="id-ID" sz="2000" b="1" dirty="0" smtClean="0"/>
          </a:p>
          <a:p>
            <a:pPr marL="360000" indent="-360000">
              <a:lnSpc>
                <a:spcPct val="90000"/>
              </a:lnSpc>
              <a:buNone/>
            </a:pPr>
            <a:r>
              <a:rPr lang="id-ID" sz="2000" b="1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nyata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rekaan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. Di </a:t>
            </a:r>
            <a:r>
              <a:rPr lang="en-US" sz="2000" dirty="0" err="1" smtClean="0"/>
              <a:t>sini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 </a:t>
            </a:r>
          </a:p>
          <a:p>
            <a:pPr marL="360000" indent="-36000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980728"/>
            <a:ext cx="7772400" cy="5450235"/>
          </a:xfrm>
        </p:spPr>
        <p:txBody>
          <a:bodyPr/>
          <a:lstStyle/>
          <a:p>
            <a:pPr marL="360000" indent="-36000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en-US" sz="2000" b="1" dirty="0" smtClean="0"/>
              <a:t>Role Playing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Behavior </a:t>
            </a:r>
            <a:r>
              <a:rPr lang="en-US" sz="2000" b="1" dirty="0" smtClean="0"/>
              <a:t>Modeling</a:t>
            </a:r>
            <a:endParaRPr lang="id-ID" sz="2000" b="1" dirty="0" smtClean="0"/>
          </a:p>
          <a:p>
            <a:pPr marL="725760" lvl="1" indent="-360000">
              <a:lnSpc>
                <a:spcPct val="90000"/>
              </a:lnSpc>
              <a:spcAft>
                <a:spcPts val="600"/>
              </a:spcAft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smtClean="0"/>
              <a:t>role playing (</a:t>
            </a:r>
            <a:r>
              <a:rPr lang="en-US" sz="1800" dirty="0" err="1" smtClean="0"/>
              <a:t>bermain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)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mencoba</a:t>
            </a:r>
            <a:r>
              <a:rPr lang="en-US" sz="1800" dirty="0" smtClean="0"/>
              <a:t> </a:t>
            </a:r>
            <a:r>
              <a:rPr lang="en-US" sz="1800" dirty="0" err="1" smtClean="0"/>
              <a:t>memainkan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situasi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nyata</a:t>
            </a:r>
            <a:r>
              <a:rPr lang="en-US" sz="1800" dirty="0" smtClean="0"/>
              <a:t>. </a:t>
            </a:r>
            <a:r>
              <a:rPr lang="en-US" sz="1800" dirty="0" err="1" smtClean="0"/>
              <a:t>Misalkan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memainkan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</a:t>
            </a:r>
            <a:r>
              <a:rPr lang="en-US" sz="1800" dirty="0" err="1" smtClean="0"/>
              <a:t>manajer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saran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bawahannya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memerankan</a:t>
            </a:r>
            <a:r>
              <a:rPr lang="en-US" sz="1800" dirty="0" smtClean="0"/>
              <a:t> </a:t>
            </a:r>
            <a:r>
              <a:rPr lang="en-US" sz="1800" dirty="0" err="1" smtClean="0"/>
              <a:t>bawahan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pPr marL="725760" lvl="1" indent="-360000">
              <a:lnSpc>
                <a:spcPct val="90000"/>
              </a:lnSpc>
              <a:spcAft>
                <a:spcPts val="1200"/>
              </a:spcAft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smtClean="0"/>
              <a:t>behavior modeling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berusaha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meniru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benar-benar</a:t>
            </a:r>
            <a:r>
              <a:rPr lang="en-US" sz="1800" dirty="0" smtClean="0"/>
              <a:t> </a:t>
            </a:r>
            <a:r>
              <a:rPr lang="en-US" sz="1800" dirty="0" err="1" smtClean="0"/>
              <a:t>menguasai</a:t>
            </a:r>
            <a:r>
              <a:rPr lang="en-US" sz="1800" dirty="0" smtClean="0"/>
              <a:t>. </a:t>
            </a:r>
            <a:r>
              <a:rPr lang="en-US" sz="1800" dirty="0" err="1" smtClean="0"/>
              <a:t>Rekaman</a:t>
            </a:r>
            <a:r>
              <a:rPr lang="en-US" sz="1800" dirty="0" smtClean="0"/>
              <a:t> video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mengamati</a:t>
            </a:r>
            <a:r>
              <a:rPr lang="en-US" sz="1800" dirty="0" smtClean="0"/>
              <a:t> </a:t>
            </a:r>
            <a:r>
              <a:rPr lang="en-US" sz="1800" dirty="0" err="1" smtClean="0"/>
              <a:t>perilaku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umpan</a:t>
            </a:r>
            <a:r>
              <a:rPr lang="en-US" sz="1800" dirty="0" smtClean="0"/>
              <a:t> </a:t>
            </a:r>
            <a:r>
              <a:rPr lang="en-US" sz="1800" dirty="0" err="1" smtClean="0"/>
              <a:t>balik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penyempurnaan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marL="360000" indent="-360000">
              <a:lnSpc>
                <a:spcPct val="90000"/>
              </a:lnSpc>
              <a:buFont typeface="+mj-lt"/>
              <a:buAutoNum type="arabicPeriod" startAt="4"/>
            </a:pPr>
            <a:r>
              <a:rPr lang="en-US" sz="2000" b="1" dirty="0" err="1" smtClean="0"/>
              <a:t>Simulasi</a:t>
            </a:r>
            <a:endParaRPr lang="id-ID" sz="2000" b="1" dirty="0" smtClean="0"/>
          </a:p>
          <a:p>
            <a:pPr marL="725760" lvl="1" indent="-360000">
              <a:lnSpc>
                <a:spcPct val="90000"/>
              </a:lnSpc>
              <a:spcAft>
                <a:spcPts val="600"/>
              </a:spcAft>
            </a:pPr>
            <a:r>
              <a:rPr lang="en-US" sz="1800" dirty="0" err="1" smtClean="0"/>
              <a:t>Simulasi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canggih</a:t>
            </a:r>
            <a:r>
              <a:rPr lang="en-US" sz="1800" dirty="0" smtClean="0"/>
              <a:t>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memunculkan</a:t>
            </a:r>
            <a:r>
              <a:rPr lang="en-US" sz="1800" dirty="0" smtClean="0"/>
              <a:t> </a:t>
            </a:r>
            <a:r>
              <a:rPr lang="en-US" sz="1800" dirty="0" err="1" smtClean="0"/>
              <a:t>situasi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nyata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pPr marL="725760" lvl="1" indent="-360000">
              <a:lnSpc>
                <a:spcPct val="90000"/>
              </a:lnSpc>
            </a:pP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simulator,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simulator </a:t>
            </a:r>
            <a:r>
              <a:rPr lang="en-US" sz="1800" dirty="0" err="1" smtClean="0"/>
              <a:t>pesawat</a:t>
            </a:r>
            <a:r>
              <a:rPr lang="en-US" sz="1800" dirty="0" smtClean="0"/>
              <a:t> </a:t>
            </a:r>
            <a:r>
              <a:rPr lang="en-US" sz="1800" dirty="0" err="1" smtClean="0"/>
              <a:t>terbang</a:t>
            </a:r>
            <a:r>
              <a:rPr lang="en-US" sz="1800" dirty="0" smtClean="0"/>
              <a:t>, </a:t>
            </a:r>
            <a:r>
              <a:rPr lang="en-US" sz="1800" dirty="0" err="1" smtClean="0"/>
              <a:t>kapal</a:t>
            </a:r>
            <a:r>
              <a:rPr lang="en-US" sz="1800" dirty="0" smtClean="0"/>
              <a:t> </a:t>
            </a:r>
            <a:r>
              <a:rPr lang="en-US" sz="1800" dirty="0" err="1" smtClean="0"/>
              <a:t>laut</a:t>
            </a:r>
            <a:r>
              <a:rPr lang="en-US" sz="1800" dirty="0" smtClean="0"/>
              <a:t>, </a:t>
            </a:r>
            <a:r>
              <a:rPr lang="en-US" sz="1800" dirty="0" err="1" smtClean="0"/>
              <a:t>kereta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 </a:t>
            </a:r>
            <a:r>
              <a:rPr lang="en-US" sz="1800" dirty="0" err="1" smtClean="0"/>
              <a:t>Ada</a:t>
            </a:r>
            <a:r>
              <a:rPr lang="en-US" sz="1800" dirty="0" smtClean="0"/>
              <a:t> pula simulator yang </a:t>
            </a:r>
            <a:r>
              <a:rPr lang="en-US" sz="1800" dirty="0" err="1" smtClean="0"/>
              <a:t>berupa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mensimulasikan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strategi-strategi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, </a:t>
            </a:r>
            <a:r>
              <a:rPr lang="en-US" sz="1800" dirty="0" err="1" smtClean="0"/>
              <a:t>olah</a:t>
            </a:r>
            <a:r>
              <a:rPr lang="en-US" sz="1800" dirty="0" smtClean="0"/>
              <a:t> raga,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.</a:t>
            </a:r>
            <a:endParaRPr lang="en-US" sz="1800" b="1" dirty="0" smtClean="0"/>
          </a:p>
          <a:p>
            <a:pPr marL="360000" indent="-360000" eaLnBrk="1" hangingPunct="1">
              <a:lnSpc>
                <a:spcPct val="90000"/>
              </a:lnSpc>
              <a:buFont typeface="+mj-lt"/>
              <a:buAutoNum type="arabicPeriod" startAt="4"/>
            </a:pPr>
            <a:endParaRPr lang="en-US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pic>
        <p:nvPicPr>
          <p:cNvPr id="8" name="Picture 5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89"/>
            <a:ext cx="18716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980727"/>
            <a:ext cx="7772400" cy="5112569"/>
          </a:xfrm>
        </p:spPr>
        <p:txBody>
          <a:bodyPr>
            <a:noAutofit/>
          </a:bodyPr>
          <a:lstStyle/>
          <a:p>
            <a:pPr marL="360000" indent="-360000" eaLnBrk="1" hangingPunct="1">
              <a:lnSpc>
                <a:spcPct val="80000"/>
              </a:lnSpc>
              <a:buFont typeface="+mj-lt"/>
              <a:buAutoNum type="arabicPeriod" startAt="7"/>
            </a:pPr>
            <a:r>
              <a:rPr lang="en-US" sz="2200" b="1" dirty="0" err="1" smtClean="0"/>
              <a:t>Belajar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Pembelajaran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Terprogram</a:t>
            </a:r>
            <a:endParaRPr lang="id-ID" sz="2200" b="1" dirty="0" smtClean="0"/>
          </a:p>
          <a:p>
            <a:pPr marL="725760" lvl="1" indent="-360000">
              <a:lnSpc>
                <a:spcPct val="80000"/>
              </a:lnSpc>
            </a:pPr>
            <a:r>
              <a:rPr lang="en-US" sz="2200" dirty="0" smtClean="0"/>
              <a:t>Para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mempelajari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pekerjaannya</a:t>
            </a:r>
            <a:r>
              <a:rPr lang="en-US" sz="2200" dirty="0" smtClean="0"/>
              <a:t> </a:t>
            </a:r>
            <a:r>
              <a:rPr lang="id-ID" sz="2200" dirty="0" smtClean="0"/>
              <a:t>dg </a:t>
            </a:r>
            <a:r>
              <a:rPr lang="en-US" sz="2200" dirty="0" err="1" smtClean="0"/>
              <a:t>bantuan</a:t>
            </a:r>
            <a:r>
              <a:rPr lang="en-US" sz="2200" dirty="0" smtClean="0"/>
              <a:t> </a:t>
            </a:r>
            <a:r>
              <a:rPr lang="en-US" sz="2200" dirty="0" err="1" smtClean="0"/>
              <a:t>bahan</a:t>
            </a:r>
            <a:r>
              <a:rPr lang="id-ID" sz="2200" dirty="0" smtClean="0"/>
              <a:t>2</a:t>
            </a:r>
            <a:r>
              <a:rPr lang="en-US" sz="2200" dirty="0" smtClean="0"/>
              <a:t> </a:t>
            </a:r>
            <a:r>
              <a:rPr lang="en-US" sz="2200" dirty="0" err="1" smtClean="0"/>
              <a:t>instruksional</a:t>
            </a:r>
            <a:r>
              <a:rPr lang="en-US" sz="2200" dirty="0" smtClean="0"/>
              <a:t> </a:t>
            </a:r>
            <a:r>
              <a:rPr lang="id-ID" sz="2200" dirty="0" smtClean="0"/>
              <a:t>yg </a:t>
            </a:r>
            <a:r>
              <a:rPr lang="en-US" sz="2200" dirty="0" err="1" smtClean="0"/>
              <a:t>dirancang</a:t>
            </a:r>
            <a:r>
              <a:rPr lang="en-US" sz="2200" dirty="0" smtClean="0"/>
              <a:t> </a:t>
            </a:r>
            <a:r>
              <a:rPr lang="en-US" sz="2200" dirty="0" err="1" smtClean="0"/>
              <a:t>sedemikian</a:t>
            </a:r>
            <a:r>
              <a:rPr lang="en-US" sz="2200" dirty="0" smtClean="0"/>
              <a:t> </a:t>
            </a:r>
            <a:r>
              <a:rPr lang="en-US" sz="2200" dirty="0" err="1" smtClean="0"/>
              <a:t>rupa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marL="725760" lvl="1" indent="-360000">
              <a:lnSpc>
                <a:spcPct val="80000"/>
              </a:lnSpc>
              <a:spcAft>
                <a:spcPts val="1200"/>
              </a:spcAft>
            </a:pPr>
            <a:r>
              <a:rPr lang="en-US" sz="2200" dirty="0" smtClean="0"/>
              <a:t>Cara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berguna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tersebar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geografis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sulit</a:t>
            </a:r>
            <a:r>
              <a:rPr lang="en-US" sz="2200" dirty="0" smtClean="0"/>
              <a:t> </a:t>
            </a:r>
            <a:r>
              <a:rPr lang="en-US" sz="2200" dirty="0" err="1" smtClean="0"/>
              <a:t>mengumpulkan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lokasi</a:t>
            </a:r>
            <a:r>
              <a:rPr lang="en-US" sz="2200" dirty="0" smtClean="0"/>
              <a:t>.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,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umpan</a:t>
            </a:r>
            <a:r>
              <a:rPr lang="en-US" sz="2200" dirty="0" smtClean="0"/>
              <a:t> </a:t>
            </a:r>
            <a:r>
              <a:rPr lang="en-US" sz="2200" dirty="0" err="1" smtClean="0"/>
              <a:t>balik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panduan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dirancang</a:t>
            </a:r>
            <a:r>
              <a:rPr lang="en-US" sz="2200" dirty="0" smtClean="0"/>
              <a:t> </a:t>
            </a:r>
            <a:r>
              <a:rPr lang="en-US" sz="2200" dirty="0" err="1" smtClean="0"/>
              <a:t>sedemikian</a:t>
            </a:r>
            <a:r>
              <a:rPr lang="en-US" sz="2200" dirty="0" smtClean="0"/>
              <a:t> </a:t>
            </a:r>
            <a:r>
              <a:rPr lang="en-US" sz="2200" dirty="0" err="1" smtClean="0"/>
              <a:t>rupa</a:t>
            </a:r>
            <a:r>
              <a:rPr lang="en-US" sz="2200" dirty="0" smtClean="0"/>
              <a:t> </a:t>
            </a:r>
            <a:r>
              <a:rPr lang="id-ID" sz="2200" dirty="0" smtClean="0"/>
              <a:t>utk </a:t>
            </a:r>
            <a:r>
              <a:rPr lang="en-US" sz="2200" dirty="0" err="1" smtClean="0"/>
              <a:t>menyampaikan</a:t>
            </a:r>
            <a:r>
              <a:rPr lang="en-US" sz="2200" dirty="0" smtClean="0"/>
              <a:t> </a:t>
            </a:r>
            <a:r>
              <a:rPr lang="en-US" sz="2200" dirty="0" err="1" smtClean="0"/>
              <a:t>materi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dipelajari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marL="360000" indent="-360000">
              <a:lnSpc>
                <a:spcPct val="80000"/>
              </a:lnSpc>
              <a:buFont typeface="+mj-lt"/>
              <a:buAutoNum type="arabicPeriod" startAt="7"/>
            </a:pPr>
            <a:r>
              <a:rPr lang="en-US" sz="2200" b="1" dirty="0" err="1" smtClean="0"/>
              <a:t>Pelatihan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Laboratorium</a:t>
            </a:r>
            <a:endParaRPr lang="id-ID" sz="2200" b="1" dirty="0" smtClean="0"/>
          </a:p>
          <a:p>
            <a:pPr marL="360000" indent="-360000">
              <a:lnSpc>
                <a:spcPct val="80000"/>
              </a:lnSpc>
              <a:buNone/>
            </a:pPr>
            <a:r>
              <a:rPr lang="id-ID" sz="2200" b="1" dirty="0" smtClean="0"/>
              <a:t>	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pelatihan</a:t>
            </a:r>
            <a:r>
              <a:rPr lang="en-US" sz="2200" dirty="0" smtClean="0"/>
              <a:t> </a:t>
            </a:r>
            <a:r>
              <a:rPr lang="en-US" sz="2200" dirty="0" err="1" smtClean="0"/>
              <a:t>laboratorium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berbagi</a:t>
            </a:r>
            <a:r>
              <a:rPr lang="en-US" sz="2200" dirty="0" smtClean="0"/>
              <a:t> </a:t>
            </a:r>
            <a:r>
              <a:rPr lang="en-US" sz="2200" dirty="0" err="1" smtClean="0"/>
              <a:t>pengalaman</a:t>
            </a:r>
            <a:r>
              <a:rPr lang="en-US" sz="2200" dirty="0" smtClean="0"/>
              <a:t>, </a:t>
            </a:r>
            <a:r>
              <a:rPr lang="en-US" sz="2200" dirty="0" err="1" smtClean="0"/>
              <a:t>perasaan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persepsi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sini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interpersonalnya</a:t>
            </a:r>
            <a:r>
              <a:rPr lang="en-US" sz="2200" dirty="0" smtClean="0"/>
              <a:t>.</a:t>
            </a:r>
            <a:endParaRPr lang="en-US" sz="22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1568</Words>
  <Application>Microsoft Office PowerPoint</Application>
  <PresentationFormat>On-screen Show (4:3)</PresentationFormat>
  <Paragraphs>280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METODE DAN JENIS PELATIHAN &amp; PENGEMBANGAN SDM</vt:lpstr>
      <vt:lpstr>Kriteria Pemilihan Metode Pelatihan</vt:lpstr>
      <vt:lpstr>Penetapan metode Pelatihan</vt:lpstr>
      <vt:lpstr>Jenis Metode Pelatihan On-the-Job</vt:lpstr>
      <vt:lpstr>Slide 5</vt:lpstr>
      <vt:lpstr>Jenis Metode Pelatihan Off-The-Job</vt:lpstr>
      <vt:lpstr>Slide 7</vt:lpstr>
      <vt:lpstr>Slide 8</vt:lpstr>
      <vt:lpstr>Slide 9</vt:lpstr>
      <vt:lpstr>Slide 10</vt:lpstr>
      <vt:lpstr>Kekuatan &amp; Kelemahan Metode Kuliah/Ceramah</vt:lpstr>
      <vt:lpstr>Kekuatan &amp; Kelemahan Metode  Diskusi Kelompok</vt:lpstr>
      <vt:lpstr>Kekuatan &amp; Kelemahan Metode  Studi Kasus</vt:lpstr>
      <vt:lpstr>Kekuatan &amp; Kelemahan Metode  Bermain Peran</vt:lpstr>
      <vt:lpstr>Kekuatan &amp; Kelemahan Metode  Programmed Instructions</vt:lpstr>
      <vt:lpstr>Kekuatan &amp; Kelemahan Metode  Simulasi</vt:lpstr>
      <vt:lpstr>Kekuatan &amp; Kelemahan Metode  Permainan (Games)</vt:lpstr>
      <vt:lpstr>Kekuatan &amp; Kelemahan Metode  Out-door</vt:lpstr>
      <vt:lpstr>Kekuatan &amp; Kelemahan Metode  Self Assessment</vt:lpstr>
      <vt:lpstr>Hal yg membantu diperolehnya ketrampilan</vt:lpstr>
      <vt:lpstr>Metode Mengubah Sikap</vt:lpstr>
      <vt:lpstr>TAHAPAN METODE TRAINING</vt:lpstr>
      <vt:lpstr>2. METODE PADA BABAK TENGAH</vt:lpstr>
      <vt:lpstr>Slide 24</vt:lpstr>
      <vt:lpstr>Slide 25</vt:lpstr>
      <vt:lpstr>3. METODE BABAK AKHIR.</vt:lpstr>
      <vt:lpstr>Hubungan ant Metode dan Tujuan serta Sasaran Pelatihan</vt:lpstr>
    </vt:vector>
  </TitlesOfParts>
  <Manager>H45TUT!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dan Jenis Pelatihan</dc:title>
  <dc:creator>Yenny</dc:creator>
  <cp:lastModifiedBy>Toshiba</cp:lastModifiedBy>
  <cp:revision>18</cp:revision>
  <dcterms:created xsi:type="dcterms:W3CDTF">2015-08-10T06:40:24Z</dcterms:created>
  <dcterms:modified xsi:type="dcterms:W3CDTF">2015-11-29T01:49:57Z</dcterms:modified>
</cp:coreProperties>
</file>