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973E0-4E16-4F05-92F0-E058C7D54A41}" type="datetimeFigureOut">
              <a:rPr lang="id-ID" smtClean="0"/>
              <a:t>29/11/2015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B796-60D7-4C11-95BB-BC584EA16B3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DB0A2D-3B2A-49E6-B10A-1F2A4E75B704}" type="datetime1">
              <a:rPr lang="id-ID" smtClean="0"/>
              <a:t>29/11/2015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140B-FC64-4AB4-934B-BB9ACD45DEAF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F33341-B596-438A-BCC9-D915985489A1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9FD1-BC8C-4F58-A395-CEDA174322FA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7650-B3B2-4CCF-B75C-625D833C38E7}" type="datetime1">
              <a:rPr lang="id-ID" smtClean="0"/>
              <a:t>29/11/2015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1E4498-67A1-4DA1-95D8-041F0BC86556}" type="datetime1">
              <a:rPr lang="id-ID" smtClean="0"/>
              <a:t>29/11/2015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742E6C-35ED-40E7-A689-6252B21BF4DC}" type="datetime1">
              <a:rPr lang="id-ID" smtClean="0"/>
              <a:t>29/11/2015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07CE-7FA4-4BCB-83AD-21F79CFEAB0D}" type="datetime1">
              <a:rPr lang="id-ID" smtClean="0"/>
              <a:t>29/11/2015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650B-4473-4EE4-8CA0-8D3B7505A62B}" type="datetime1">
              <a:rPr lang="id-ID" smtClean="0"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97D9-A121-4BEE-BD56-791ACDA96804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7D2640-71C0-4397-81D8-D788058BEC6D}" type="datetime1">
              <a:rPr lang="id-ID" smtClean="0"/>
              <a:t>29/11/2015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4226D2-BD4F-4989-9298-80267FB52B18}" type="datetime1">
              <a:rPr lang="id-ID" smtClean="0"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4038600"/>
            <a:ext cx="7291536" cy="1046584"/>
          </a:xfrm>
        </p:spPr>
        <p:txBody>
          <a:bodyPr>
            <a:noAutofit/>
          </a:bodyPr>
          <a:lstStyle/>
          <a:p>
            <a:r>
              <a:rPr lang="id-ID" sz="5400" dirty="0" smtClean="0"/>
              <a:t>FASILITATOR PELATIHAN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Dra. Sri Hastuti Handayani, M.Si, Psi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Hambatan Pada Fasilitator 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r>
              <a:rPr lang="id-ID" dirty="0" smtClean="0"/>
              <a:t>Tdk menjiwai apa yg diajarkan</a:t>
            </a:r>
          </a:p>
          <a:p>
            <a:r>
              <a:rPr lang="id-ID" dirty="0" smtClean="0"/>
              <a:t>Tdk menguasai materi yg diajarkan</a:t>
            </a:r>
          </a:p>
          <a:p>
            <a:r>
              <a:rPr lang="id-ID" dirty="0" smtClean="0"/>
              <a:t>Kurang menampakkan antusiasme</a:t>
            </a:r>
          </a:p>
          <a:p>
            <a:r>
              <a:rPr lang="id-ID" dirty="0" smtClean="0"/>
              <a:t>Kurang memahami partisipan</a:t>
            </a:r>
          </a:p>
          <a:p>
            <a:r>
              <a:rPr lang="id-ID" dirty="0" smtClean="0"/>
              <a:t>Kurang menguasai situasi</a:t>
            </a:r>
          </a:p>
          <a:p>
            <a:r>
              <a:rPr lang="id-ID" dirty="0" smtClean="0"/>
              <a:t>Kurang menguasai ketrampilan sbg fasilitator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Peran Fasilitator dlm menjalankan program pelatihan dg prinsip belajar experimential</a:t>
            </a:r>
            <a:endParaRPr lang="id-ID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Menciptakan iklim belajar</a:t>
            </a:r>
          </a:p>
          <a:p>
            <a:r>
              <a:rPr lang="id-ID" dirty="0" smtClean="0"/>
              <a:t>Membahas/menerangkan tujuan dan sasaran</a:t>
            </a:r>
          </a:p>
          <a:p>
            <a:r>
              <a:rPr lang="id-ID" dirty="0" smtClean="0"/>
              <a:t>Mengembangkan/menciptakan pengalaman belajar</a:t>
            </a:r>
          </a:p>
          <a:p>
            <a:r>
              <a:rPr lang="id-ID" dirty="0" smtClean="0"/>
              <a:t>Merefleksikan pengalaman</a:t>
            </a:r>
          </a:p>
          <a:p>
            <a:r>
              <a:rPr lang="id-ID" dirty="0" smtClean="0"/>
              <a:t>Mendiskusikan pelajaran yg telah dicapai</a:t>
            </a:r>
          </a:p>
          <a:p>
            <a:r>
              <a:rPr lang="id-ID" dirty="0" smtClean="0"/>
              <a:t>Mendiskusikan bagaimana </a:t>
            </a:r>
            <a:r>
              <a:rPr lang="id-ID" i="1" dirty="0" smtClean="0"/>
              <a:t>trainee </a:t>
            </a:r>
            <a:r>
              <a:rPr lang="id-ID" dirty="0" smtClean="0"/>
              <a:t>dpt mengaplikasikan apa yg telah mrk pelajari</a:t>
            </a:r>
          </a:p>
          <a:p>
            <a:r>
              <a:rPr lang="id-ID" dirty="0" smtClean="0"/>
              <a:t>Menyimpulkan dan menutup sesi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Peran fasilitator dlm Model Daur Belajar</a:t>
            </a:r>
            <a:endParaRPr lang="id-ID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12</a:t>
            </a:fld>
            <a:endParaRPr lang="id-ID"/>
          </a:p>
        </p:txBody>
      </p:sp>
      <p:grpSp>
        <p:nvGrpSpPr>
          <p:cNvPr id="5" name="Group 8"/>
          <p:cNvGrpSpPr/>
          <p:nvPr/>
        </p:nvGrpSpPr>
        <p:grpSpPr>
          <a:xfrm>
            <a:off x="3275856" y="1772816"/>
            <a:ext cx="2592288" cy="1296144"/>
            <a:chOff x="3275856" y="1772816"/>
            <a:chExt cx="2592288" cy="1296144"/>
          </a:xfrm>
        </p:grpSpPr>
        <p:sp>
          <p:nvSpPr>
            <p:cNvPr id="6" name="Rectangle 5"/>
            <p:cNvSpPr/>
            <p:nvPr/>
          </p:nvSpPr>
          <p:spPr>
            <a:xfrm>
              <a:off x="3275856" y="1772816"/>
              <a:ext cx="259228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5856" y="1825774"/>
              <a:ext cx="2588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1</a:t>
              </a:r>
            </a:p>
            <a:p>
              <a:pPr algn="ctr"/>
              <a:r>
                <a:rPr lang="id-ID" sz="2400" dirty="0" smtClean="0"/>
                <a:t>Pengalaman langsung/konkrit</a:t>
              </a:r>
              <a:endParaRPr lang="id-ID" sz="2400" dirty="0"/>
            </a:p>
          </p:txBody>
        </p:sp>
      </p:grpSp>
      <p:grpSp>
        <p:nvGrpSpPr>
          <p:cNvPr id="8" name="Group 9"/>
          <p:cNvGrpSpPr/>
          <p:nvPr/>
        </p:nvGrpSpPr>
        <p:grpSpPr>
          <a:xfrm>
            <a:off x="3275856" y="4581128"/>
            <a:ext cx="2592288" cy="1584176"/>
            <a:chOff x="3419872" y="1556792"/>
            <a:chExt cx="2592288" cy="1584176"/>
          </a:xfrm>
        </p:grpSpPr>
        <p:sp>
          <p:nvSpPr>
            <p:cNvPr id="11" name="Rectangle 10"/>
            <p:cNvSpPr/>
            <p:nvPr/>
          </p:nvSpPr>
          <p:spPr>
            <a:xfrm>
              <a:off x="3419872" y="1556792"/>
              <a:ext cx="2592288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064" y="1556792"/>
              <a:ext cx="258809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3</a:t>
              </a:r>
            </a:p>
            <a:p>
              <a:pPr algn="ctr"/>
              <a:r>
                <a:rPr lang="id-ID" sz="2400" dirty="0" smtClean="0"/>
                <a:t>Generalisasi dari konsep abstrak &amp; pengalaman</a:t>
              </a:r>
              <a:endParaRPr lang="id-ID" sz="2400" dirty="0"/>
            </a:p>
          </p:txBody>
        </p:sp>
      </p:grpSp>
      <p:grpSp>
        <p:nvGrpSpPr>
          <p:cNvPr id="9" name="Group 12"/>
          <p:cNvGrpSpPr/>
          <p:nvPr/>
        </p:nvGrpSpPr>
        <p:grpSpPr>
          <a:xfrm>
            <a:off x="323528" y="3284985"/>
            <a:ext cx="2592288" cy="1296143"/>
            <a:chOff x="3419872" y="1790700"/>
            <a:chExt cx="2592288" cy="1296145"/>
          </a:xfrm>
        </p:grpSpPr>
        <p:sp>
          <p:nvSpPr>
            <p:cNvPr id="14" name="Rectangle 13"/>
            <p:cNvSpPr/>
            <p:nvPr/>
          </p:nvSpPr>
          <p:spPr>
            <a:xfrm>
              <a:off x="3419872" y="1790700"/>
              <a:ext cx="2592288" cy="12961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4064" y="2006723"/>
              <a:ext cx="2588096" cy="7817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800" dirty="0" smtClean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id-ID" sz="2800" dirty="0" smtClean="0"/>
                <a:t>APLIKASI</a:t>
              </a:r>
              <a:endParaRPr lang="id-ID" sz="2800" dirty="0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6156176" y="3284984"/>
            <a:ext cx="2592288" cy="1656184"/>
            <a:chOff x="3419872" y="1772816"/>
            <a:chExt cx="2592288" cy="1656184"/>
          </a:xfrm>
        </p:grpSpPr>
        <p:sp>
          <p:nvSpPr>
            <p:cNvPr id="17" name="Rectangle 16"/>
            <p:cNvSpPr/>
            <p:nvPr/>
          </p:nvSpPr>
          <p:spPr>
            <a:xfrm>
              <a:off x="3419872" y="1772816"/>
              <a:ext cx="2592288" cy="165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064" y="1772816"/>
              <a:ext cx="258809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2</a:t>
              </a:r>
            </a:p>
            <a:p>
              <a:pPr algn="ctr"/>
              <a:r>
                <a:rPr lang="id-ID" sz="2400" dirty="0" smtClean="0"/>
                <a:t>Observasi &amp; refleksi dari pengalaman</a:t>
              </a:r>
              <a:endParaRPr lang="id-ID" sz="2400" dirty="0"/>
            </a:p>
          </p:txBody>
        </p:sp>
      </p:grpSp>
      <p:sp>
        <p:nvSpPr>
          <p:cNvPr id="24" name="Bent Arrow 23"/>
          <p:cNvSpPr/>
          <p:nvPr/>
        </p:nvSpPr>
        <p:spPr>
          <a:xfrm>
            <a:off x="1475656" y="2204864"/>
            <a:ext cx="1584176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rot="5400000">
            <a:off x="6519152" y="1991778"/>
            <a:ext cx="824660" cy="14737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10800000">
            <a:off x="6156174" y="5013176"/>
            <a:ext cx="1440161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16200000">
            <a:off x="1799694" y="4545123"/>
            <a:ext cx="792088" cy="158417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Fasilitator </a:t>
            </a:r>
            <a:br>
              <a:rPr lang="id-ID" dirty="0" smtClean="0"/>
            </a:br>
            <a:r>
              <a:rPr lang="id-ID" dirty="0" smtClean="0"/>
              <a:t>Pengalaman Langsung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AKTIVITAS</a:t>
            </a:r>
          </a:p>
          <a:p>
            <a:pPr lvl="1"/>
            <a:r>
              <a:rPr lang="id-ID" dirty="0" smtClean="0"/>
              <a:t>Pemecah masalah dlm kelompok</a:t>
            </a:r>
          </a:p>
          <a:p>
            <a:pPr lvl="1"/>
            <a:r>
              <a:rPr lang="id-ID" dirty="0" smtClean="0"/>
              <a:t>Studu kasus</a:t>
            </a:r>
          </a:p>
          <a:p>
            <a:pPr lvl="1"/>
            <a:r>
              <a:rPr lang="id-ID" dirty="0" smtClean="0"/>
              <a:t>Bermain peran</a:t>
            </a:r>
          </a:p>
          <a:p>
            <a:pPr lvl="1"/>
            <a:r>
              <a:rPr lang="id-ID" dirty="0" smtClean="0"/>
              <a:t>Kunjungan lapangan</a:t>
            </a:r>
          </a:p>
          <a:p>
            <a:pPr lvl="1"/>
            <a:r>
              <a:rPr lang="id-ID" dirty="0" smtClean="0"/>
              <a:t>Latihan praktek</a:t>
            </a:r>
          </a:p>
          <a:p>
            <a:pPr lvl="1"/>
            <a:r>
              <a:rPr lang="id-ID" dirty="0" smtClean="0"/>
              <a:t>Permainan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Tugas2 kelompok</a:t>
            </a:r>
          </a:p>
          <a:p>
            <a:r>
              <a:rPr lang="id-ID" dirty="0" smtClean="0"/>
              <a:t>PERAN FASILITATOR</a:t>
            </a:r>
          </a:p>
          <a:p>
            <a:pPr lvl="1"/>
            <a:r>
              <a:rPr lang="id-ID" dirty="0" smtClean="0"/>
              <a:t>Membuat struktur</a:t>
            </a:r>
          </a:p>
          <a:p>
            <a:pPr lvl="1"/>
            <a:r>
              <a:rPr lang="id-ID" dirty="0" smtClean="0"/>
              <a:t>Menyampaikan tujuan dari aktivitas</a:t>
            </a:r>
          </a:p>
          <a:p>
            <a:pPr lvl="1"/>
            <a:r>
              <a:rPr lang="id-ID" dirty="0" smtClean="0"/>
              <a:t>Menjelaskan norma2, peraturan dan batas waktu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Fasilitator </a:t>
            </a:r>
            <a:br>
              <a:rPr lang="id-ID" dirty="0" smtClean="0"/>
            </a:br>
            <a:r>
              <a:rPr lang="id-ID" dirty="0" smtClean="0"/>
              <a:t>Observasi &amp; Refleksi Pengalaman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r>
              <a:rPr lang="id-ID" dirty="0" smtClean="0"/>
              <a:t>AKTIVITAS</a:t>
            </a:r>
          </a:p>
          <a:p>
            <a:pPr lvl="1"/>
            <a:r>
              <a:rPr lang="id-ID" dirty="0" smtClean="0"/>
              <a:t>Diskusi kelompok kecil</a:t>
            </a:r>
          </a:p>
          <a:p>
            <a:pPr lvl="1"/>
            <a:r>
              <a:rPr lang="id-ID" dirty="0" smtClean="0"/>
              <a:t>Diskusi kelompok besar</a:t>
            </a:r>
          </a:p>
          <a:p>
            <a:pPr lvl="1"/>
            <a:r>
              <a:rPr lang="id-ID" dirty="0" smtClean="0"/>
              <a:t>Presentasi individual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Pembahasan dr kelompok kecil</a:t>
            </a:r>
            <a:endParaRPr lang="id-ID" dirty="0" smtClean="0"/>
          </a:p>
          <a:p>
            <a:r>
              <a:rPr lang="id-ID" dirty="0" smtClean="0"/>
              <a:t>PERAN FASILITATOR</a:t>
            </a:r>
          </a:p>
          <a:p>
            <a:pPr lvl="1"/>
            <a:r>
              <a:rPr lang="id-ID" dirty="0" smtClean="0"/>
              <a:t>Membantu partisipan merefleksikan hal yg tjd pd fase 1 dan mengartikan pengalamannya tsb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Fasilitator </a:t>
            </a:r>
            <a:br>
              <a:rPr lang="id-ID" dirty="0" smtClean="0"/>
            </a:br>
            <a:r>
              <a:rPr lang="id-ID" dirty="0" smtClean="0"/>
              <a:t>Generalisasi Pengalaman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AKTIVITAS</a:t>
            </a:r>
          </a:p>
          <a:p>
            <a:pPr lvl="1"/>
            <a:r>
              <a:rPr lang="id-ID" dirty="0" smtClean="0"/>
              <a:t>Diskusi dlm kelompok besar</a:t>
            </a:r>
          </a:p>
          <a:p>
            <a:pPr lvl="1"/>
            <a:r>
              <a:rPr lang="id-ID" dirty="0" smtClean="0"/>
              <a:t>Ceramah/perkuliahan</a:t>
            </a:r>
          </a:p>
          <a:p>
            <a:pPr lvl="1"/>
            <a:r>
              <a:rPr lang="id-ID" dirty="0" smtClean="0"/>
              <a:t>Demonstrasi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Tugas membaca</a:t>
            </a:r>
            <a:endParaRPr lang="id-ID" dirty="0" smtClean="0"/>
          </a:p>
          <a:p>
            <a:r>
              <a:rPr lang="id-ID" dirty="0" smtClean="0"/>
              <a:t>PERAN FASILITATOR</a:t>
            </a:r>
          </a:p>
          <a:p>
            <a:pPr lvl="1"/>
            <a:r>
              <a:rPr lang="id-ID" dirty="0" smtClean="0"/>
              <a:t>Peran konvensional sbg seorang pendidik utk membimbing dan mengarahkan</a:t>
            </a:r>
          </a:p>
          <a:p>
            <a:pPr lvl="1"/>
            <a:r>
              <a:rPr lang="id-ID" dirty="0" smtClean="0"/>
              <a:t>Hrs mengetahui dan menguasai topik2 dan permasalahan dan mjd nara sumber yg dpt diandalkan</a:t>
            </a:r>
          </a:p>
          <a:p>
            <a:pPr lvl="1"/>
            <a:r>
              <a:rPr lang="id-ID" dirty="0" smtClean="0"/>
              <a:t>Membantu </a:t>
            </a:r>
            <a:r>
              <a:rPr lang="id-ID" i="1" dirty="0" smtClean="0"/>
              <a:t>trainee</a:t>
            </a:r>
            <a:r>
              <a:rPr lang="id-ID" dirty="0" smtClean="0"/>
              <a:t>/peserta didik utk memfokuskan pd implikasi pengalaman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Peran Fasilitator dalam APLIKASI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r>
              <a:rPr lang="id-ID" dirty="0" smtClean="0"/>
              <a:t>AKTIVITAS</a:t>
            </a:r>
          </a:p>
          <a:p>
            <a:pPr lvl="1"/>
            <a:r>
              <a:rPr lang="id-ID" dirty="0" smtClean="0"/>
              <a:t>Perencanaan tindakan</a:t>
            </a:r>
          </a:p>
          <a:p>
            <a:pPr lvl="1"/>
            <a:r>
              <a:rPr lang="id-ID" dirty="0" smtClean="0"/>
              <a:t>Kunjungan ke lapangan</a:t>
            </a:r>
          </a:p>
          <a:p>
            <a:pPr lvl="1"/>
            <a:r>
              <a:rPr lang="id-ID" dirty="0" smtClean="0"/>
              <a:t>Mempraktekkan ketrampilan baru</a:t>
            </a:r>
          </a:p>
          <a:p>
            <a:pPr lvl="1"/>
            <a:r>
              <a:rPr lang="id-ID" dirty="0" smtClean="0"/>
              <a:t>Diskusi</a:t>
            </a:r>
            <a:endParaRPr lang="id-ID" dirty="0" smtClean="0"/>
          </a:p>
          <a:p>
            <a:r>
              <a:rPr lang="id-ID" dirty="0" smtClean="0"/>
              <a:t>PERAN FASILITATOR</a:t>
            </a:r>
          </a:p>
          <a:p>
            <a:pPr lvl="1"/>
            <a:r>
              <a:rPr lang="id-ID" dirty="0" smtClean="0"/>
              <a:t>Berfungsi sbg </a:t>
            </a:r>
            <a:r>
              <a:rPr lang="id-ID" i="1" dirty="0" smtClean="0"/>
              <a:t>coach </a:t>
            </a:r>
            <a:r>
              <a:rPr lang="id-ID" dirty="0" smtClean="0"/>
              <a:t>bagi </a:t>
            </a:r>
            <a:r>
              <a:rPr lang="id-ID" i="1" dirty="0" smtClean="0"/>
              <a:t>trainee</a:t>
            </a:r>
          </a:p>
          <a:p>
            <a:pPr lvl="1"/>
            <a:r>
              <a:rPr lang="id-ID" dirty="0" smtClean="0"/>
              <a:t>Memberikan saran serta menyemangati </a:t>
            </a:r>
            <a:r>
              <a:rPr lang="id-ID" i="1" dirty="0" smtClean="0"/>
              <a:t>trainee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Penting Selama Pelatihan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Memperoleh perhatian peserta</a:t>
            </a:r>
          </a:p>
          <a:p>
            <a:r>
              <a:rPr lang="id-ID" dirty="0" smtClean="0"/>
              <a:t>Berbicara dg nada ramah/bersahabat</a:t>
            </a:r>
          </a:p>
          <a:p>
            <a:r>
              <a:rPr lang="id-ID" dirty="0" smtClean="0"/>
              <a:t>Berbicara utk dimengerti</a:t>
            </a:r>
          </a:p>
          <a:p>
            <a:r>
              <a:rPr lang="id-ID" dirty="0" smtClean="0"/>
              <a:t>Memberi perhatian yg sama</a:t>
            </a:r>
          </a:p>
          <a:p>
            <a:r>
              <a:rPr lang="id-ID" dirty="0" smtClean="0"/>
              <a:t>Menciptakan iklim yg kondusif</a:t>
            </a:r>
          </a:p>
          <a:p>
            <a:pPr lvl="1"/>
            <a:r>
              <a:rPr lang="id-ID" dirty="0" smtClean="0"/>
              <a:t>Saling menghargai (</a:t>
            </a:r>
            <a:r>
              <a:rPr lang="id-ID" i="1" dirty="0" smtClean="0"/>
              <a:t>mutual respect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Memilih sikap kolaboratif (</a:t>
            </a:r>
            <a:r>
              <a:rPr lang="id-ID" i="1" dirty="0" smtClean="0"/>
              <a:t>collaborative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Memilih sikap suportif (</a:t>
            </a:r>
            <a:r>
              <a:rPr lang="id-ID" i="1" dirty="0" smtClean="0"/>
              <a:t>supportive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Saling percaya (</a:t>
            </a:r>
            <a:r>
              <a:rPr lang="id-ID" i="1" dirty="0" smtClean="0"/>
              <a:t>m</a:t>
            </a:r>
            <a:r>
              <a:rPr lang="id-ID" i="1" dirty="0" smtClean="0"/>
              <a:t>utual trust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Menyenangkan (</a:t>
            </a:r>
            <a:r>
              <a:rPr lang="id-ID" i="1" dirty="0" smtClean="0"/>
              <a:t>fun</a:t>
            </a:r>
            <a:r>
              <a:rPr lang="id-ID" dirty="0" smtClean="0"/>
              <a:t>)</a:t>
            </a:r>
          </a:p>
          <a:p>
            <a:pPr lvl="1"/>
            <a:r>
              <a:rPr lang="id-ID" dirty="0" smtClean="0"/>
              <a:t>Memperlakukan sbg ind (</a:t>
            </a:r>
            <a:r>
              <a:rPr lang="id-ID" i="1" dirty="0" smtClean="0"/>
              <a:t>human not objects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Penting selama Pelatihan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Mekanisme perencanaan bersama</a:t>
            </a:r>
          </a:p>
          <a:p>
            <a:r>
              <a:rPr lang="id-ID" sz="3200" dirty="0" smtClean="0"/>
              <a:t>Melakukan diagnosis kebutuhan peserta</a:t>
            </a:r>
          </a:p>
          <a:p>
            <a:r>
              <a:rPr lang="id-ID" sz="3200" dirty="0" smtClean="0"/>
              <a:t>Menyusun kebutuhan berdasarkan tujuan</a:t>
            </a:r>
          </a:p>
          <a:p>
            <a:r>
              <a:rPr lang="id-ID" sz="3200" dirty="0" smtClean="0"/>
              <a:t>Mendesain pola dari proses dan pengalaman belajar</a:t>
            </a:r>
          </a:p>
          <a:p>
            <a:r>
              <a:rPr lang="id-ID" sz="3200" dirty="0" smtClean="0"/>
              <a:t>Melakukan evaluasi utk mengetahui pencapaian tujuan</a:t>
            </a:r>
            <a:endParaRPr lang="id-ID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Persiapan Bagi Fasilitator</a:t>
            </a:r>
            <a:br>
              <a:rPr lang="id-ID" dirty="0" smtClean="0"/>
            </a:br>
            <a:r>
              <a:rPr lang="id-ID" dirty="0" smtClean="0"/>
              <a:t>(Menghadapi pelaksanaan)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Yg perlu diperhatikan:</a:t>
            </a:r>
          </a:p>
          <a:p>
            <a:r>
              <a:rPr lang="id-ID" dirty="0" smtClean="0"/>
              <a:t>Ketepatan waktu</a:t>
            </a:r>
          </a:p>
          <a:p>
            <a:r>
              <a:rPr lang="id-ID" dirty="0" smtClean="0"/>
              <a:t>Manajemen waktu (istirahat, dsb)</a:t>
            </a:r>
          </a:p>
          <a:p>
            <a:r>
              <a:rPr lang="id-ID" dirty="0" smtClean="0"/>
              <a:t>Menanggulangi kesibukan peserta</a:t>
            </a:r>
          </a:p>
          <a:p>
            <a:r>
              <a:rPr lang="id-ID" dirty="0" smtClean="0"/>
              <a:t>Persiapan jadual</a:t>
            </a:r>
          </a:p>
          <a:p>
            <a:r>
              <a:rPr lang="id-ID" dirty="0" smtClean="0"/>
              <a:t>Persiapan bahan/materi</a:t>
            </a:r>
          </a:p>
          <a:p>
            <a:r>
              <a:rPr lang="id-ID" dirty="0" smtClean="0"/>
              <a:t>Persiapan metode/teknik penyampaian</a:t>
            </a:r>
          </a:p>
          <a:p>
            <a:r>
              <a:rPr lang="id-ID" dirty="0" smtClean="0"/>
              <a:t>Persiapan cara/teknik evaluasi</a:t>
            </a:r>
          </a:p>
          <a:p>
            <a:r>
              <a:rPr lang="id-ID" dirty="0" smtClean="0"/>
              <a:t>Penampilan</a:t>
            </a:r>
          </a:p>
          <a:p>
            <a:r>
              <a:rPr lang="id-ID" dirty="0" smtClean="0"/>
              <a:t>Pengetahuan tempat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FASILITATOR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000" dirty="0" smtClean="0"/>
              <a:t>Tugas utama seorang fasilitator adalah untuk melancarkan proses pembelajaran (</a:t>
            </a:r>
            <a:r>
              <a:rPr lang="id-ID" sz="4000" i="1" dirty="0" smtClean="0"/>
              <a:t>learning process</a:t>
            </a:r>
            <a:r>
              <a:rPr lang="id-ID" sz="4000" dirty="0" smtClean="0"/>
              <a:t>) dengan cara membantu individu dalam kelompok untuk dapat berpartisipasi secara aktif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Persiapan Bagi Fasilitator</a:t>
            </a:r>
            <a:br>
              <a:rPr lang="id-ID" dirty="0" smtClean="0"/>
            </a:br>
            <a:r>
              <a:rPr lang="id-ID" dirty="0" smtClean="0"/>
              <a:t>(Menghadapi pelaksanaan)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Pemahaman kualifikasi fasilitator</a:t>
            </a:r>
          </a:p>
          <a:p>
            <a:pPr lvl="1"/>
            <a:r>
              <a:rPr lang="id-ID" dirty="0" smtClean="0"/>
              <a:t>Penguasaan materi/bahan</a:t>
            </a:r>
          </a:p>
          <a:p>
            <a:pPr lvl="1"/>
            <a:r>
              <a:rPr lang="id-ID" dirty="0" smtClean="0"/>
              <a:t>Penguasaan cara penyampaian materi</a:t>
            </a:r>
          </a:p>
          <a:p>
            <a:pPr lvl="1"/>
            <a:r>
              <a:rPr lang="id-ID" dirty="0" smtClean="0"/>
              <a:t>Penguasaan peserta</a:t>
            </a:r>
          </a:p>
          <a:p>
            <a:pPr lvl="1"/>
            <a:r>
              <a:rPr lang="id-ID" dirty="0" smtClean="0"/>
              <a:t>Penguasaan situasi</a:t>
            </a:r>
          </a:p>
          <a:p>
            <a:pPr lvl="1"/>
            <a:r>
              <a:rPr lang="id-ID" dirty="0" smtClean="0"/>
              <a:t>Penguasaan evaluasi</a:t>
            </a:r>
          </a:p>
          <a:p>
            <a:pPr lvl="1"/>
            <a:r>
              <a:rPr lang="id-ID" dirty="0" smtClean="0"/>
              <a:t>Penguasaan diri (persiapan mental)</a:t>
            </a:r>
          </a:p>
          <a:p>
            <a:r>
              <a:rPr lang="id-ID" dirty="0" smtClean="0"/>
              <a:t>Perbedaan individu</a:t>
            </a:r>
          </a:p>
          <a:p>
            <a:r>
              <a:rPr lang="id-ID" dirty="0" smtClean="0"/>
              <a:t>Mns digerakkan oleh motif2 ttt</a:t>
            </a:r>
          </a:p>
          <a:p>
            <a:r>
              <a:rPr lang="id-ID" dirty="0" smtClean="0"/>
              <a:t>Mns adl makhluk yg bermartabat</a:t>
            </a:r>
          </a:p>
          <a:p>
            <a:r>
              <a:rPr lang="id-ID" dirty="0" smtClean="0"/>
              <a:t>Kepentingan bersama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67200"/>
          </a:xfrm>
        </p:spPr>
        <p:txBody>
          <a:bodyPr>
            <a:noAutofit/>
          </a:bodyPr>
          <a:lstStyle/>
          <a:p>
            <a:r>
              <a:rPr lang="id-ID" sz="2000" dirty="0" smtClean="0"/>
              <a:t>Membantu jalannya diskusi kelompok</a:t>
            </a:r>
          </a:p>
          <a:p>
            <a:r>
              <a:rPr lang="id-ID" sz="2000" dirty="0" smtClean="0"/>
              <a:t>Membantu menciptakan suasana yg kondusif bagi kelompok</a:t>
            </a:r>
          </a:p>
          <a:p>
            <a:r>
              <a:rPr lang="id-ID" sz="2000" dirty="0" smtClean="0"/>
              <a:t>Membantu mengarahkan pembicaraan ke arah topik/tujuan yg telah ditetapkan</a:t>
            </a:r>
          </a:p>
          <a:p>
            <a:r>
              <a:rPr lang="id-ID" sz="2000" dirty="0" smtClean="0"/>
              <a:t>Menjadi mediator ant ind dg ind/klpk</a:t>
            </a:r>
          </a:p>
          <a:p>
            <a:r>
              <a:rPr lang="id-ID" sz="2000" dirty="0" smtClean="0"/>
              <a:t>Menjadi pengengah/pengendali bila tjd ada argumentasi/pertikaian</a:t>
            </a:r>
          </a:p>
          <a:p>
            <a:r>
              <a:rPr lang="id-ID" sz="2000" dirty="0" smtClean="0"/>
              <a:t>Membantu utk menyimpulkan hsl diskusi/kesepakatan yg telah dicapai</a:t>
            </a:r>
          </a:p>
          <a:p>
            <a:r>
              <a:rPr lang="id-ID" sz="2000" dirty="0" smtClean="0"/>
              <a:t>Menciptakan suasana spy setiap ind dpt aktif berpartisipasi memberikan dorongan bagi peserta utk berpartisipasi secara lbh aktif</a:t>
            </a:r>
          </a:p>
          <a:p>
            <a:r>
              <a:rPr lang="id-ID" sz="2000" dirty="0" smtClean="0"/>
              <a:t>Menjawab pertanyaan</a:t>
            </a:r>
          </a:p>
          <a:p>
            <a:r>
              <a:rPr lang="id-ID" sz="2000" dirty="0" smtClean="0"/>
              <a:t>Mengatasi peserta pelatihan yg bermaksud mengacaukan pelatihan/sesi</a:t>
            </a:r>
          </a:p>
          <a:p>
            <a:r>
              <a:rPr lang="id-ID" sz="2000" dirty="0" smtClean="0"/>
              <a:t>Memberikan topik2 dan materi2 baru (bila perlu)</a:t>
            </a:r>
            <a:endParaRPr lang="id-ID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683568" y="2132856"/>
            <a:ext cx="3384376" cy="3888432"/>
            <a:chOff x="3275856" y="2204864"/>
            <a:chExt cx="3384376" cy="3888432"/>
          </a:xfrm>
        </p:grpSpPr>
        <p:sp>
          <p:nvSpPr>
            <p:cNvPr id="6" name="Oval 5"/>
            <p:cNvSpPr/>
            <p:nvPr/>
          </p:nvSpPr>
          <p:spPr>
            <a:xfrm>
              <a:off x="4283968" y="4437112"/>
              <a:ext cx="1368152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Oval 6"/>
            <p:cNvSpPr/>
            <p:nvPr/>
          </p:nvSpPr>
          <p:spPr>
            <a:xfrm>
              <a:off x="3995936" y="3717032"/>
              <a:ext cx="1944216" cy="23762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Oval 7"/>
            <p:cNvSpPr/>
            <p:nvPr/>
          </p:nvSpPr>
          <p:spPr>
            <a:xfrm>
              <a:off x="3707904" y="2852936"/>
              <a:ext cx="2592288" cy="32403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Oval 8"/>
            <p:cNvSpPr/>
            <p:nvPr/>
          </p:nvSpPr>
          <p:spPr>
            <a:xfrm>
              <a:off x="3275856" y="2204864"/>
              <a:ext cx="3384376" cy="3888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2339752" y="2492896"/>
            <a:ext cx="2736304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73660" y="5229200"/>
            <a:ext cx="2736304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73660" y="4005064"/>
            <a:ext cx="2736304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358802" y="3284984"/>
            <a:ext cx="2736304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48064" y="231926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KONSULTAN</a:t>
            </a:r>
            <a:endParaRPr lang="id-ID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505556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ADMINISTRATOR</a:t>
            </a:r>
            <a:endParaRPr lang="id-ID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48064" y="311135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MANAJER PELATIHAN</a:t>
            </a:r>
            <a:endParaRPr lang="id-ID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48064" y="383143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PENDIDIK</a:t>
            </a:r>
            <a:endParaRPr lang="id-ID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Memiliki ketrampilan berkomunikasi yg baik</a:t>
            </a:r>
          </a:p>
          <a:p>
            <a:r>
              <a:rPr lang="id-ID" dirty="0" smtClean="0"/>
              <a:t>Memiliki rasa percaya diri</a:t>
            </a:r>
          </a:p>
          <a:p>
            <a:r>
              <a:rPr lang="id-ID" dirty="0" smtClean="0"/>
              <a:t>Dpt mengekspresikan diri di hadapan org lain secara jelas</a:t>
            </a:r>
          </a:p>
          <a:p>
            <a:r>
              <a:rPr lang="id-ID" dirty="0" smtClean="0"/>
              <a:t>Memiliki ketrampilan interpersonal yg baik</a:t>
            </a:r>
          </a:p>
          <a:p>
            <a:r>
              <a:rPr lang="id-ID" dirty="0" smtClean="0"/>
              <a:t>Dpt mengarahkan dan mempengaruhi org lain (persuasi)</a:t>
            </a:r>
          </a:p>
          <a:p>
            <a:r>
              <a:rPr lang="id-ID" dirty="0" smtClean="0"/>
              <a:t>Mampu mjd pendengar yg baik</a:t>
            </a:r>
          </a:p>
          <a:p>
            <a:r>
              <a:rPr lang="id-ID" dirty="0" smtClean="0"/>
              <a:t>Berwawasan luas</a:t>
            </a:r>
          </a:p>
          <a:p>
            <a:r>
              <a:rPr lang="id-ID" dirty="0" smtClean="0"/>
              <a:t>Memiliki sikap tdk memaksakan kehendak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Tanggap/peka thd kondisi peserta</a:t>
            </a:r>
          </a:p>
          <a:p>
            <a:r>
              <a:rPr lang="id-ID" dirty="0" smtClean="0"/>
              <a:t>Mampu bersikap netral atau tdk memihak</a:t>
            </a:r>
          </a:p>
          <a:p>
            <a:r>
              <a:rPr lang="id-ID" dirty="0" smtClean="0"/>
              <a:t>Mau menerima masukan dr org lain</a:t>
            </a:r>
          </a:p>
          <a:p>
            <a:r>
              <a:rPr lang="id-ID" dirty="0" smtClean="0"/>
              <a:t>Mengetahui prinsip dinamika kelompok</a:t>
            </a:r>
          </a:p>
          <a:p>
            <a:r>
              <a:rPr lang="id-ID" dirty="0" smtClean="0"/>
              <a:t>Mampu memahami kekuatan dan kelemahan peserta</a:t>
            </a:r>
          </a:p>
          <a:p>
            <a:r>
              <a:rPr lang="id-ID" dirty="0" smtClean="0"/>
              <a:t>Mampu mengamati semua proses yg tjd dlm diskusi</a:t>
            </a:r>
          </a:p>
          <a:p>
            <a:r>
              <a:rPr lang="id-ID" dirty="0" smtClean="0"/>
              <a:t>Mampu mengatasi konflik yg tjd antar ind/klpk</a:t>
            </a:r>
          </a:p>
          <a:p>
            <a:r>
              <a:rPr lang="id-ID" dirty="0" smtClean="0"/>
              <a:t>Mampu bersikap tegas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KETRAMPILAN DASAR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/>
              <a:t>Komunikasi Non Verbal</a:t>
            </a:r>
            <a:r>
              <a:rPr lang="id-ID" sz="3600" dirty="0" smtClean="0"/>
              <a:t> </a:t>
            </a:r>
          </a:p>
          <a:p>
            <a:pPr lvl="1"/>
            <a:r>
              <a:rPr lang="id-ID" sz="3600" dirty="0" smtClean="0"/>
              <a:t>Kontak mata</a:t>
            </a:r>
          </a:p>
          <a:p>
            <a:pPr lvl="1"/>
            <a:r>
              <a:rPr lang="id-ID" sz="3600" dirty="0" smtClean="0"/>
              <a:t>Berjalan di dlm ruangan tanpa mengganggu klpk</a:t>
            </a:r>
          </a:p>
          <a:p>
            <a:pPr lvl="1"/>
            <a:r>
              <a:rPr lang="id-ID" sz="3600" dirty="0" smtClean="0"/>
              <a:t>Bereaksi pd apa yg dikatakan oleh </a:t>
            </a:r>
            <a:r>
              <a:rPr lang="id-ID" sz="3600" i="1" dirty="0" smtClean="0"/>
              <a:t>trainee</a:t>
            </a:r>
          </a:p>
          <a:p>
            <a:pPr lvl="1"/>
            <a:r>
              <a:rPr lang="id-ID" sz="3600" dirty="0" smtClean="0"/>
              <a:t>Berdiri di depan klpk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Komunikasi Verbal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Memberi pertanyaan terbuka yg mendukung respon</a:t>
            </a:r>
          </a:p>
          <a:p>
            <a:r>
              <a:rPr lang="id-ID" dirty="0" smtClean="0"/>
              <a:t>Bertanya kpd partisipan lain apkh mrk setuju dg pernyataan yg dibuat sso</a:t>
            </a:r>
          </a:p>
          <a:p>
            <a:r>
              <a:rPr lang="id-ID" dirty="0" smtClean="0"/>
              <a:t>Menjaga nada suara</a:t>
            </a:r>
          </a:p>
          <a:p>
            <a:r>
              <a:rPr lang="id-ID" dirty="0" smtClean="0"/>
              <a:t>Menghindari istilah2 yg tdk lazim (</a:t>
            </a:r>
            <a:r>
              <a:rPr lang="id-ID" i="1" dirty="0" smtClean="0"/>
              <a:t>slang</a:t>
            </a:r>
            <a:r>
              <a:rPr lang="id-ID" dirty="0" smtClean="0"/>
              <a:t>)</a:t>
            </a:r>
          </a:p>
          <a:p>
            <a:r>
              <a:rPr lang="id-ID" dirty="0" smtClean="0"/>
              <a:t>Meyakinkan bhw partisipan berbicara lbh banyak</a:t>
            </a:r>
          </a:p>
          <a:p>
            <a:r>
              <a:rPr lang="id-ID" dirty="0" smtClean="0"/>
              <a:t>Membiarkan partisipan menjawab pertanyaan org lain</a:t>
            </a:r>
          </a:p>
          <a:p>
            <a:r>
              <a:rPr lang="id-ID" dirty="0" smtClean="0"/>
              <a:t>Mendukung partisipan utk berbicara dan beri mereka penguatan positif</a:t>
            </a:r>
          </a:p>
          <a:p>
            <a:r>
              <a:rPr lang="id-ID" dirty="0" smtClean="0"/>
              <a:t>Menyimpulkan pernyataan dg kata2 sendiri</a:t>
            </a:r>
          </a:p>
          <a:p>
            <a:r>
              <a:rPr lang="id-ID" dirty="0" smtClean="0"/>
              <a:t>Menjaga diskusi utk tetap berjalan dlm arah yg diinginkan</a:t>
            </a:r>
          </a:p>
          <a:p>
            <a:r>
              <a:rPr lang="id-ID" dirty="0" smtClean="0"/>
              <a:t>Mempertegaspernyataan</a:t>
            </a:r>
          </a:p>
          <a:p>
            <a:r>
              <a:rPr lang="id-ID" dirty="0" smtClean="0"/>
              <a:t>Menyimpulkan diskusi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GAYA FASILITATOR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4355976" y="2348880"/>
            <a:ext cx="0" cy="26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3645024"/>
            <a:ext cx="47525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99792" y="177281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Penelitian (</a:t>
            </a:r>
            <a:r>
              <a:rPr lang="id-ID" sz="2400" b="1" i="1" dirty="0" smtClean="0"/>
              <a:t>Maintenance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242088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Penanggung Jawab (</a:t>
            </a:r>
            <a:r>
              <a:rPr lang="id-ID" sz="2400" b="1" i="1" dirty="0" smtClean="0"/>
              <a:t>Caretaker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242088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400" b="1" dirty="0" smtClean="0"/>
          </a:p>
          <a:p>
            <a:pPr algn="ctr"/>
            <a:endParaRPr lang="id-ID" sz="2400" b="1" dirty="0" smtClean="0"/>
          </a:p>
          <a:p>
            <a:pPr algn="ctr"/>
            <a:r>
              <a:rPr lang="id-ID" sz="2400" b="1" dirty="0" smtClean="0"/>
              <a:t>(</a:t>
            </a:r>
            <a:r>
              <a:rPr lang="id-ID" sz="2400" b="1" i="1" dirty="0" smtClean="0"/>
              <a:t>Evangelist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3894147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Pendidik (</a:t>
            </a:r>
            <a:r>
              <a:rPr lang="id-ID" sz="2400" b="1" i="1" dirty="0" smtClean="0"/>
              <a:t>Educator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3884855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Peubah</a:t>
            </a:r>
          </a:p>
          <a:p>
            <a:pPr algn="ctr"/>
            <a:r>
              <a:rPr lang="id-ID" sz="2400" b="1" dirty="0" smtClean="0"/>
              <a:t>(</a:t>
            </a:r>
            <a:r>
              <a:rPr lang="id-ID" sz="2400" b="1" i="1" dirty="0" smtClean="0"/>
              <a:t>Innovator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51571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Perubahan (</a:t>
            </a:r>
            <a:r>
              <a:rPr lang="id-ID" sz="2400" b="1" i="1" dirty="0" smtClean="0"/>
              <a:t>Change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59333" y="345019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Pendidikan (</a:t>
            </a:r>
            <a:r>
              <a:rPr lang="id-ID" sz="2400" b="1" i="1" dirty="0" smtClean="0"/>
              <a:t>Education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5486909" y="345019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Intervensi (</a:t>
            </a:r>
            <a:r>
              <a:rPr lang="id-ID" sz="2400" b="1" i="1" dirty="0" smtClean="0"/>
              <a:t>Intervention</a:t>
            </a:r>
            <a:r>
              <a:rPr lang="id-ID" sz="2400" b="1" dirty="0" smtClean="0"/>
              <a:t>)</a:t>
            </a:r>
            <a:endParaRPr lang="id-ID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775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FASILITATOR PELATIHAN</vt:lpstr>
      <vt:lpstr>TUGAS FASILITATOR</vt:lpstr>
      <vt:lpstr>FUNGSI FASILITATOR</vt:lpstr>
      <vt:lpstr>PERAN FASILITATOR</vt:lpstr>
      <vt:lpstr>PERSYARATAN FASILITATOR</vt:lpstr>
      <vt:lpstr>PERSYARATAN FASILITATOR</vt:lpstr>
      <vt:lpstr>KETRAMPILAN DASAR FASILITATOR</vt:lpstr>
      <vt:lpstr>Komunikasi Verbal</vt:lpstr>
      <vt:lpstr>GAYA FASILITATOR</vt:lpstr>
      <vt:lpstr>Hambatan Pada Fasilitator </vt:lpstr>
      <vt:lpstr>Peran Fasilitator dlm menjalankan program pelatihan dg prinsip belajar experimential</vt:lpstr>
      <vt:lpstr>Peran fasilitator dlm Model Daur Belajar</vt:lpstr>
      <vt:lpstr>Peran Fasilitator  Pengalaman Langsung</vt:lpstr>
      <vt:lpstr>Peran Fasilitator  Observasi &amp; Refleksi Pengalaman</vt:lpstr>
      <vt:lpstr>Peran Fasilitator  Generalisasi Pengalaman</vt:lpstr>
      <vt:lpstr>Peran Fasilitator dalam APLIKASI</vt:lpstr>
      <vt:lpstr>Faktor Penting Selama Pelatihan</vt:lpstr>
      <vt:lpstr>Faktor Penting selama Pelatihan</vt:lpstr>
      <vt:lpstr>Persiapan Bagi Fasilitator (Menghadapi pelaksanaan)</vt:lpstr>
      <vt:lpstr>Persiapan Bagi Fasilitator (Menghadapi pelaksanaan)</vt:lpstr>
    </vt:vector>
  </TitlesOfParts>
  <Manager>H45TUT1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Fasilitator Pelatihan</dc:title>
  <dc:creator>Yenny</dc:creator>
  <cp:lastModifiedBy>Toshiba</cp:lastModifiedBy>
  <cp:revision>9</cp:revision>
  <dcterms:created xsi:type="dcterms:W3CDTF">2015-08-10T06:40:24Z</dcterms:created>
  <dcterms:modified xsi:type="dcterms:W3CDTF">2015-11-29T05:58:08Z</dcterms:modified>
</cp:coreProperties>
</file>