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92" r:id="rId6"/>
    <p:sldId id="296" r:id="rId7"/>
    <p:sldId id="260" r:id="rId8"/>
    <p:sldId id="287" r:id="rId9"/>
    <p:sldId id="261" r:id="rId10"/>
    <p:sldId id="291" r:id="rId11"/>
    <p:sldId id="289" r:id="rId12"/>
    <p:sldId id="293" r:id="rId13"/>
    <p:sldId id="294" r:id="rId14"/>
    <p:sldId id="290" r:id="rId15"/>
    <p:sldId id="295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3BA04-193B-468C-BCE9-DCF33DD3EC7C}" type="doc">
      <dgm:prSet loTypeId="urn:microsoft.com/office/officeart/2005/8/layout/vList5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F68E650-C168-4D66-9121-F65E3A311232}">
      <dgm:prSet/>
      <dgm:spPr/>
      <dgm:t>
        <a:bodyPr/>
        <a:lstStyle/>
        <a:p>
          <a:pPr rtl="0"/>
          <a:r>
            <a:rPr lang="en-US" b="1" dirty="0" smtClean="0"/>
            <a:t>1. </a:t>
          </a:r>
          <a:r>
            <a:rPr lang="en-US" b="1" dirty="0" err="1" smtClean="0"/>
            <a:t>Jumlah</a:t>
          </a:r>
          <a:r>
            <a:rPr lang="en-US" b="1" dirty="0" smtClean="0"/>
            <a:t> </a:t>
          </a:r>
          <a:r>
            <a:rPr lang="en-US" b="1" dirty="0" err="1" smtClean="0"/>
            <a:t>peserta</a:t>
          </a:r>
          <a:endParaRPr lang="en-US" b="1" dirty="0"/>
        </a:p>
      </dgm:t>
    </dgm:pt>
    <dgm:pt modelId="{7B3A541D-B169-4AFB-A2C5-F4B23F5D69E2}" type="parTrans" cxnId="{9F05EBD4-3AC3-4825-967E-708CD63BBDAA}">
      <dgm:prSet/>
      <dgm:spPr/>
      <dgm:t>
        <a:bodyPr/>
        <a:lstStyle/>
        <a:p>
          <a:endParaRPr lang="en-US"/>
        </a:p>
      </dgm:t>
    </dgm:pt>
    <dgm:pt modelId="{9050F35B-B3DC-4815-BECD-7387005AC206}" type="sibTrans" cxnId="{9F05EBD4-3AC3-4825-967E-708CD63BBDAA}">
      <dgm:prSet/>
      <dgm:spPr/>
      <dgm:t>
        <a:bodyPr/>
        <a:lstStyle/>
        <a:p>
          <a:endParaRPr lang="en-US"/>
        </a:p>
      </dgm:t>
    </dgm:pt>
    <dgm:pt modelId="{76B8F928-6F18-4F39-8EDC-AB753EF7C56A}">
      <dgm:prSet/>
      <dgm:spPr/>
      <dgm:t>
        <a:bodyPr/>
        <a:lstStyle/>
        <a:p>
          <a:pPr rtl="0"/>
          <a:r>
            <a:rPr lang="en-US" b="1" dirty="0" smtClean="0"/>
            <a:t>2. </a:t>
          </a:r>
          <a:r>
            <a:rPr lang="en-US" b="1" dirty="0" err="1" smtClean="0"/>
            <a:t>Efisiensi</a:t>
          </a:r>
          <a:endParaRPr lang="en-US" b="1" dirty="0"/>
        </a:p>
      </dgm:t>
    </dgm:pt>
    <dgm:pt modelId="{331232FD-31D9-4896-A350-E5B98F5E6611}" type="parTrans" cxnId="{AC5F6258-512D-4194-A4A6-6496D2583A42}">
      <dgm:prSet/>
      <dgm:spPr/>
      <dgm:t>
        <a:bodyPr/>
        <a:lstStyle/>
        <a:p>
          <a:endParaRPr lang="en-US"/>
        </a:p>
      </dgm:t>
    </dgm:pt>
    <dgm:pt modelId="{65C3FF7A-732B-4803-9997-70A9ECA8AB20}" type="sibTrans" cxnId="{AC5F6258-512D-4194-A4A6-6496D2583A42}">
      <dgm:prSet/>
      <dgm:spPr/>
      <dgm:t>
        <a:bodyPr/>
        <a:lstStyle/>
        <a:p>
          <a:endParaRPr lang="en-US"/>
        </a:p>
      </dgm:t>
    </dgm:pt>
    <dgm:pt modelId="{4636A8A8-BBD8-466E-9C38-F32D97134130}">
      <dgm:prSet/>
      <dgm:spPr/>
      <dgm:t>
        <a:bodyPr/>
        <a:lstStyle/>
        <a:p>
          <a:pPr rtl="0"/>
          <a:r>
            <a:rPr lang="en-US" b="1" dirty="0" smtClean="0"/>
            <a:t>3. </a:t>
          </a:r>
          <a:r>
            <a:rPr lang="en-US" b="1" dirty="0" err="1" smtClean="0"/>
            <a:t>Jadwal</a:t>
          </a:r>
          <a:endParaRPr lang="en-US" b="1" dirty="0"/>
        </a:p>
      </dgm:t>
    </dgm:pt>
    <dgm:pt modelId="{CA15B784-341C-4EE5-B362-7FAEE69EC2F9}" type="parTrans" cxnId="{68A1B64C-2AE0-4055-80F0-289AB8B533F9}">
      <dgm:prSet/>
      <dgm:spPr/>
      <dgm:t>
        <a:bodyPr/>
        <a:lstStyle/>
        <a:p>
          <a:endParaRPr lang="en-US"/>
        </a:p>
      </dgm:t>
    </dgm:pt>
    <dgm:pt modelId="{F5261670-C1D6-4261-8EF7-DBF78E277DC8}" type="sibTrans" cxnId="{68A1B64C-2AE0-4055-80F0-289AB8B533F9}">
      <dgm:prSet/>
      <dgm:spPr/>
      <dgm:t>
        <a:bodyPr/>
        <a:lstStyle/>
        <a:p>
          <a:endParaRPr lang="en-US"/>
        </a:p>
      </dgm:t>
    </dgm:pt>
    <dgm:pt modelId="{B247920C-6744-4028-9BB9-79DD1B80712E}">
      <dgm:prSet/>
      <dgm:spPr/>
      <dgm:t>
        <a:bodyPr/>
        <a:lstStyle/>
        <a:p>
          <a:pPr rtl="0"/>
          <a:r>
            <a:rPr lang="en-US" b="1" dirty="0" smtClean="0"/>
            <a:t>4. </a:t>
          </a:r>
          <a:r>
            <a:rPr lang="en-US" b="1" dirty="0" err="1" smtClean="0"/>
            <a:t>Suasana</a:t>
          </a:r>
          <a:r>
            <a:rPr lang="en-US" b="1" dirty="0" smtClean="0"/>
            <a:t> </a:t>
          </a:r>
          <a:r>
            <a:rPr lang="en-US" b="1" dirty="0" err="1" smtClean="0"/>
            <a:t>kondusif</a:t>
          </a:r>
          <a:endParaRPr lang="en-US" b="1" dirty="0"/>
        </a:p>
      </dgm:t>
    </dgm:pt>
    <dgm:pt modelId="{4453BF31-E52C-4493-A8BB-59535B430107}" type="parTrans" cxnId="{83EB0034-B78B-4384-A20D-931052EFC20A}">
      <dgm:prSet/>
      <dgm:spPr/>
      <dgm:t>
        <a:bodyPr/>
        <a:lstStyle/>
        <a:p>
          <a:endParaRPr lang="en-US"/>
        </a:p>
      </dgm:t>
    </dgm:pt>
    <dgm:pt modelId="{C87DA7B2-1FB8-47B4-867C-58ABF8BDA56D}" type="sibTrans" cxnId="{83EB0034-B78B-4384-A20D-931052EFC20A}">
      <dgm:prSet/>
      <dgm:spPr/>
      <dgm:t>
        <a:bodyPr/>
        <a:lstStyle/>
        <a:p>
          <a:endParaRPr lang="en-US"/>
        </a:p>
      </dgm:t>
    </dgm:pt>
    <dgm:pt modelId="{38C65FC0-ED01-4BD9-A100-F0F30E158576}">
      <dgm:prSet/>
      <dgm:spPr/>
      <dgm:t>
        <a:bodyPr/>
        <a:lstStyle/>
        <a:p>
          <a:pPr rtl="0"/>
          <a:r>
            <a:rPr lang="en-US" b="1" dirty="0" smtClean="0"/>
            <a:t>5. </a:t>
          </a:r>
          <a:r>
            <a:rPr lang="en-US" b="1" dirty="0" err="1" smtClean="0"/>
            <a:t>Reaksi</a:t>
          </a:r>
          <a:r>
            <a:rPr lang="en-US" b="1" dirty="0" smtClean="0"/>
            <a:t> </a:t>
          </a:r>
          <a:r>
            <a:rPr lang="en-US" b="1" dirty="0" err="1" smtClean="0"/>
            <a:t>peserta</a:t>
          </a:r>
          <a:endParaRPr lang="en-US" b="1" dirty="0"/>
        </a:p>
      </dgm:t>
    </dgm:pt>
    <dgm:pt modelId="{1C720B98-8AB7-4FF8-B823-924CDA8FE822}" type="parTrans" cxnId="{D94177B0-EE26-41F6-9265-17BBB98FE2C8}">
      <dgm:prSet/>
      <dgm:spPr/>
      <dgm:t>
        <a:bodyPr/>
        <a:lstStyle/>
        <a:p>
          <a:endParaRPr lang="en-US"/>
        </a:p>
      </dgm:t>
    </dgm:pt>
    <dgm:pt modelId="{C04C2FD0-9A36-4881-920E-21B514DEB004}" type="sibTrans" cxnId="{D94177B0-EE26-41F6-9265-17BBB98FE2C8}">
      <dgm:prSet/>
      <dgm:spPr/>
      <dgm:t>
        <a:bodyPr/>
        <a:lstStyle/>
        <a:p>
          <a:endParaRPr lang="en-US"/>
        </a:p>
      </dgm:t>
    </dgm:pt>
    <dgm:pt modelId="{329ABD99-9297-489A-8F4D-284104CB86F9}">
      <dgm:prSet/>
      <dgm:spPr/>
      <dgm:t>
        <a:bodyPr/>
        <a:lstStyle/>
        <a:p>
          <a:pPr rtl="0"/>
          <a:r>
            <a:rPr lang="en-US" b="1" dirty="0" smtClean="0"/>
            <a:t>6. </a:t>
          </a:r>
          <a:r>
            <a:rPr lang="en-US" b="1" dirty="0" err="1" smtClean="0"/>
            <a:t>Pembelajaran</a:t>
          </a:r>
          <a:r>
            <a:rPr lang="id-ID" b="1" dirty="0" smtClean="0"/>
            <a:t>/pengetahuan</a:t>
          </a:r>
          <a:endParaRPr lang="en-US" b="1" dirty="0"/>
        </a:p>
      </dgm:t>
    </dgm:pt>
    <dgm:pt modelId="{9A6A115D-9BE1-4B9F-BC10-A27744DBC328}" type="parTrans" cxnId="{28036DC9-EA44-4958-964B-7724472E6995}">
      <dgm:prSet/>
      <dgm:spPr/>
      <dgm:t>
        <a:bodyPr/>
        <a:lstStyle/>
        <a:p>
          <a:endParaRPr lang="en-US"/>
        </a:p>
      </dgm:t>
    </dgm:pt>
    <dgm:pt modelId="{7A3DBD02-B286-4A79-8BF7-C89BABC2EECC}" type="sibTrans" cxnId="{28036DC9-EA44-4958-964B-7724472E6995}">
      <dgm:prSet/>
      <dgm:spPr/>
      <dgm:t>
        <a:bodyPr/>
        <a:lstStyle/>
        <a:p>
          <a:endParaRPr lang="en-US"/>
        </a:p>
      </dgm:t>
    </dgm:pt>
    <dgm:pt modelId="{34ADEE69-229A-4AAE-A46C-FBAECABFA8F4}">
      <dgm:prSet/>
      <dgm:spPr/>
      <dgm:t>
        <a:bodyPr/>
        <a:lstStyle/>
        <a:p>
          <a:pPr rtl="0"/>
          <a:r>
            <a:rPr lang="en-US" b="1" dirty="0" smtClean="0"/>
            <a:t>7. </a:t>
          </a:r>
          <a:r>
            <a:rPr lang="en-US" b="1" dirty="0" err="1" smtClean="0"/>
            <a:t>Perubahan</a:t>
          </a:r>
          <a:r>
            <a:rPr lang="en-US" b="1" dirty="0" smtClean="0"/>
            <a:t> </a:t>
          </a:r>
          <a:r>
            <a:rPr lang="en-US" b="1" dirty="0" err="1" smtClean="0"/>
            <a:t>perilaku</a:t>
          </a:r>
          <a:endParaRPr lang="en-US" b="1" dirty="0"/>
        </a:p>
      </dgm:t>
    </dgm:pt>
    <dgm:pt modelId="{718F7A8B-95B9-45D4-AB5B-0FD3DE5B5AF8}" type="parTrans" cxnId="{12DB7805-D150-4177-844F-4CF35852EA1C}">
      <dgm:prSet/>
      <dgm:spPr/>
      <dgm:t>
        <a:bodyPr/>
        <a:lstStyle/>
        <a:p>
          <a:endParaRPr lang="en-US"/>
        </a:p>
      </dgm:t>
    </dgm:pt>
    <dgm:pt modelId="{21A291CC-96D6-4550-95B0-6449BC4092AE}" type="sibTrans" cxnId="{12DB7805-D150-4177-844F-4CF35852EA1C}">
      <dgm:prSet/>
      <dgm:spPr/>
      <dgm:t>
        <a:bodyPr/>
        <a:lstStyle/>
        <a:p>
          <a:endParaRPr lang="en-US"/>
        </a:p>
      </dgm:t>
    </dgm:pt>
    <dgm:pt modelId="{3DF67231-C0F0-4201-AC4C-7B9CD924463E}">
      <dgm:prSet/>
      <dgm:spPr/>
      <dgm:t>
        <a:bodyPr/>
        <a:lstStyle/>
        <a:p>
          <a:pPr rtl="0"/>
          <a:r>
            <a:rPr lang="en-US" b="1" dirty="0" smtClean="0"/>
            <a:t>8. </a:t>
          </a:r>
          <a:r>
            <a:rPr lang="en-US" b="1" dirty="0" err="1" smtClean="0"/>
            <a:t>Perubahan</a:t>
          </a:r>
          <a:r>
            <a:rPr lang="en-US" b="1" dirty="0" smtClean="0"/>
            <a:t> </a:t>
          </a:r>
          <a:r>
            <a:rPr lang="en-US" b="1" dirty="0" err="1" smtClean="0"/>
            <a:t>kenerja</a:t>
          </a:r>
          <a:endParaRPr lang="en-US" b="1" dirty="0"/>
        </a:p>
      </dgm:t>
    </dgm:pt>
    <dgm:pt modelId="{91BC307F-F84A-4F07-8E5B-3A08D06842E4}" type="parTrans" cxnId="{5D393197-02FE-4FD5-B21C-316E4F7B88EE}">
      <dgm:prSet/>
      <dgm:spPr/>
      <dgm:t>
        <a:bodyPr/>
        <a:lstStyle/>
        <a:p>
          <a:endParaRPr lang="en-US"/>
        </a:p>
      </dgm:t>
    </dgm:pt>
    <dgm:pt modelId="{5DAFC37C-3D30-4817-AC3A-FF3CE6FBC1DE}" type="sibTrans" cxnId="{5D393197-02FE-4FD5-B21C-316E4F7B88EE}">
      <dgm:prSet/>
      <dgm:spPr/>
      <dgm:t>
        <a:bodyPr/>
        <a:lstStyle/>
        <a:p>
          <a:endParaRPr lang="en-US"/>
        </a:p>
      </dgm:t>
    </dgm:pt>
    <dgm:pt modelId="{B7C464D0-3EE8-4D0D-9EE5-DCCF6BF01A5E}">
      <dgm:prSet/>
      <dgm:spPr/>
      <dgm:t>
        <a:bodyPr/>
        <a:lstStyle/>
        <a:p>
          <a:pPr rtl="0"/>
          <a:r>
            <a:rPr lang="en-US" b="1" dirty="0" smtClean="0"/>
            <a:t>9. </a:t>
          </a:r>
          <a:r>
            <a:rPr lang="en-US" b="1" dirty="0" err="1" smtClean="0"/>
            <a:t>Menghitung</a:t>
          </a:r>
          <a:r>
            <a:rPr lang="en-US" b="1" dirty="0" smtClean="0"/>
            <a:t> ROI</a:t>
          </a:r>
          <a:endParaRPr lang="en-US" b="1" dirty="0"/>
        </a:p>
      </dgm:t>
    </dgm:pt>
    <dgm:pt modelId="{15C5A48F-8E1B-4731-99F5-76E9F7FCF721}" type="parTrans" cxnId="{D2F9D7F0-2E5C-43A0-926B-37D06A84E3C3}">
      <dgm:prSet/>
      <dgm:spPr/>
      <dgm:t>
        <a:bodyPr/>
        <a:lstStyle/>
        <a:p>
          <a:endParaRPr lang="en-US"/>
        </a:p>
      </dgm:t>
    </dgm:pt>
    <dgm:pt modelId="{7916E422-58F8-41ED-B2BC-9814567B656A}" type="sibTrans" cxnId="{D2F9D7F0-2E5C-43A0-926B-37D06A84E3C3}">
      <dgm:prSet/>
      <dgm:spPr/>
      <dgm:t>
        <a:bodyPr/>
        <a:lstStyle/>
        <a:p>
          <a:endParaRPr lang="en-US"/>
        </a:p>
      </dgm:t>
    </dgm:pt>
    <dgm:pt modelId="{A6D9DB0C-9AB8-475A-BB6F-9B0BD5DC7381}" type="pres">
      <dgm:prSet presAssocID="{1DA3BA04-193B-468C-BCE9-DCF33DD3EC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C41803-12B9-4F5B-AD86-A1927C88E6F6}" type="pres">
      <dgm:prSet presAssocID="{EF68E650-C168-4D66-9121-F65E3A311232}" presName="linNode" presStyleCnt="0"/>
      <dgm:spPr/>
    </dgm:pt>
    <dgm:pt modelId="{649F739A-B997-428D-9D03-2FFDDC91636E}" type="pres">
      <dgm:prSet presAssocID="{EF68E650-C168-4D66-9121-F65E3A311232}" presName="parentText" presStyleLbl="node1" presStyleIdx="0" presStyleCnt="9" custScaleX="201325" custLinFactNeighborX="-40685" custLinFactNeighborY="-2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C5FD2-BD0F-4340-9E63-960580AF95D9}" type="pres">
      <dgm:prSet presAssocID="{9050F35B-B3DC-4815-BECD-7387005AC206}" presName="sp" presStyleCnt="0"/>
      <dgm:spPr/>
    </dgm:pt>
    <dgm:pt modelId="{E2414BBD-9D34-41E6-BAE2-D82D23C2FBF2}" type="pres">
      <dgm:prSet presAssocID="{76B8F928-6F18-4F39-8EDC-AB753EF7C56A}" presName="linNode" presStyleCnt="0"/>
      <dgm:spPr/>
    </dgm:pt>
    <dgm:pt modelId="{6B019F52-8830-479E-89A9-C19FBC67A1A7}" type="pres">
      <dgm:prSet presAssocID="{76B8F928-6F18-4F39-8EDC-AB753EF7C56A}" presName="parentText" presStyleLbl="node1" presStyleIdx="1" presStyleCnt="9" custScaleX="201325" custLinFactNeighborX="-33130" custLinFactNeighborY="-929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8F0BC-F973-431E-A662-EFDB46FDAEA6}" type="pres">
      <dgm:prSet presAssocID="{65C3FF7A-732B-4803-9997-70A9ECA8AB20}" presName="sp" presStyleCnt="0"/>
      <dgm:spPr/>
    </dgm:pt>
    <dgm:pt modelId="{1FDB955D-B4A0-46A8-A29C-F43364B06BBD}" type="pres">
      <dgm:prSet presAssocID="{4636A8A8-BBD8-466E-9C38-F32D97134130}" presName="linNode" presStyleCnt="0"/>
      <dgm:spPr/>
    </dgm:pt>
    <dgm:pt modelId="{419CB621-4CFC-4824-A088-8FAB829DD21C}" type="pres">
      <dgm:prSet presAssocID="{4636A8A8-BBD8-466E-9C38-F32D97134130}" presName="parentText" presStyleLbl="node1" presStyleIdx="2" presStyleCnt="9" custScaleX="201325" custLinFactNeighborX="-22936" custLinFactNeighborY="-1832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62209C-4190-4C3B-9736-DC56E2FEEFEB}" type="pres">
      <dgm:prSet presAssocID="{F5261670-C1D6-4261-8EF7-DBF78E277DC8}" presName="sp" presStyleCnt="0"/>
      <dgm:spPr/>
    </dgm:pt>
    <dgm:pt modelId="{3452B83C-9F7A-4BEB-8B87-C6BA98A832E8}" type="pres">
      <dgm:prSet presAssocID="{B247920C-6744-4028-9BB9-79DD1B80712E}" presName="linNode" presStyleCnt="0"/>
      <dgm:spPr/>
    </dgm:pt>
    <dgm:pt modelId="{5A90AD69-8265-4F1F-A114-D97941F356ED}" type="pres">
      <dgm:prSet presAssocID="{B247920C-6744-4028-9BB9-79DD1B80712E}" presName="parentText" presStyleLbl="node1" presStyleIdx="3" presStyleCnt="9" custScaleX="201325" custLinFactNeighborX="-12742" custLinFactNeighborY="-273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8BF2C-4C22-48E3-AE0E-A10BCC18CABC}" type="pres">
      <dgm:prSet presAssocID="{C87DA7B2-1FB8-47B4-867C-58ABF8BDA56D}" presName="sp" presStyleCnt="0"/>
      <dgm:spPr/>
    </dgm:pt>
    <dgm:pt modelId="{ADCEF21A-9472-4911-A236-27D388F94294}" type="pres">
      <dgm:prSet presAssocID="{38C65FC0-ED01-4BD9-A100-F0F30E158576}" presName="linNode" presStyleCnt="0"/>
      <dgm:spPr/>
    </dgm:pt>
    <dgm:pt modelId="{49A9FFCC-6994-4968-B974-D85CF1C69E5F}" type="pres">
      <dgm:prSet presAssocID="{38C65FC0-ED01-4BD9-A100-F0F30E158576}" presName="parentText" presStyleLbl="node1" presStyleIdx="4" presStyleCnt="9" custScaleX="201325" custLinFactNeighborX="-5097" custLinFactNeighborY="-3637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5DCCC-462D-4D0F-9CC2-9BBE2B1959FF}" type="pres">
      <dgm:prSet presAssocID="{C04C2FD0-9A36-4881-920E-21B514DEB004}" presName="sp" presStyleCnt="0"/>
      <dgm:spPr/>
    </dgm:pt>
    <dgm:pt modelId="{7DCE8141-13B7-4172-B835-EB00AD420C99}" type="pres">
      <dgm:prSet presAssocID="{329ABD99-9297-489A-8F4D-284104CB86F9}" presName="linNode" presStyleCnt="0"/>
      <dgm:spPr/>
    </dgm:pt>
    <dgm:pt modelId="{66BB895B-EAA5-430C-9EB2-CB06F0E516C6}" type="pres">
      <dgm:prSet presAssocID="{329ABD99-9297-489A-8F4D-284104CB86F9}" presName="parentText" presStyleLbl="node1" presStyleIdx="5" presStyleCnt="9" custScaleX="201325" custLinFactNeighborX="5097" custLinFactNeighborY="-454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205C3-0410-4A38-BCE3-A4938023673A}" type="pres">
      <dgm:prSet presAssocID="{7A3DBD02-B286-4A79-8BF7-C89BABC2EECC}" presName="sp" presStyleCnt="0"/>
      <dgm:spPr/>
    </dgm:pt>
    <dgm:pt modelId="{711352FC-74D9-4C4F-83C0-C3F8A29DE67A}" type="pres">
      <dgm:prSet presAssocID="{34ADEE69-229A-4AAE-A46C-FBAECABFA8F4}" presName="linNode" presStyleCnt="0"/>
      <dgm:spPr/>
    </dgm:pt>
    <dgm:pt modelId="{32314E0A-54FE-4798-B2D1-ECDECAA1B49B}" type="pres">
      <dgm:prSet presAssocID="{34ADEE69-229A-4AAE-A46C-FBAECABFA8F4}" presName="parentText" presStyleLbl="node1" presStyleIdx="6" presStyleCnt="9" custScaleX="201325" custLinFactNeighborX="15290" custLinFactNeighborY="-544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08D2CD-C9D8-481C-BF6A-A4AE67B62AC0}" type="pres">
      <dgm:prSet presAssocID="{21A291CC-96D6-4550-95B0-6449BC4092AE}" presName="sp" presStyleCnt="0"/>
      <dgm:spPr/>
    </dgm:pt>
    <dgm:pt modelId="{197EB965-F716-4A0B-837E-EFB4E5F907B9}" type="pres">
      <dgm:prSet presAssocID="{3DF67231-C0F0-4201-AC4C-7B9CD924463E}" presName="linNode" presStyleCnt="0"/>
      <dgm:spPr/>
    </dgm:pt>
    <dgm:pt modelId="{9CC3E85A-9BCE-467C-A717-487E196DB2E4}" type="pres">
      <dgm:prSet presAssocID="{3DF67231-C0F0-4201-AC4C-7B9CD924463E}" presName="parentText" presStyleLbl="node1" presStyleIdx="7" presStyleCnt="9" custScaleX="201325" custLinFactNeighborX="25484" custLinFactNeighborY="-634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E3279-7970-4DE0-886D-FDE81D800E9B}" type="pres">
      <dgm:prSet presAssocID="{5DAFC37C-3D30-4817-AC3A-FF3CE6FBC1DE}" presName="sp" presStyleCnt="0"/>
      <dgm:spPr/>
    </dgm:pt>
    <dgm:pt modelId="{69EBCD2B-8E96-4E8D-A021-FA9C78930C35}" type="pres">
      <dgm:prSet presAssocID="{B7C464D0-3EE8-4D0D-9EE5-DCCF6BF01A5E}" presName="linNode" presStyleCnt="0"/>
      <dgm:spPr/>
    </dgm:pt>
    <dgm:pt modelId="{97DE6C9A-B2BF-4FBC-B358-8BAACBBDCD9A}" type="pres">
      <dgm:prSet presAssocID="{B7C464D0-3EE8-4D0D-9EE5-DCCF6BF01A5E}" presName="parentText" presStyleLbl="node1" presStyleIdx="8" presStyleCnt="9" custScaleX="201325" custLinFactNeighborX="35678" custLinFactNeighborY="-724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A1B64C-2AE0-4055-80F0-289AB8B533F9}" srcId="{1DA3BA04-193B-468C-BCE9-DCF33DD3EC7C}" destId="{4636A8A8-BBD8-466E-9C38-F32D97134130}" srcOrd="2" destOrd="0" parTransId="{CA15B784-341C-4EE5-B362-7FAEE69EC2F9}" sibTransId="{F5261670-C1D6-4261-8EF7-DBF78E277DC8}"/>
    <dgm:cxn modelId="{8AAC6963-2915-4DFF-B5F8-E58DD71AB8C0}" type="presOf" srcId="{34ADEE69-229A-4AAE-A46C-FBAECABFA8F4}" destId="{32314E0A-54FE-4798-B2D1-ECDECAA1B49B}" srcOrd="0" destOrd="0" presId="urn:microsoft.com/office/officeart/2005/8/layout/vList5"/>
    <dgm:cxn modelId="{FEBCB6AF-6747-40DD-8DFA-EBB744D860C4}" type="presOf" srcId="{1DA3BA04-193B-468C-BCE9-DCF33DD3EC7C}" destId="{A6D9DB0C-9AB8-475A-BB6F-9B0BD5DC7381}" srcOrd="0" destOrd="0" presId="urn:microsoft.com/office/officeart/2005/8/layout/vList5"/>
    <dgm:cxn modelId="{C48A7C1D-E368-444D-AC12-76515617F34F}" type="presOf" srcId="{B7C464D0-3EE8-4D0D-9EE5-DCCF6BF01A5E}" destId="{97DE6C9A-B2BF-4FBC-B358-8BAACBBDCD9A}" srcOrd="0" destOrd="0" presId="urn:microsoft.com/office/officeart/2005/8/layout/vList5"/>
    <dgm:cxn modelId="{E511080A-6658-457C-866E-2BC1D20A3BF6}" type="presOf" srcId="{4636A8A8-BBD8-466E-9C38-F32D97134130}" destId="{419CB621-4CFC-4824-A088-8FAB829DD21C}" srcOrd="0" destOrd="0" presId="urn:microsoft.com/office/officeart/2005/8/layout/vList5"/>
    <dgm:cxn modelId="{83EB0034-B78B-4384-A20D-931052EFC20A}" srcId="{1DA3BA04-193B-468C-BCE9-DCF33DD3EC7C}" destId="{B247920C-6744-4028-9BB9-79DD1B80712E}" srcOrd="3" destOrd="0" parTransId="{4453BF31-E52C-4493-A8BB-59535B430107}" sibTransId="{C87DA7B2-1FB8-47B4-867C-58ABF8BDA56D}"/>
    <dgm:cxn modelId="{AC5F6258-512D-4194-A4A6-6496D2583A42}" srcId="{1DA3BA04-193B-468C-BCE9-DCF33DD3EC7C}" destId="{76B8F928-6F18-4F39-8EDC-AB753EF7C56A}" srcOrd="1" destOrd="0" parTransId="{331232FD-31D9-4896-A350-E5B98F5E6611}" sibTransId="{65C3FF7A-732B-4803-9997-70A9ECA8AB20}"/>
    <dgm:cxn modelId="{D2F9D7F0-2E5C-43A0-926B-37D06A84E3C3}" srcId="{1DA3BA04-193B-468C-BCE9-DCF33DD3EC7C}" destId="{B7C464D0-3EE8-4D0D-9EE5-DCCF6BF01A5E}" srcOrd="8" destOrd="0" parTransId="{15C5A48F-8E1B-4731-99F5-76E9F7FCF721}" sibTransId="{7916E422-58F8-41ED-B2BC-9814567B656A}"/>
    <dgm:cxn modelId="{85CF0541-14EE-4C51-940F-CB82A3688A2B}" type="presOf" srcId="{329ABD99-9297-489A-8F4D-284104CB86F9}" destId="{66BB895B-EAA5-430C-9EB2-CB06F0E516C6}" srcOrd="0" destOrd="0" presId="urn:microsoft.com/office/officeart/2005/8/layout/vList5"/>
    <dgm:cxn modelId="{28036DC9-EA44-4958-964B-7724472E6995}" srcId="{1DA3BA04-193B-468C-BCE9-DCF33DD3EC7C}" destId="{329ABD99-9297-489A-8F4D-284104CB86F9}" srcOrd="5" destOrd="0" parTransId="{9A6A115D-9BE1-4B9F-BC10-A27744DBC328}" sibTransId="{7A3DBD02-B286-4A79-8BF7-C89BABC2EECC}"/>
    <dgm:cxn modelId="{D94177B0-EE26-41F6-9265-17BBB98FE2C8}" srcId="{1DA3BA04-193B-468C-BCE9-DCF33DD3EC7C}" destId="{38C65FC0-ED01-4BD9-A100-F0F30E158576}" srcOrd="4" destOrd="0" parTransId="{1C720B98-8AB7-4FF8-B823-924CDA8FE822}" sibTransId="{C04C2FD0-9A36-4881-920E-21B514DEB004}"/>
    <dgm:cxn modelId="{12DB7805-D150-4177-844F-4CF35852EA1C}" srcId="{1DA3BA04-193B-468C-BCE9-DCF33DD3EC7C}" destId="{34ADEE69-229A-4AAE-A46C-FBAECABFA8F4}" srcOrd="6" destOrd="0" parTransId="{718F7A8B-95B9-45D4-AB5B-0FD3DE5B5AF8}" sibTransId="{21A291CC-96D6-4550-95B0-6449BC4092AE}"/>
    <dgm:cxn modelId="{107EABC0-E720-4538-A3DF-EBCA6E04CD1A}" type="presOf" srcId="{76B8F928-6F18-4F39-8EDC-AB753EF7C56A}" destId="{6B019F52-8830-479E-89A9-C19FBC67A1A7}" srcOrd="0" destOrd="0" presId="urn:microsoft.com/office/officeart/2005/8/layout/vList5"/>
    <dgm:cxn modelId="{3AAA04F6-C976-4D77-8339-2BC60848C2C7}" type="presOf" srcId="{3DF67231-C0F0-4201-AC4C-7B9CD924463E}" destId="{9CC3E85A-9BCE-467C-A717-487E196DB2E4}" srcOrd="0" destOrd="0" presId="urn:microsoft.com/office/officeart/2005/8/layout/vList5"/>
    <dgm:cxn modelId="{5D393197-02FE-4FD5-B21C-316E4F7B88EE}" srcId="{1DA3BA04-193B-468C-BCE9-DCF33DD3EC7C}" destId="{3DF67231-C0F0-4201-AC4C-7B9CD924463E}" srcOrd="7" destOrd="0" parTransId="{91BC307F-F84A-4F07-8E5B-3A08D06842E4}" sibTransId="{5DAFC37C-3D30-4817-AC3A-FF3CE6FBC1DE}"/>
    <dgm:cxn modelId="{51A17112-FCD7-47EB-BA1F-908169C433C3}" type="presOf" srcId="{B247920C-6744-4028-9BB9-79DD1B80712E}" destId="{5A90AD69-8265-4F1F-A114-D97941F356ED}" srcOrd="0" destOrd="0" presId="urn:microsoft.com/office/officeart/2005/8/layout/vList5"/>
    <dgm:cxn modelId="{11225A8D-BEFD-4520-9150-75D7EF0AB67B}" type="presOf" srcId="{EF68E650-C168-4D66-9121-F65E3A311232}" destId="{649F739A-B997-428D-9D03-2FFDDC91636E}" srcOrd="0" destOrd="0" presId="urn:microsoft.com/office/officeart/2005/8/layout/vList5"/>
    <dgm:cxn modelId="{77B1F298-02BF-429D-BEB0-7B36366D27A0}" type="presOf" srcId="{38C65FC0-ED01-4BD9-A100-F0F30E158576}" destId="{49A9FFCC-6994-4968-B974-D85CF1C69E5F}" srcOrd="0" destOrd="0" presId="urn:microsoft.com/office/officeart/2005/8/layout/vList5"/>
    <dgm:cxn modelId="{9F05EBD4-3AC3-4825-967E-708CD63BBDAA}" srcId="{1DA3BA04-193B-468C-BCE9-DCF33DD3EC7C}" destId="{EF68E650-C168-4D66-9121-F65E3A311232}" srcOrd="0" destOrd="0" parTransId="{7B3A541D-B169-4AFB-A2C5-F4B23F5D69E2}" sibTransId="{9050F35B-B3DC-4815-BECD-7387005AC206}"/>
    <dgm:cxn modelId="{9A1371E6-B9B1-4F59-BF68-A24A50BB1BA4}" type="presParOf" srcId="{A6D9DB0C-9AB8-475A-BB6F-9B0BD5DC7381}" destId="{ACC41803-12B9-4F5B-AD86-A1927C88E6F6}" srcOrd="0" destOrd="0" presId="urn:microsoft.com/office/officeart/2005/8/layout/vList5"/>
    <dgm:cxn modelId="{0A167473-2BE2-4455-8978-DA9C13FFD427}" type="presParOf" srcId="{ACC41803-12B9-4F5B-AD86-A1927C88E6F6}" destId="{649F739A-B997-428D-9D03-2FFDDC91636E}" srcOrd="0" destOrd="0" presId="urn:microsoft.com/office/officeart/2005/8/layout/vList5"/>
    <dgm:cxn modelId="{5CCD6AF6-D3F7-4A2E-9B79-57F387BDE8EF}" type="presParOf" srcId="{A6D9DB0C-9AB8-475A-BB6F-9B0BD5DC7381}" destId="{667C5FD2-BD0F-4340-9E63-960580AF95D9}" srcOrd="1" destOrd="0" presId="urn:microsoft.com/office/officeart/2005/8/layout/vList5"/>
    <dgm:cxn modelId="{7DE04090-A129-4829-AEAE-6D22214AE859}" type="presParOf" srcId="{A6D9DB0C-9AB8-475A-BB6F-9B0BD5DC7381}" destId="{E2414BBD-9D34-41E6-BAE2-D82D23C2FBF2}" srcOrd="2" destOrd="0" presId="urn:microsoft.com/office/officeart/2005/8/layout/vList5"/>
    <dgm:cxn modelId="{3792AE6F-9BB4-4A1A-9580-E20549E768B8}" type="presParOf" srcId="{E2414BBD-9D34-41E6-BAE2-D82D23C2FBF2}" destId="{6B019F52-8830-479E-89A9-C19FBC67A1A7}" srcOrd="0" destOrd="0" presId="urn:microsoft.com/office/officeart/2005/8/layout/vList5"/>
    <dgm:cxn modelId="{465E7310-D0E3-441A-8B7E-15015942B924}" type="presParOf" srcId="{A6D9DB0C-9AB8-475A-BB6F-9B0BD5DC7381}" destId="{13F8F0BC-F973-431E-A662-EFDB46FDAEA6}" srcOrd="3" destOrd="0" presId="urn:microsoft.com/office/officeart/2005/8/layout/vList5"/>
    <dgm:cxn modelId="{D333B3A0-7E75-49A3-99E3-733A81EB28C0}" type="presParOf" srcId="{A6D9DB0C-9AB8-475A-BB6F-9B0BD5DC7381}" destId="{1FDB955D-B4A0-46A8-A29C-F43364B06BBD}" srcOrd="4" destOrd="0" presId="urn:microsoft.com/office/officeart/2005/8/layout/vList5"/>
    <dgm:cxn modelId="{3337398D-6FE0-4A5D-B6C1-762F1BDBF6DF}" type="presParOf" srcId="{1FDB955D-B4A0-46A8-A29C-F43364B06BBD}" destId="{419CB621-4CFC-4824-A088-8FAB829DD21C}" srcOrd="0" destOrd="0" presId="urn:microsoft.com/office/officeart/2005/8/layout/vList5"/>
    <dgm:cxn modelId="{B1CC0E96-4A05-4D30-9FA3-94617EE46695}" type="presParOf" srcId="{A6D9DB0C-9AB8-475A-BB6F-9B0BD5DC7381}" destId="{C462209C-4190-4C3B-9736-DC56E2FEEFEB}" srcOrd="5" destOrd="0" presId="urn:microsoft.com/office/officeart/2005/8/layout/vList5"/>
    <dgm:cxn modelId="{5F7D3A4A-ECBF-4273-BAE7-1AF92D796730}" type="presParOf" srcId="{A6D9DB0C-9AB8-475A-BB6F-9B0BD5DC7381}" destId="{3452B83C-9F7A-4BEB-8B87-C6BA98A832E8}" srcOrd="6" destOrd="0" presId="urn:microsoft.com/office/officeart/2005/8/layout/vList5"/>
    <dgm:cxn modelId="{09021BC1-5CFF-468E-8DBB-6293E0958DFF}" type="presParOf" srcId="{3452B83C-9F7A-4BEB-8B87-C6BA98A832E8}" destId="{5A90AD69-8265-4F1F-A114-D97941F356ED}" srcOrd="0" destOrd="0" presId="urn:microsoft.com/office/officeart/2005/8/layout/vList5"/>
    <dgm:cxn modelId="{542D3C58-871C-460B-A1ED-9A90FC50162B}" type="presParOf" srcId="{A6D9DB0C-9AB8-475A-BB6F-9B0BD5DC7381}" destId="{5078BF2C-4C22-48E3-AE0E-A10BCC18CABC}" srcOrd="7" destOrd="0" presId="urn:microsoft.com/office/officeart/2005/8/layout/vList5"/>
    <dgm:cxn modelId="{F92453F6-1E4F-4E9C-B794-4ECCEAB66C1F}" type="presParOf" srcId="{A6D9DB0C-9AB8-475A-BB6F-9B0BD5DC7381}" destId="{ADCEF21A-9472-4911-A236-27D388F94294}" srcOrd="8" destOrd="0" presId="urn:microsoft.com/office/officeart/2005/8/layout/vList5"/>
    <dgm:cxn modelId="{BEE9011A-1061-4C03-812F-D1301FF65602}" type="presParOf" srcId="{ADCEF21A-9472-4911-A236-27D388F94294}" destId="{49A9FFCC-6994-4968-B974-D85CF1C69E5F}" srcOrd="0" destOrd="0" presId="urn:microsoft.com/office/officeart/2005/8/layout/vList5"/>
    <dgm:cxn modelId="{7C87F779-7EBA-43E9-B944-F85B6F5F216C}" type="presParOf" srcId="{A6D9DB0C-9AB8-475A-BB6F-9B0BD5DC7381}" destId="{3F25DCCC-462D-4D0F-9CC2-9BBE2B1959FF}" srcOrd="9" destOrd="0" presId="urn:microsoft.com/office/officeart/2005/8/layout/vList5"/>
    <dgm:cxn modelId="{30F507AB-94DD-4082-B44B-17A88723F7FD}" type="presParOf" srcId="{A6D9DB0C-9AB8-475A-BB6F-9B0BD5DC7381}" destId="{7DCE8141-13B7-4172-B835-EB00AD420C99}" srcOrd="10" destOrd="0" presId="urn:microsoft.com/office/officeart/2005/8/layout/vList5"/>
    <dgm:cxn modelId="{9A80058D-5D24-4E1D-99CE-BAE66D7A535E}" type="presParOf" srcId="{7DCE8141-13B7-4172-B835-EB00AD420C99}" destId="{66BB895B-EAA5-430C-9EB2-CB06F0E516C6}" srcOrd="0" destOrd="0" presId="urn:microsoft.com/office/officeart/2005/8/layout/vList5"/>
    <dgm:cxn modelId="{602D79F8-D98F-4FD3-99A7-DA1B3F93476D}" type="presParOf" srcId="{A6D9DB0C-9AB8-475A-BB6F-9B0BD5DC7381}" destId="{56D205C3-0410-4A38-BCE3-A4938023673A}" srcOrd="11" destOrd="0" presId="urn:microsoft.com/office/officeart/2005/8/layout/vList5"/>
    <dgm:cxn modelId="{8577528E-C4BB-4190-B070-2A660E025495}" type="presParOf" srcId="{A6D9DB0C-9AB8-475A-BB6F-9B0BD5DC7381}" destId="{711352FC-74D9-4C4F-83C0-C3F8A29DE67A}" srcOrd="12" destOrd="0" presId="urn:microsoft.com/office/officeart/2005/8/layout/vList5"/>
    <dgm:cxn modelId="{269FDA3E-14B9-45E0-99C4-FC41A22702F0}" type="presParOf" srcId="{711352FC-74D9-4C4F-83C0-C3F8A29DE67A}" destId="{32314E0A-54FE-4798-B2D1-ECDECAA1B49B}" srcOrd="0" destOrd="0" presId="urn:microsoft.com/office/officeart/2005/8/layout/vList5"/>
    <dgm:cxn modelId="{6BC13B49-AA54-4B30-8964-7FF3848D9D1A}" type="presParOf" srcId="{A6D9DB0C-9AB8-475A-BB6F-9B0BD5DC7381}" destId="{2B08D2CD-C9D8-481C-BF6A-A4AE67B62AC0}" srcOrd="13" destOrd="0" presId="urn:microsoft.com/office/officeart/2005/8/layout/vList5"/>
    <dgm:cxn modelId="{D55C83A5-0552-462D-B22D-89DECFEF67D0}" type="presParOf" srcId="{A6D9DB0C-9AB8-475A-BB6F-9B0BD5DC7381}" destId="{197EB965-F716-4A0B-837E-EFB4E5F907B9}" srcOrd="14" destOrd="0" presId="urn:microsoft.com/office/officeart/2005/8/layout/vList5"/>
    <dgm:cxn modelId="{DBDBA01B-45BB-4C04-A574-6028F8E93D13}" type="presParOf" srcId="{197EB965-F716-4A0B-837E-EFB4E5F907B9}" destId="{9CC3E85A-9BCE-467C-A717-487E196DB2E4}" srcOrd="0" destOrd="0" presId="urn:microsoft.com/office/officeart/2005/8/layout/vList5"/>
    <dgm:cxn modelId="{E9FAADFF-C7E1-455F-AFEC-DC92C826506A}" type="presParOf" srcId="{A6D9DB0C-9AB8-475A-BB6F-9B0BD5DC7381}" destId="{0D9E3279-7970-4DE0-886D-FDE81D800E9B}" srcOrd="15" destOrd="0" presId="urn:microsoft.com/office/officeart/2005/8/layout/vList5"/>
    <dgm:cxn modelId="{DF4C85CD-5B85-448F-A121-D6B211FB6BD9}" type="presParOf" srcId="{A6D9DB0C-9AB8-475A-BB6F-9B0BD5DC7381}" destId="{69EBCD2B-8E96-4E8D-A021-FA9C78930C35}" srcOrd="16" destOrd="0" presId="urn:microsoft.com/office/officeart/2005/8/layout/vList5"/>
    <dgm:cxn modelId="{82A328BF-86CC-4E6B-805F-FFA6CBB5C8B2}" type="presParOf" srcId="{69EBCD2B-8E96-4E8D-A021-FA9C78930C35}" destId="{97DE6C9A-B2BF-4FBC-B358-8BAACBBDCD9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B52458-D264-485B-AF14-5FC81AADB871}" type="doc">
      <dgm:prSet loTypeId="urn:microsoft.com/office/officeart/2005/8/layout/venn1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6C2D34-252A-4E26-A738-D6C0176F1151}">
      <dgm:prSet/>
      <dgm:spPr/>
      <dgm:t>
        <a:bodyPr/>
        <a:lstStyle/>
        <a:p>
          <a:pPr rtl="0"/>
          <a:r>
            <a:rPr lang="en-US" b="1" baseline="0" dirty="0" err="1" smtClean="0"/>
            <a:t>Evaluasi</a:t>
          </a:r>
          <a:r>
            <a:rPr lang="en-US" b="1" baseline="0" dirty="0" smtClean="0"/>
            <a:t> </a:t>
          </a:r>
          <a:r>
            <a:rPr lang="en-US" b="1" baseline="0" dirty="0" err="1" smtClean="0"/>
            <a:t>keberhasilan</a:t>
          </a:r>
          <a:r>
            <a:rPr lang="en-US" b="1" baseline="0" dirty="0" smtClean="0"/>
            <a:t> </a:t>
          </a:r>
          <a:r>
            <a:rPr lang="en-US" b="1" baseline="0" dirty="0" err="1" smtClean="0"/>
            <a:t>pelatihan</a:t>
          </a:r>
          <a:r>
            <a:rPr lang="en-US" b="1" baseline="0" dirty="0" smtClean="0"/>
            <a:t> </a:t>
          </a:r>
          <a:endParaRPr lang="en-US" b="1" baseline="0" dirty="0"/>
        </a:p>
      </dgm:t>
    </dgm:pt>
    <dgm:pt modelId="{978C9124-9F61-43B6-BA33-366288515751}" type="parTrans" cxnId="{859F44E1-CEF5-4420-B640-A0FB2230DED8}">
      <dgm:prSet/>
      <dgm:spPr/>
      <dgm:t>
        <a:bodyPr/>
        <a:lstStyle/>
        <a:p>
          <a:endParaRPr lang="en-US"/>
        </a:p>
      </dgm:t>
    </dgm:pt>
    <dgm:pt modelId="{5A4A85BF-6F48-479C-A5F7-2554DEE35BA7}" type="sibTrans" cxnId="{859F44E1-CEF5-4420-B640-A0FB2230DED8}">
      <dgm:prSet/>
      <dgm:spPr/>
      <dgm:t>
        <a:bodyPr/>
        <a:lstStyle/>
        <a:p>
          <a:endParaRPr lang="en-US"/>
        </a:p>
      </dgm:t>
    </dgm:pt>
    <dgm:pt modelId="{64943E1B-277F-4D8B-A19C-8FD9C19722D1}" type="pres">
      <dgm:prSet presAssocID="{76B52458-D264-485B-AF14-5FC81AADB87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B555EF-A586-4C7F-90D2-ED611D33AD9B}" type="pres">
      <dgm:prSet presAssocID="{1B6C2D34-252A-4E26-A738-D6C0176F1151}" presName="circ1TxSh" presStyleLbl="vennNode1" presStyleIdx="0" presStyleCnt="1" custScaleX="625918" custLinFactNeighborX="1170" custLinFactNeighborY="6702"/>
      <dgm:spPr/>
      <dgm:t>
        <a:bodyPr/>
        <a:lstStyle/>
        <a:p>
          <a:endParaRPr lang="en-US"/>
        </a:p>
      </dgm:t>
    </dgm:pt>
  </dgm:ptLst>
  <dgm:cxnLst>
    <dgm:cxn modelId="{1BE5807D-B51D-46D3-842E-8E5F415CA5BD}" type="presOf" srcId="{76B52458-D264-485B-AF14-5FC81AADB871}" destId="{64943E1B-277F-4D8B-A19C-8FD9C19722D1}" srcOrd="0" destOrd="0" presId="urn:microsoft.com/office/officeart/2005/8/layout/venn1"/>
    <dgm:cxn modelId="{859F44E1-CEF5-4420-B640-A0FB2230DED8}" srcId="{76B52458-D264-485B-AF14-5FC81AADB871}" destId="{1B6C2D34-252A-4E26-A738-D6C0176F1151}" srcOrd="0" destOrd="0" parTransId="{978C9124-9F61-43B6-BA33-366288515751}" sibTransId="{5A4A85BF-6F48-479C-A5F7-2554DEE35BA7}"/>
    <dgm:cxn modelId="{4BE3E42A-1F9E-4362-B9CF-A561F759CE2C}" type="presOf" srcId="{1B6C2D34-252A-4E26-A738-D6C0176F1151}" destId="{22B555EF-A586-4C7F-90D2-ED611D33AD9B}" srcOrd="0" destOrd="0" presId="urn:microsoft.com/office/officeart/2005/8/layout/venn1"/>
    <dgm:cxn modelId="{DC14CF75-1778-470C-AE6E-7AB12BDB71E8}" type="presParOf" srcId="{64943E1B-277F-4D8B-A19C-8FD9C19722D1}" destId="{22B555EF-A586-4C7F-90D2-ED611D33AD9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F739A-B997-428D-9D03-2FFDDC91636E}">
      <dsp:nvSpPr>
        <dsp:cNvPr id="0" name=""/>
        <dsp:cNvSpPr/>
      </dsp:nvSpPr>
      <dsp:spPr>
        <a:xfrm>
          <a:off x="0" y="0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1. </a:t>
          </a:r>
          <a:r>
            <a:rPr lang="en-US" sz="2200" b="1" kern="1200" dirty="0" err="1" smtClean="0"/>
            <a:t>Jumlah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peserta</a:t>
          </a:r>
          <a:endParaRPr lang="en-US" sz="2200" b="1" kern="1200" dirty="0"/>
        </a:p>
      </dsp:txBody>
      <dsp:txXfrm>
        <a:off x="19379" y="19379"/>
        <a:ext cx="6312401" cy="358231"/>
      </dsp:txXfrm>
    </dsp:sp>
    <dsp:sp modelId="{6B019F52-8830-479E-89A9-C19FBC67A1A7}">
      <dsp:nvSpPr>
        <dsp:cNvPr id="0" name=""/>
        <dsp:cNvSpPr/>
      </dsp:nvSpPr>
      <dsp:spPr>
        <a:xfrm>
          <a:off x="160774" y="380999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2. </a:t>
          </a:r>
          <a:r>
            <a:rPr lang="en-US" sz="2200" b="1" kern="1200" dirty="0" err="1" smtClean="0"/>
            <a:t>Efisiensi</a:t>
          </a:r>
          <a:endParaRPr lang="en-US" sz="2200" b="1" kern="1200" dirty="0"/>
        </a:p>
      </dsp:txBody>
      <dsp:txXfrm>
        <a:off x="180153" y="400378"/>
        <a:ext cx="6312401" cy="358231"/>
      </dsp:txXfrm>
    </dsp:sp>
    <dsp:sp modelId="{419CB621-4CFC-4824-A088-8FAB829DD21C}">
      <dsp:nvSpPr>
        <dsp:cNvPr id="0" name=""/>
        <dsp:cNvSpPr/>
      </dsp:nvSpPr>
      <dsp:spPr>
        <a:xfrm>
          <a:off x="482362" y="761998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3. </a:t>
          </a:r>
          <a:r>
            <a:rPr lang="en-US" sz="2200" b="1" kern="1200" dirty="0" err="1" smtClean="0"/>
            <a:t>Jadwal</a:t>
          </a:r>
          <a:endParaRPr lang="en-US" sz="2200" b="1" kern="1200" dirty="0"/>
        </a:p>
      </dsp:txBody>
      <dsp:txXfrm>
        <a:off x="501741" y="781377"/>
        <a:ext cx="6312401" cy="358231"/>
      </dsp:txXfrm>
    </dsp:sp>
    <dsp:sp modelId="{5A90AD69-8265-4F1F-A114-D97941F356ED}">
      <dsp:nvSpPr>
        <dsp:cNvPr id="0" name=""/>
        <dsp:cNvSpPr/>
      </dsp:nvSpPr>
      <dsp:spPr>
        <a:xfrm>
          <a:off x="803950" y="1143001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4. </a:t>
          </a:r>
          <a:r>
            <a:rPr lang="en-US" sz="2200" b="1" kern="1200" dirty="0" err="1" smtClean="0"/>
            <a:t>Suasana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kondusif</a:t>
          </a:r>
          <a:endParaRPr lang="en-US" sz="2200" b="1" kern="1200" dirty="0"/>
        </a:p>
      </dsp:txBody>
      <dsp:txXfrm>
        <a:off x="823329" y="1162380"/>
        <a:ext cx="6312401" cy="358231"/>
      </dsp:txXfrm>
    </dsp:sp>
    <dsp:sp modelId="{49A9FFCC-6994-4968-B974-D85CF1C69E5F}">
      <dsp:nvSpPr>
        <dsp:cNvPr id="0" name=""/>
        <dsp:cNvSpPr/>
      </dsp:nvSpPr>
      <dsp:spPr>
        <a:xfrm>
          <a:off x="1045126" y="1524000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5. </a:t>
          </a:r>
          <a:r>
            <a:rPr lang="en-US" sz="2200" b="1" kern="1200" dirty="0" err="1" smtClean="0"/>
            <a:t>Reaksi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peserta</a:t>
          </a:r>
          <a:endParaRPr lang="en-US" sz="2200" b="1" kern="1200" dirty="0"/>
        </a:p>
      </dsp:txBody>
      <dsp:txXfrm>
        <a:off x="1064505" y="1543379"/>
        <a:ext cx="6312401" cy="358231"/>
      </dsp:txXfrm>
    </dsp:sp>
    <dsp:sp modelId="{66BB895B-EAA5-430C-9EB2-CB06F0E516C6}">
      <dsp:nvSpPr>
        <dsp:cNvPr id="0" name=""/>
        <dsp:cNvSpPr/>
      </dsp:nvSpPr>
      <dsp:spPr>
        <a:xfrm>
          <a:off x="1366714" y="1904999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6. </a:t>
          </a:r>
          <a:r>
            <a:rPr lang="en-US" sz="2200" b="1" kern="1200" dirty="0" err="1" smtClean="0"/>
            <a:t>Pembelajaran</a:t>
          </a:r>
          <a:r>
            <a:rPr lang="id-ID" sz="2200" b="1" kern="1200" dirty="0" smtClean="0"/>
            <a:t>/pengetahuan</a:t>
          </a:r>
          <a:endParaRPr lang="en-US" sz="2200" b="1" kern="1200" dirty="0"/>
        </a:p>
      </dsp:txBody>
      <dsp:txXfrm>
        <a:off x="1386093" y="1924378"/>
        <a:ext cx="6312401" cy="358231"/>
      </dsp:txXfrm>
    </dsp:sp>
    <dsp:sp modelId="{32314E0A-54FE-4798-B2D1-ECDECAA1B49B}">
      <dsp:nvSpPr>
        <dsp:cNvPr id="0" name=""/>
        <dsp:cNvSpPr/>
      </dsp:nvSpPr>
      <dsp:spPr>
        <a:xfrm>
          <a:off x="1688270" y="2285998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7. </a:t>
          </a:r>
          <a:r>
            <a:rPr lang="en-US" sz="2200" b="1" kern="1200" dirty="0" err="1" smtClean="0"/>
            <a:t>Perubahan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perilaku</a:t>
          </a:r>
          <a:endParaRPr lang="en-US" sz="2200" b="1" kern="1200" dirty="0"/>
        </a:p>
      </dsp:txBody>
      <dsp:txXfrm>
        <a:off x="1707649" y="2305377"/>
        <a:ext cx="6312401" cy="358231"/>
      </dsp:txXfrm>
    </dsp:sp>
    <dsp:sp modelId="{9CC3E85A-9BCE-467C-A717-487E196DB2E4}">
      <dsp:nvSpPr>
        <dsp:cNvPr id="0" name=""/>
        <dsp:cNvSpPr/>
      </dsp:nvSpPr>
      <dsp:spPr>
        <a:xfrm>
          <a:off x="2009858" y="2667001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8. </a:t>
          </a:r>
          <a:r>
            <a:rPr lang="en-US" sz="2200" b="1" kern="1200" dirty="0" err="1" smtClean="0"/>
            <a:t>Perubahan</a:t>
          </a:r>
          <a:r>
            <a:rPr lang="en-US" sz="2200" b="1" kern="1200" dirty="0" smtClean="0"/>
            <a:t> </a:t>
          </a:r>
          <a:r>
            <a:rPr lang="en-US" sz="2200" b="1" kern="1200" dirty="0" err="1" smtClean="0"/>
            <a:t>kenerja</a:t>
          </a:r>
          <a:endParaRPr lang="en-US" sz="2200" b="1" kern="1200" dirty="0"/>
        </a:p>
      </dsp:txBody>
      <dsp:txXfrm>
        <a:off x="2029237" y="2686380"/>
        <a:ext cx="6312401" cy="358231"/>
      </dsp:txXfrm>
    </dsp:sp>
    <dsp:sp modelId="{97DE6C9A-B2BF-4FBC-B358-8BAACBBDCD9A}">
      <dsp:nvSpPr>
        <dsp:cNvPr id="0" name=""/>
        <dsp:cNvSpPr/>
      </dsp:nvSpPr>
      <dsp:spPr>
        <a:xfrm>
          <a:off x="2331446" y="3048000"/>
          <a:ext cx="6351159" cy="39698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9. </a:t>
          </a:r>
          <a:r>
            <a:rPr lang="en-US" sz="2200" b="1" kern="1200" dirty="0" err="1" smtClean="0"/>
            <a:t>Menghitung</a:t>
          </a:r>
          <a:r>
            <a:rPr lang="en-US" sz="2200" b="1" kern="1200" dirty="0" smtClean="0"/>
            <a:t> ROI</a:t>
          </a:r>
          <a:endParaRPr lang="en-US" sz="2200" b="1" kern="1200" dirty="0"/>
        </a:p>
      </dsp:txBody>
      <dsp:txXfrm>
        <a:off x="2350825" y="3067379"/>
        <a:ext cx="6312401" cy="358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555EF-A586-4C7F-90D2-ED611D33AD9B}">
      <dsp:nvSpPr>
        <dsp:cNvPr id="0" name=""/>
        <dsp:cNvSpPr/>
      </dsp:nvSpPr>
      <dsp:spPr>
        <a:xfrm>
          <a:off x="39309" y="0"/>
          <a:ext cx="8108141" cy="1295400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baseline="0" dirty="0" err="1" smtClean="0"/>
            <a:t>Evaluasi</a:t>
          </a:r>
          <a:r>
            <a:rPr lang="en-US" sz="3600" b="1" kern="1200" baseline="0" dirty="0" smtClean="0"/>
            <a:t> </a:t>
          </a:r>
          <a:r>
            <a:rPr lang="en-US" sz="3600" b="1" kern="1200" baseline="0" dirty="0" err="1" smtClean="0"/>
            <a:t>keberhasilan</a:t>
          </a:r>
          <a:r>
            <a:rPr lang="en-US" sz="3600" b="1" kern="1200" baseline="0" dirty="0" smtClean="0"/>
            <a:t> </a:t>
          </a:r>
          <a:r>
            <a:rPr lang="en-US" sz="3600" b="1" kern="1200" baseline="0" dirty="0" err="1" smtClean="0"/>
            <a:t>pelatihan</a:t>
          </a:r>
          <a:r>
            <a:rPr lang="en-US" sz="3600" b="1" kern="1200" baseline="0" dirty="0" smtClean="0"/>
            <a:t> </a:t>
          </a:r>
          <a:endParaRPr lang="en-US" sz="3600" b="1" kern="1200" baseline="0" dirty="0"/>
        </a:p>
      </dsp:txBody>
      <dsp:txXfrm>
        <a:off x="1226719" y="189707"/>
        <a:ext cx="5733321" cy="915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28AA3-7026-4244-9FC4-E3F18F0D378C}" type="datetimeFigureOut">
              <a:rPr lang="id-ID" smtClean="0"/>
              <a:pPr/>
              <a:t>26/08/2016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0DDE8-B778-4FB1-9E9E-D7B7E8A0BBD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724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10133D53-7BE2-41CC-BDBD-81DE1CD8D3DC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666750"/>
            <a:ext cx="4645025" cy="3484563"/>
          </a:xfrm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xfrm>
            <a:off x="904875" y="4373563"/>
            <a:ext cx="5048250" cy="407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84" tIns="44792" rIns="89584" bIns="44792"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919538" y="8674100"/>
            <a:ext cx="2938462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584" tIns="44792" rIns="89584" bIns="44792" anchor="b"/>
          <a:lstStyle>
            <a:lvl1pPr defTabSz="8953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fld id="{39A969B5-19B2-41F0-AE6C-27AA42BA2158}" type="slidenum">
              <a:rPr lang="en-US" sz="1200">
                <a:latin typeface="Times New Roman" pitchFamily="18" charset="0"/>
              </a:rPr>
              <a:pPr algn="r"/>
              <a:t>6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QTMagicMarker" pitchFamily="2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QTMagicMarker" pitchFamily="2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QTMagicMarker" pitchFamily="2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QTMagicMarker" pitchFamily="2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QTMagicMarker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QTMagicMarker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QTMagicMarker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QTMagicMarker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QTMagicMarker" pitchFamily="2" charset="0"/>
              </a:defRPr>
            </a:lvl9pPr>
          </a:lstStyle>
          <a:p>
            <a:pPr eaLnBrk="1" hangingPunct="1"/>
            <a:fld id="{F3D5DB44-C685-4B3D-BA05-7CC38843F2AC}" type="slidenum">
              <a:rPr lang="en-US" sz="1200">
                <a:latin typeface="Arial" charset="0"/>
              </a:rPr>
              <a:pPr eaLnBrk="1" hangingPunct="1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525F67-1438-466E-A26E-E5736DB256B0}" type="datetime1">
              <a:rPr lang="id-ID" smtClean="0"/>
              <a:t>26/08/2016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4F9F-664D-4AC6-B348-CF7BDE5505F7}" type="datetime1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098155-AC90-423D-9A31-798081080AD2}" type="datetime1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67AE-0B30-49BF-950B-942FF645F6CA}" type="datetime1">
              <a:rPr lang="id-ID" smtClean="0"/>
              <a:t>26/08/2016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5EDE-8966-418F-8DD1-93EF6798A355}" type="datetime1">
              <a:rPr lang="id-ID" smtClean="0"/>
              <a:t>26/08/2016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770BC1-3C8D-4201-9D17-A6E7DE6A9C30}" type="datetime1">
              <a:rPr lang="id-ID" smtClean="0"/>
              <a:t>26/08/2016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EDF662-A916-4D35-A56B-5E0AACA6B300}" type="datetime1">
              <a:rPr lang="id-ID" smtClean="0"/>
              <a:t>26/08/2016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D394-0DEF-4CEC-8D1A-935BFE3BDC10}" type="datetime1">
              <a:rPr lang="id-ID" smtClean="0"/>
              <a:t>26/08/2016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500F9-3ADA-41FC-95E9-97D069AA9DBE}" type="datetime1">
              <a:rPr lang="id-ID" smtClean="0"/>
              <a:t>26/08/2016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FBF0-44A3-46AF-81B3-0B667DD30826}" type="datetime1">
              <a:rPr lang="id-ID" smtClean="0"/>
              <a:t>26/08/2016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C96495-8FFC-4A85-94C9-41EEE3B809D4}" type="datetime1">
              <a:rPr lang="id-ID" smtClean="0"/>
              <a:t>26/08/2016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B16655-D868-4308-A7D9-A892D039C68E}" type="datetime1">
              <a:rPr lang="id-ID" smtClean="0"/>
              <a:t>26/08/2016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48BA5A-2244-4B26-A5E7-5AD77B67B9D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38600"/>
            <a:ext cx="8371656" cy="1406624"/>
          </a:xfrm>
        </p:spPr>
        <p:txBody>
          <a:bodyPr/>
          <a:lstStyle/>
          <a:p>
            <a:r>
              <a:rPr lang="id-ID" dirty="0" smtClean="0"/>
              <a:t>EVALUASI PROGRAM PELATIHAN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Dra. Sri Hastuti Handayani, M.Si, Psi</a:t>
            </a:r>
            <a:endParaRPr lang="id-ID" dirty="0"/>
          </a:p>
        </p:txBody>
      </p:sp>
      <p:pic>
        <p:nvPicPr>
          <p:cNvPr id="1026" name="Picture 2" descr="http://2.bp.blogspot.com/-nk5vMXExToc/UQTtHORIyyI/AAAAAAAAAS8/PoavxhKM7Xo/s1600/animasi+power+point-3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254" y="836712"/>
            <a:ext cx="381696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10</a:t>
            </a:fld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0644353"/>
              </p:ext>
            </p:extLst>
          </p:nvPr>
        </p:nvGraphicFramePr>
        <p:xfrm>
          <a:off x="395535" y="1870680"/>
          <a:ext cx="837064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320"/>
                <a:gridCol w="4185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PRE TEST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POST TES</a:t>
                      </a:r>
                      <a:endParaRPr lang="id-ID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err="1" smtClean="0">
                          <a:cs typeface="Times New Roman" pitchFamily="18" charset="0"/>
                        </a:rPr>
                        <a:t>Tes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dilakukan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id-ID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sebelum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training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eaLnBrk="1" hangingPunct="1"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Tes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dilakukan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setelah</a:t>
                      </a:r>
                      <a:r>
                        <a:rPr lang="en-US" sz="2400" dirty="0" smtClean="0"/>
                        <a:t> training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>
                          <a:cs typeface="Times New Roman" pitchFamily="18" charset="0"/>
                        </a:rPr>
                        <a:t>Sejauh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mana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trainee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memiliki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pengetahuan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/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ketrampilan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sebelum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diberikan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Sejauh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mana</a:t>
                      </a:r>
                      <a:r>
                        <a:rPr lang="en-US" sz="2400" dirty="0" smtClean="0"/>
                        <a:t> trainee </a:t>
                      </a:r>
                      <a:r>
                        <a:rPr lang="en-US" sz="2400" dirty="0" err="1" smtClean="0"/>
                        <a:t>memiliki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ketrampilan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setelah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diberikan</a:t>
                      </a:r>
                      <a:r>
                        <a:rPr lang="en-US" sz="2400" dirty="0" smtClean="0"/>
                        <a:t> training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>
                          <a:cs typeface="Times New Roman" pitchFamily="18" charset="0"/>
                        </a:rPr>
                        <a:t>Skor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lebih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rendah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sebelum</a:t>
                      </a:r>
                      <a:r>
                        <a:rPr lang="en-US" sz="2400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cs typeface="Times New Roman" pitchFamily="18" charset="0"/>
                        </a:rPr>
                        <a:t>ditraining</a:t>
                      </a:r>
                      <a:endParaRPr lang="en-US" sz="2400" dirty="0" smtClean="0"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err="1" smtClean="0"/>
                        <a:t>Skor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diharapkan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lebih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tinggi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merup</a:t>
                      </a:r>
                      <a:r>
                        <a:rPr lang="en-US" sz="2400" dirty="0" smtClean="0"/>
                        <a:t>. </a:t>
                      </a:r>
                      <a:r>
                        <a:rPr lang="id-ID" sz="2400" dirty="0" smtClean="0"/>
                        <a:t>u</a:t>
                      </a:r>
                      <a:r>
                        <a:rPr lang="en-US" sz="2400" dirty="0" err="1" smtClean="0"/>
                        <a:t>kuran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hasil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belajar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selama</a:t>
                      </a:r>
                      <a:r>
                        <a:rPr lang="en-US" sz="2400" dirty="0" smtClean="0"/>
                        <a:t> training)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69833" y="188640"/>
            <a:ext cx="6564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 TEST – POST TEST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405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41512"/>
            <a:ext cx="8153400" cy="4495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Tx/>
              <a:buSzPct val="100000"/>
              <a:buFont typeface="Wingdings" pitchFamily="2" charset="2"/>
              <a:buChar char="q"/>
            </a:pPr>
            <a:r>
              <a:rPr lang="en-US" dirty="0" smtClean="0">
                <a:latin typeface="Tahoma" charset="0"/>
                <a:cs typeface="Times New Roman" pitchFamily="18" charset="0"/>
              </a:rPr>
              <a:t>Makin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perbedaan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skor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pre-test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dan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post-test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berarti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makin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trainee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u="sng" dirty="0" smtClean="0">
                <a:latin typeface="Tahoma" charset="0"/>
                <a:cs typeface="Times New Roman" pitchFamily="18" charset="0"/>
              </a:rPr>
              <a:t/>
            </a:r>
            <a:br>
              <a:rPr lang="en-US" u="sng" dirty="0" smtClean="0">
                <a:latin typeface="Tahoma" charset="0"/>
                <a:cs typeface="Times New Roman" pitchFamily="18" charset="0"/>
              </a:rPr>
            </a:br>
            <a:endParaRPr lang="en-US" u="sng" dirty="0" smtClean="0">
              <a:latin typeface="Tahoma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dirty="0" smtClean="0">
                <a:latin typeface="Tahoma" charset="0"/>
                <a:cs typeface="Times New Roman" pitchFamily="18" charset="0"/>
              </a:rPr>
              <a:t>Makin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sedikit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perbedaan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berarti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makin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sedikit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dipelajari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:</a:t>
            </a:r>
            <a:endParaRPr lang="id-ID" u="sng" dirty="0">
              <a:latin typeface="Tahoma" charset="0"/>
              <a:cs typeface="Times New Roman" pitchFamily="18" charset="0"/>
            </a:endParaRPr>
          </a:p>
          <a:p>
            <a:pPr marL="880110" lvl="1" indent="-5143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Tahoma" charset="0"/>
                <a:cs typeface="Times New Roman" pitchFamily="18" charset="0"/>
              </a:rPr>
              <a:t>Trainee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menguasai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ketrampilan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dilatihkan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dipelajari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sedikit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saja</a:t>
            </a:r>
            <a:endParaRPr lang="id-ID" u="sng" dirty="0">
              <a:latin typeface="Tahoma" charset="0"/>
              <a:cs typeface="Times New Roman" pitchFamily="18" charset="0"/>
            </a:endParaRPr>
          </a:p>
          <a:p>
            <a:pPr marL="880110" lvl="1" indent="-514350">
              <a:lnSpc>
                <a:spcPct val="90000"/>
              </a:lnSpc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Tahoma" charset="0"/>
                <a:cs typeface="Times New Roman" pitchFamily="18" charset="0"/>
              </a:rPr>
              <a:t>Trainee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mampu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mengikuti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program training (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taraf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IQ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rendah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ketrampilan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pengetahuan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kemauan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motivasi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ahoma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ahoma" charset="0"/>
                <a:cs typeface="Times New Roman" pitchFamily="18" charset="0"/>
              </a:rPr>
              <a:t>)</a:t>
            </a:r>
            <a:endParaRPr lang="en-US" u="sng" dirty="0" smtClean="0">
              <a:latin typeface="Tahoma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831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800" b="1" dirty="0" err="1" smtClean="0"/>
              <a:t>Ukuran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untuk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Mengevaluasi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Pelatihan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dan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Pengembangan</a:t>
            </a:r>
            <a:endParaRPr lang="en-US" sz="38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569647" cy="46083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/>
              <a:t>Opini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Peserta</a:t>
            </a:r>
            <a:r>
              <a:rPr lang="en-US" sz="2800" b="1" dirty="0" smtClean="0"/>
              <a:t>: </a:t>
            </a:r>
            <a:r>
              <a:rPr lang="en-US" sz="2800" dirty="0" err="1" smtClean="0"/>
              <a:t>Menanyakan</a:t>
            </a:r>
            <a:r>
              <a:rPr lang="en-US" sz="2800" dirty="0" smtClean="0"/>
              <a:t> </a:t>
            </a:r>
            <a:r>
              <a:rPr lang="en-US" sz="2800" dirty="0" err="1" smtClean="0"/>
              <a:t>opini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agar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saran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perbaikan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kepuasan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/>
              <a:t>Tingkat </a:t>
            </a:r>
            <a:r>
              <a:rPr lang="en-US" sz="2800" b="1" dirty="0" err="1" smtClean="0"/>
              <a:t>Pembelajaran</a:t>
            </a:r>
            <a:r>
              <a:rPr lang="en-US" sz="2800" b="1" dirty="0" smtClean="0"/>
              <a:t>: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sesudah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800" b="1" dirty="0" err="1" smtClean="0"/>
              <a:t>Perubahan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Perilaku</a:t>
            </a:r>
            <a:r>
              <a:rPr lang="en-US" sz="2800" b="1" dirty="0" smtClean="0"/>
              <a:t>: </a:t>
            </a:r>
            <a:r>
              <a:rPr lang="en-US" sz="2800" dirty="0" err="1" smtClean="0"/>
              <a:t>Mengevaluasi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di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.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360-derajat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76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800" b="1" dirty="0" err="1" smtClean="0"/>
              <a:t>Ukuran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untuk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Mengevaluasi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Pelatihan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dan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Pengembangan</a:t>
            </a:r>
            <a:endParaRPr lang="en-US" sz="38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00200"/>
            <a:ext cx="8353623" cy="48529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b="1" dirty="0" err="1" smtClean="0"/>
              <a:t>Pencapaian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Tujuan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Pelatihan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Pengembangan</a:t>
            </a:r>
            <a:r>
              <a:rPr lang="en-US" sz="2600" b="1" dirty="0" smtClean="0"/>
              <a:t>: </a:t>
            </a:r>
            <a:r>
              <a:rPr lang="en-US" sz="2600" dirty="0" err="1" smtClean="0"/>
              <a:t>Mengevaluasi</a:t>
            </a:r>
            <a:r>
              <a:rPr lang="en-US" sz="2600" dirty="0" smtClean="0"/>
              <a:t> </a:t>
            </a:r>
            <a:r>
              <a:rPr lang="en-US" sz="2600" dirty="0" err="1" smtClean="0"/>
              <a:t>sampai</a:t>
            </a:r>
            <a:r>
              <a:rPr lang="en-US" sz="2600" dirty="0" smtClean="0"/>
              <a:t> di </a:t>
            </a:r>
            <a:r>
              <a:rPr lang="en-US" sz="2600" dirty="0" err="1" smtClean="0"/>
              <a:t>mana</a:t>
            </a:r>
            <a:r>
              <a:rPr lang="en-US" sz="2600" dirty="0" smtClean="0"/>
              <a:t> program</a:t>
            </a:r>
            <a:r>
              <a:rPr lang="id-ID" sz="2600" dirty="0" smtClean="0"/>
              <a:t>2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telah</a:t>
            </a:r>
            <a:r>
              <a:rPr lang="en-US" sz="2600" dirty="0" smtClean="0"/>
              <a:t> </a:t>
            </a:r>
            <a:r>
              <a:rPr lang="en-US" sz="2600" dirty="0" err="1" smtClean="0"/>
              <a:t>mencapai</a:t>
            </a:r>
            <a:r>
              <a:rPr lang="en-US" sz="2600" dirty="0" smtClean="0"/>
              <a:t> </a:t>
            </a:r>
            <a:r>
              <a:rPr lang="en-US" sz="2600" dirty="0" err="1" smtClean="0"/>
              <a:t>tujuan-tujuan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nyata</a:t>
            </a:r>
            <a:r>
              <a:rPr lang="en-US" sz="2600" dirty="0" smtClean="0"/>
              <a:t> </a:t>
            </a:r>
            <a:r>
              <a:rPr lang="en-US" sz="2600" dirty="0" err="1" smtClean="0"/>
              <a:t>berdampak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kinerja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1" i="1" dirty="0" smtClean="0"/>
              <a:t>Benchmarking</a:t>
            </a:r>
            <a:r>
              <a:rPr lang="en-US" sz="2600" b="1" dirty="0" smtClean="0"/>
              <a:t>:</a:t>
            </a:r>
            <a:r>
              <a:rPr lang="en-US" sz="2600" dirty="0" smtClean="0"/>
              <a:t> Proses </a:t>
            </a:r>
            <a:r>
              <a:rPr lang="en-US" sz="2600" dirty="0" err="1" smtClean="0"/>
              <a:t>memonitor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mengukur</a:t>
            </a:r>
            <a:r>
              <a:rPr lang="en-US" sz="2600" dirty="0" smtClean="0"/>
              <a:t> proses</a:t>
            </a:r>
            <a:r>
              <a:rPr lang="id-ID" sz="2600" dirty="0" smtClean="0"/>
              <a:t>2</a:t>
            </a:r>
            <a:r>
              <a:rPr lang="en-US" sz="2600" dirty="0" smtClean="0"/>
              <a:t> internal </a:t>
            </a:r>
            <a:r>
              <a:rPr lang="en-US" sz="2600" dirty="0" err="1" smtClean="0"/>
              <a:t>suatu</a:t>
            </a:r>
            <a:r>
              <a:rPr lang="en-US" sz="2600" dirty="0" smtClean="0"/>
              <a:t> </a:t>
            </a:r>
            <a:r>
              <a:rPr lang="en-US" sz="2600" dirty="0" err="1" smtClean="0"/>
              <a:t>perusahaan</a:t>
            </a:r>
            <a:r>
              <a:rPr lang="id-ID" sz="2600" dirty="0" smtClean="0"/>
              <a:t>,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membandingkan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informasi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perusahaan</a:t>
            </a:r>
            <a:r>
              <a:rPr lang="id-ID" sz="2600" dirty="0" smtClean="0"/>
              <a:t>2</a:t>
            </a:r>
            <a:r>
              <a:rPr lang="en-US" sz="2600" dirty="0" smtClean="0"/>
              <a:t> yang </a:t>
            </a:r>
            <a:r>
              <a:rPr lang="en-US" sz="2600" dirty="0" err="1" smtClean="0"/>
              <a:t>unggul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id-ID" sz="2600" dirty="0" smtClean="0"/>
              <a:t>2</a:t>
            </a:r>
            <a:r>
              <a:rPr lang="en-US" sz="2600" dirty="0" smtClean="0"/>
              <a:t>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 lvl="1">
              <a:lnSpc>
                <a:spcPct val="80000"/>
              </a:lnSpc>
            </a:pPr>
            <a:r>
              <a:rPr lang="en-US" sz="2300" i="1" dirty="0" smtClean="0"/>
              <a:t>Benchmarking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pelatihan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pengembangan</a:t>
            </a:r>
            <a:r>
              <a:rPr lang="en-US" sz="2300" dirty="0" smtClean="0"/>
              <a:t> </a:t>
            </a:r>
            <a:r>
              <a:rPr lang="en-US" sz="2300" dirty="0" err="1" smtClean="0"/>
              <a:t>umumnya</a:t>
            </a:r>
            <a:r>
              <a:rPr lang="en-US" sz="2300" dirty="0" smtClean="0"/>
              <a:t> </a:t>
            </a:r>
            <a:r>
              <a:rPr lang="en-US" sz="2300" dirty="0" err="1" smtClean="0"/>
              <a:t>berfokus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ukuran</a:t>
            </a:r>
            <a:r>
              <a:rPr lang="id-ID" sz="2300" dirty="0" smtClean="0"/>
              <a:t>2</a:t>
            </a:r>
            <a:r>
              <a:rPr lang="en-US" sz="2300" dirty="0" smtClean="0"/>
              <a:t> </a:t>
            </a:r>
            <a:r>
              <a:rPr lang="en-US" sz="2300" dirty="0" err="1" smtClean="0"/>
              <a:t>seperti</a:t>
            </a:r>
            <a:r>
              <a:rPr lang="en-US" sz="2300" dirty="0" smtClean="0"/>
              <a:t> </a:t>
            </a:r>
            <a:r>
              <a:rPr lang="en-US" sz="2300" dirty="0" err="1" smtClean="0"/>
              <a:t>biaya</a:t>
            </a:r>
            <a:r>
              <a:rPr lang="en-US" sz="2300" dirty="0" smtClean="0"/>
              <a:t> </a:t>
            </a:r>
            <a:r>
              <a:rPr lang="en-US" sz="2300" dirty="0" err="1" smtClean="0"/>
              <a:t>pelatihan</a:t>
            </a:r>
            <a:r>
              <a:rPr lang="en-US" sz="2300" dirty="0" smtClean="0"/>
              <a:t>, </a:t>
            </a:r>
            <a:r>
              <a:rPr lang="en-US" sz="2300" dirty="0" err="1" smtClean="0"/>
              <a:t>rasio</a:t>
            </a:r>
            <a:r>
              <a:rPr lang="en-US" sz="2300" dirty="0" smtClean="0"/>
              <a:t> </a:t>
            </a:r>
            <a:r>
              <a:rPr lang="en-US" sz="2300" dirty="0" err="1" smtClean="0"/>
              <a:t>staf</a:t>
            </a:r>
            <a:r>
              <a:rPr lang="en-US" sz="2300" dirty="0" smtClean="0"/>
              <a:t> </a:t>
            </a:r>
            <a:r>
              <a:rPr lang="en-US" sz="2300" dirty="0" err="1" smtClean="0"/>
              <a:t>pelatihan</a:t>
            </a:r>
            <a:r>
              <a:rPr lang="en-US" sz="2300" dirty="0" smtClean="0"/>
              <a:t> </a:t>
            </a:r>
            <a:r>
              <a:rPr lang="en-US" sz="2300" dirty="0" err="1" smtClean="0"/>
              <a:t>terhadap</a:t>
            </a:r>
            <a:r>
              <a:rPr lang="en-US" sz="2300" dirty="0" smtClean="0"/>
              <a:t> </a:t>
            </a:r>
            <a:r>
              <a:rPr lang="en-US" sz="2300" dirty="0" err="1" smtClean="0"/>
              <a:t>seluruh</a:t>
            </a:r>
            <a:r>
              <a:rPr lang="en-US" sz="2300" dirty="0" smtClean="0"/>
              <a:t> </a:t>
            </a:r>
            <a:r>
              <a:rPr lang="en-US" sz="2300" dirty="0" err="1" smtClean="0"/>
              <a:t>karyawan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baru</a:t>
            </a:r>
            <a:r>
              <a:rPr lang="en-US" sz="2300" dirty="0" smtClean="0"/>
              <a:t> </a:t>
            </a:r>
            <a:r>
              <a:rPr lang="en-US" sz="2300" dirty="0" err="1" smtClean="0"/>
              <a:t>tidaknya</a:t>
            </a:r>
            <a:r>
              <a:rPr lang="en-US" sz="2300" dirty="0" smtClean="0"/>
              <a:t> </a:t>
            </a:r>
            <a:r>
              <a:rPr lang="en-US" sz="2300" dirty="0" err="1" smtClean="0"/>
              <a:t>sistem</a:t>
            </a:r>
            <a:r>
              <a:rPr lang="id-ID" sz="2300" dirty="0" smtClean="0"/>
              <a:t>2</a:t>
            </a:r>
            <a:r>
              <a:rPr lang="en-US" sz="2300" dirty="0" smtClean="0"/>
              <a:t> </a:t>
            </a:r>
            <a:r>
              <a:rPr lang="en-US" sz="2300" dirty="0" err="1" smtClean="0"/>
              <a:t>penyampaian</a:t>
            </a:r>
            <a:r>
              <a:rPr lang="en-US" sz="2300" dirty="0" smtClean="0"/>
              <a:t> yang </a:t>
            </a:r>
            <a:r>
              <a:rPr lang="en-US" sz="2300" dirty="0" err="1" smtClean="0"/>
              <a:t>digunakan</a:t>
            </a:r>
            <a:r>
              <a:rPr lang="en-US" sz="2300" dirty="0" smtClean="0"/>
              <a:t>.   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792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200" b="1" i="1" dirty="0" smtClean="0">
                <a:cs typeface="Times New Roman" pitchFamily="18" charset="0"/>
              </a:rPr>
              <a:t>PELAKSANAAN </a:t>
            </a:r>
            <a:r>
              <a:rPr lang="en-US" sz="3200" b="1" i="1" dirty="0" smtClean="0">
                <a:cs typeface="Times New Roman" pitchFamily="18" charset="0"/>
              </a:rPr>
              <a:t>EVALUASI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proses training</a:t>
            </a:r>
            <a:endParaRPr lang="id-ID" sz="2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sesi</a:t>
            </a:r>
            <a:endParaRPr lang="id-ID" sz="28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1" hangingPunct="1"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akhir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training </a:t>
            </a:r>
          </a:p>
          <a:p>
            <a:pPr eaLnBrk="1" hangingPunct="1">
              <a:buFontTx/>
              <a:buNone/>
            </a:pPr>
            <a:endParaRPr lang="en-US" u="sng" dirty="0" smtClean="0"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568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200" smtClean="0">
                <a:solidFill>
                  <a:srgbClr val="0033CC"/>
                </a:solidFill>
              </a:rPr>
              <a:t>Faktor Efektivitas Pelatihan</a:t>
            </a:r>
            <a:endParaRPr lang="en-GB" sz="4200" smtClean="0">
              <a:solidFill>
                <a:srgbClr val="0033CC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844824"/>
            <a:ext cx="8153400" cy="4251176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1.	</a:t>
            </a:r>
            <a:r>
              <a:rPr lang="en-US" sz="2400" b="1" i="1" dirty="0" smtClean="0">
                <a:solidFill>
                  <a:srgbClr val="0070C0"/>
                </a:solidFill>
              </a:rPr>
              <a:t>Participation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keterlibatan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2.	</a:t>
            </a:r>
            <a:r>
              <a:rPr lang="en-US" sz="2400" b="1" i="1" dirty="0" smtClean="0">
                <a:solidFill>
                  <a:srgbClr val="0070C0"/>
                </a:solidFill>
              </a:rPr>
              <a:t>Repetition</a:t>
            </a:r>
            <a:r>
              <a:rPr lang="en-US" sz="2400" i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berulang-ulang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usaha</a:t>
            </a:r>
            <a:r>
              <a:rPr lang="en-US" sz="2400" dirty="0" smtClean="0"/>
              <a:t> </a:t>
            </a:r>
            <a:r>
              <a:rPr lang="en-US" sz="2400" dirty="0" err="1" smtClean="0"/>
              <a:t>menanamkan</a:t>
            </a:r>
            <a:r>
              <a:rPr lang="en-US" sz="2400" dirty="0" smtClean="0"/>
              <a:t> ide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ingatan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3.	</a:t>
            </a:r>
            <a:r>
              <a:rPr lang="en-US" sz="2400" b="1" i="1" dirty="0" smtClean="0">
                <a:solidFill>
                  <a:srgbClr val="0070C0"/>
                </a:solidFill>
              </a:rPr>
              <a:t>Relevance</a:t>
            </a:r>
            <a:r>
              <a:rPr lang="en-US" sz="2400" dirty="0" smtClean="0"/>
              <a:t>,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4.	</a:t>
            </a:r>
            <a:r>
              <a:rPr lang="en-US" sz="2400" b="1" i="1" dirty="0" smtClean="0">
                <a:solidFill>
                  <a:srgbClr val="0070C0"/>
                </a:solidFill>
              </a:rPr>
              <a:t>Transference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.</a:t>
            </a:r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5.	</a:t>
            </a:r>
            <a:r>
              <a:rPr lang="en-US" sz="2400" b="1" i="1" dirty="0" smtClean="0">
                <a:solidFill>
                  <a:srgbClr val="0070C0"/>
                </a:solidFill>
              </a:rPr>
              <a:t>Feedback</a:t>
            </a:r>
            <a:r>
              <a:rPr lang="en-US" sz="2400" i="1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peserta</a:t>
            </a:r>
            <a:r>
              <a:rPr lang="en-US" sz="2400" dirty="0" smtClean="0"/>
              <a:t> </a:t>
            </a:r>
            <a:r>
              <a:rPr lang="en-US" sz="2400" dirty="0" err="1" smtClean="0"/>
              <a:t>pelatihan</a:t>
            </a:r>
            <a:r>
              <a:rPr lang="en-US" sz="2400" dirty="0" smtClean="0"/>
              <a:t>, </a:t>
            </a:r>
            <a:r>
              <a:rPr lang="en-US" sz="2400" dirty="0" err="1" smtClean="0"/>
              <a:t>mana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diperbaiki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dipertahankan</a:t>
            </a:r>
            <a:r>
              <a:rPr lang="en-US" sz="2400" dirty="0" smtClean="0"/>
              <a:t>.</a:t>
            </a:r>
            <a:endParaRPr lang="en-GB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34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TINGKATAN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16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Reaksi dan tindakan terencana</a:t>
            </a:r>
          </a:p>
          <a:p>
            <a:r>
              <a:rPr lang="id-ID" sz="4000" dirty="0" smtClean="0"/>
              <a:t>Proses pembelajaran</a:t>
            </a:r>
          </a:p>
          <a:p>
            <a:r>
              <a:rPr lang="id-ID" sz="4000" dirty="0" smtClean="0"/>
              <a:t>Aplikasi pekerjaan</a:t>
            </a:r>
          </a:p>
          <a:p>
            <a:r>
              <a:rPr lang="id-ID" sz="4000" dirty="0" smtClean="0"/>
              <a:t>Hasil Usaha</a:t>
            </a:r>
          </a:p>
          <a:p>
            <a:r>
              <a:rPr lang="id-ID" sz="4000" dirty="0" smtClean="0"/>
              <a:t>Pengembalian keuntungan investasi (ROI)</a:t>
            </a:r>
            <a:endParaRPr lang="id-ID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Tingkatan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17</a:t>
            </a:fld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956440"/>
          <a:ext cx="81534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TINGKAT EVALUASI</a:t>
                      </a:r>
                      <a:endParaRPr lang="id-ID" sz="20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ASPEK YANG DIUKUR</a:t>
                      </a:r>
                      <a:endParaRPr lang="id-ID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Nilai Informasi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Kekuatan Penunjuk Hasil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Frekuensi Penggunaan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Tingkat Kesulitan Asesmen</a:t>
                      </a:r>
                      <a:endParaRPr lang="id-ID" sz="20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Reaksi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Proses pembelajaran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Aplikasi Pekerjaan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Hasil Usaha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ROI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Tertinggi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Terendah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Terendah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Tertinggi</a:t>
                      </a:r>
                    </a:p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Tertinggi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Terendah</a:t>
                      </a:r>
                    </a:p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Terendah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Tertinggi</a:t>
                      </a:r>
                    </a:p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059832" y="3933056"/>
            <a:ext cx="0" cy="18722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4008" y="3861048"/>
            <a:ext cx="0" cy="19442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6300192" y="3933056"/>
            <a:ext cx="0" cy="18722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956376" y="3861048"/>
            <a:ext cx="0" cy="194421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ROI PD BERBAGAI LEVEL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18</a:t>
            </a:fld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852032"/>
          <a:ext cx="8153400" cy="4241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921"/>
                <a:gridCol w="1656184"/>
                <a:gridCol w="1296144"/>
                <a:gridCol w="1260351"/>
                <a:gridCol w="1358900"/>
                <a:gridCol w="1358900"/>
              </a:tblGrid>
              <a:tr h="117090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ROI dg</a:t>
                      </a:r>
                      <a:r>
                        <a:rPr lang="id-ID" baseline="0" dirty="0" smtClean="0"/>
                        <a:t> data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Waktu</a:t>
                      </a:r>
                      <a:r>
                        <a:rPr lang="id-ID" baseline="0" dirty="0" smtClean="0"/>
                        <a:t> Pengumpulan Data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Kredibilitas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Ketepatan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Biaya Konstruksi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Derajat Kesulitan</a:t>
                      </a:r>
                      <a:endParaRPr lang="id-ID" dirty="0"/>
                    </a:p>
                  </a:txBody>
                  <a:tcPr anchor="ctr"/>
                </a:tc>
              </a:tr>
              <a:tr h="1170901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Perawatan sebelum program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Sebelum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7486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Level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Selama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7486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Level 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Selama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7486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Level 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Sesudah 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47486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Level 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Sesudah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067944" y="3356992"/>
            <a:ext cx="0" cy="2592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00392" y="3356992"/>
            <a:ext cx="0" cy="2592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32240" y="3356992"/>
            <a:ext cx="0" cy="2592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36096" y="3356992"/>
            <a:ext cx="0" cy="25922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Evaluasi Tingkat 1 &amp; 2</a:t>
            </a:r>
            <a:br>
              <a:rPr lang="id-ID" dirty="0" smtClean="0"/>
            </a:br>
            <a:r>
              <a:rPr lang="id-ID" dirty="0" smtClean="0"/>
              <a:t>(Mengukur Kinerja Partisipan)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19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Mengukur reaksi dan aksi yg direncanakan (tes)</a:t>
            </a:r>
          </a:p>
          <a:p>
            <a:r>
              <a:rPr lang="id-ID" dirty="0" smtClean="0"/>
              <a:t>Mengukur perubahan dlm pengetahuan dan ketrampilan (tes)</a:t>
            </a:r>
          </a:p>
          <a:p>
            <a:r>
              <a:rPr lang="id-ID" dirty="0" smtClean="0"/>
              <a:t>Latihan ketrampilan</a:t>
            </a:r>
          </a:p>
          <a:p>
            <a:r>
              <a:rPr lang="id-ID" dirty="0" smtClean="0"/>
              <a:t>Laporan pribadi</a:t>
            </a:r>
          </a:p>
          <a:p>
            <a:r>
              <a:rPr lang="id-ID" dirty="0" smtClean="0"/>
              <a:t>Latihan/exercise</a:t>
            </a:r>
          </a:p>
          <a:p>
            <a:r>
              <a:rPr lang="id-ID" dirty="0" smtClean="0"/>
              <a:t>Observasi selama program pelatihan</a:t>
            </a:r>
          </a:p>
          <a:p>
            <a:r>
              <a:rPr lang="id-ID" dirty="0" smtClean="0"/>
              <a:t>Check list oleh fasilitator</a:t>
            </a:r>
          </a:p>
          <a:p>
            <a:r>
              <a:rPr lang="id-ID" dirty="0" smtClean="0"/>
              <a:t>Asesmen Tim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EVALUASI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5651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Menentukan apkh suatu program telah mencapai tujuannya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Mengidentifikasi kekuatan dan kelemahan proses pengembangan SDM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Menentukan rasio biaya dan manfaat dr suatu program pengembangan SDM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Menentukan siapa yg hrs berpartisipasi pd program di masa mendatang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Mengetes kejelasan dan validitas dr tes  dan pertanyaan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Target Area Evaluasi Tingkat 1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20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Isi program</a:t>
            </a:r>
          </a:p>
          <a:p>
            <a:r>
              <a:rPr lang="id-ID" dirty="0" smtClean="0"/>
              <a:t>Materi instruksi</a:t>
            </a:r>
          </a:p>
          <a:p>
            <a:r>
              <a:rPr lang="id-ID" dirty="0" smtClean="0"/>
              <a:t>Penugasan di luar kelas</a:t>
            </a:r>
          </a:p>
          <a:p>
            <a:r>
              <a:rPr lang="id-ID" dirty="0" smtClean="0"/>
              <a:t>Metode penyampaian</a:t>
            </a:r>
          </a:p>
          <a:p>
            <a:r>
              <a:rPr lang="id-ID" dirty="0" smtClean="0"/>
              <a:t>Instruktur/fasilitator</a:t>
            </a:r>
          </a:p>
          <a:p>
            <a:r>
              <a:rPr lang="id-ID" dirty="0" smtClean="0"/>
              <a:t>Fasilitas dan lingkungan pembelajaran</a:t>
            </a:r>
          </a:p>
          <a:p>
            <a:r>
              <a:rPr lang="id-ID" dirty="0" smtClean="0"/>
              <a:t>Evaluasi secara umum</a:t>
            </a:r>
          </a:p>
          <a:p>
            <a:r>
              <a:rPr lang="id-ID" dirty="0" smtClean="0"/>
              <a:t>Perencanaan peningkatan</a:t>
            </a:r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 ttg Persepsi Partisipan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21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Partisipan mampu utk membuat penilaian yg akurat ttg seberapa banyak yg telah mrk pelajari</a:t>
            </a:r>
          </a:p>
          <a:p>
            <a:r>
              <a:rPr lang="id-ID" sz="3600" dirty="0" smtClean="0"/>
              <a:t>Partisipan lbh banyak belajar dr sesi yg mrk suka</a:t>
            </a:r>
          </a:p>
          <a:p>
            <a:r>
              <a:rPr lang="id-ID" sz="3600" dirty="0" smtClean="0"/>
              <a:t>Partisipan lbh banyak belajar dr instruktur/ fasilitator yg mrk anggap adlh ahlinya</a:t>
            </a:r>
            <a:endParaRPr lang="id-ID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ROI pd Data Level 1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22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Pengetahuan dan ketrampilan apa yg telah meningkat ?</a:t>
            </a:r>
          </a:p>
          <a:p>
            <a:r>
              <a:rPr lang="id-ID" dirty="0" smtClean="0"/>
              <a:t>Rencana tindakan apa yg akan dilakukan dg peningkatan pengetahuan dan ketrampilan ?</a:t>
            </a:r>
          </a:p>
          <a:p>
            <a:r>
              <a:rPr lang="id-ID" dirty="0" smtClean="0"/>
              <a:t>Dampak apa dlm unit keuangan yg akan meningkat dlm unit kerja ?</a:t>
            </a:r>
          </a:p>
          <a:p>
            <a:r>
              <a:rPr lang="id-ID" dirty="0" smtClean="0"/>
              <a:t>Apa derajat keyakinan dr perhitungan tsb ?</a:t>
            </a:r>
          </a:p>
          <a:p>
            <a:r>
              <a:rPr lang="id-ID" dirty="0" smtClean="0"/>
              <a:t>Membandingkan manfaat keseluruhan penyesuaian dg biaya program</a:t>
            </a:r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Peningkatan Evaluasi level 1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23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Pertimbangan evaluasi berkesinambungan</a:t>
            </a:r>
          </a:p>
          <a:p>
            <a:r>
              <a:rPr lang="id-ID" sz="3200" dirty="0" smtClean="0"/>
              <a:t>Mencoba menghitung peringkat pelatihan</a:t>
            </a:r>
          </a:p>
          <a:p>
            <a:r>
              <a:rPr lang="id-ID" sz="3200" dirty="0" smtClean="0"/>
              <a:t>Mengumpulkan info yg berhubungan dg peningkatan</a:t>
            </a:r>
          </a:p>
          <a:p>
            <a:r>
              <a:rPr lang="id-ID" sz="3200" dirty="0" smtClean="0"/>
              <a:t>Memberikan waktu yg cukup utk mengisi formulir</a:t>
            </a:r>
          </a:p>
          <a:p>
            <a:r>
              <a:rPr lang="id-ID" sz="3200" dirty="0" smtClean="0"/>
              <a:t>Mengolah dan menggunakan informasi yg sdh dikumpulkan</a:t>
            </a:r>
            <a:endParaRPr lang="id-ID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Siklus Umpan Balik Palsu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24</a:t>
            </a:fld>
            <a:endParaRPr lang="id-ID"/>
          </a:p>
        </p:txBody>
      </p:sp>
      <p:grpSp>
        <p:nvGrpSpPr>
          <p:cNvPr id="9" name="Group 8"/>
          <p:cNvGrpSpPr/>
          <p:nvPr/>
        </p:nvGrpSpPr>
        <p:grpSpPr>
          <a:xfrm>
            <a:off x="3275856" y="1772816"/>
            <a:ext cx="2592288" cy="1296144"/>
            <a:chOff x="3275856" y="1772816"/>
            <a:chExt cx="2592288" cy="1296144"/>
          </a:xfrm>
        </p:grpSpPr>
        <p:sp>
          <p:nvSpPr>
            <p:cNvPr id="6" name="Rectangle 5"/>
            <p:cNvSpPr/>
            <p:nvPr/>
          </p:nvSpPr>
          <p:spPr>
            <a:xfrm>
              <a:off x="3275856" y="1772816"/>
              <a:ext cx="259228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5856" y="1844824"/>
              <a:ext cx="2588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Partisipan/</a:t>
              </a:r>
              <a:r>
                <a:rPr lang="id-ID" sz="2400" i="1" dirty="0" smtClean="0"/>
                <a:t>trainee </a:t>
              </a:r>
              <a:r>
                <a:rPr lang="id-ID" sz="2400" dirty="0" smtClean="0"/>
                <a:t>menyukai program pelatihan</a:t>
              </a:r>
              <a:endParaRPr lang="id-ID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75856" y="4797152"/>
            <a:ext cx="2592288" cy="1296144"/>
            <a:chOff x="3419872" y="1772816"/>
            <a:chExt cx="2592288" cy="1296144"/>
          </a:xfrm>
        </p:grpSpPr>
        <p:sp>
          <p:nvSpPr>
            <p:cNvPr id="11" name="Rectangle 10"/>
            <p:cNvSpPr/>
            <p:nvPr/>
          </p:nvSpPr>
          <p:spPr>
            <a:xfrm>
              <a:off x="3419872" y="1772816"/>
              <a:ext cx="259228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4064" y="2093947"/>
              <a:ext cx="2588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Instruktur/fasilitator dihargai</a:t>
              </a:r>
              <a:endParaRPr lang="id-ID" sz="24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3528" y="3068961"/>
            <a:ext cx="2592288" cy="1724353"/>
            <a:chOff x="3419872" y="1574676"/>
            <a:chExt cx="2592288" cy="1296145"/>
          </a:xfrm>
        </p:grpSpPr>
        <p:sp>
          <p:nvSpPr>
            <p:cNvPr id="14" name="Rectangle 13"/>
            <p:cNvSpPr/>
            <p:nvPr/>
          </p:nvSpPr>
          <p:spPr>
            <a:xfrm>
              <a:off x="3419872" y="1574676"/>
              <a:ext cx="2592288" cy="12961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24064" y="1628802"/>
              <a:ext cx="2588096" cy="1179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dirty="0" smtClean="0"/>
                <a:t>Perilaku instruktur/ fasilitator lbh terfokus pd pencapaian kesenangan </a:t>
              </a:r>
              <a:r>
                <a:rPr lang="id-ID" sz="2400" i="1" dirty="0" smtClean="0"/>
                <a:t>trainee</a:t>
              </a:r>
              <a:endParaRPr lang="id-ID" sz="24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56176" y="3284984"/>
            <a:ext cx="2592288" cy="1296144"/>
            <a:chOff x="3419872" y="1772816"/>
            <a:chExt cx="2592288" cy="1296144"/>
          </a:xfrm>
        </p:grpSpPr>
        <p:sp>
          <p:nvSpPr>
            <p:cNvPr id="17" name="Rectangle 16"/>
            <p:cNvSpPr/>
            <p:nvPr/>
          </p:nvSpPr>
          <p:spPr>
            <a:xfrm>
              <a:off x="3419872" y="1772816"/>
              <a:ext cx="2592288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24064" y="1844824"/>
              <a:ext cx="25880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Peringkat/rating instruktur/fasilitator tinggi</a:t>
              </a:r>
              <a:endParaRPr lang="id-ID" sz="2400" dirty="0"/>
            </a:p>
          </p:txBody>
        </p:sp>
      </p:grpSp>
      <p:sp>
        <p:nvSpPr>
          <p:cNvPr id="24" name="Bent Arrow 23"/>
          <p:cNvSpPr/>
          <p:nvPr/>
        </p:nvSpPr>
        <p:spPr>
          <a:xfrm>
            <a:off x="1475656" y="2204864"/>
            <a:ext cx="1584176" cy="7200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rot="5400000">
            <a:off x="6519152" y="1991778"/>
            <a:ext cx="824660" cy="147372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rot="10800000">
            <a:off x="6156175" y="4763588"/>
            <a:ext cx="1440159" cy="9696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rot="16200000">
            <a:off x="1799694" y="4545123"/>
            <a:ext cx="792088" cy="158417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ROI dg Data Level 2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25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Membuat tes hasil program yg merefleksikan isi program</a:t>
            </a:r>
          </a:p>
          <a:p>
            <a:r>
              <a:rPr lang="id-ID" dirty="0" smtClean="0"/>
              <a:t>Membangun hubungan antara data tes dg hsl kinerja partisipan</a:t>
            </a:r>
          </a:p>
          <a:p>
            <a:r>
              <a:rPr lang="id-ID" dirty="0" smtClean="0"/>
              <a:t>Meramalkan derajat/level kinerja dr setiap partisipan dg skor tes yg ada</a:t>
            </a:r>
          </a:p>
          <a:p>
            <a:r>
              <a:rPr lang="id-ID" dirty="0" smtClean="0"/>
              <a:t>Merubah data kinerja pd nilai2 keuangan</a:t>
            </a:r>
          </a:p>
          <a:p>
            <a:r>
              <a:rPr lang="id-ID" dirty="0" smtClean="0"/>
              <a:t>Bandingkan keseluruhan nilai peramalan program dg biaya program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Evaluasi Tingkat 3 &amp; 4 </a:t>
            </a:r>
            <a:br>
              <a:rPr lang="id-ID" dirty="0" smtClean="0"/>
            </a:br>
            <a:r>
              <a:rPr lang="id-ID" dirty="0" smtClean="0"/>
              <a:t>(Aplikasi di pekerjaan dan hasil usaha)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26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/>
          <a:lstStyle/>
          <a:p>
            <a:r>
              <a:rPr lang="id-ID" dirty="0" smtClean="0"/>
              <a:t>Menggunakan tindak lanjut penugasan</a:t>
            </a:r>
          </a:p>
          <a:p>
            <a:r>
              <a:rPr lang="id-ID" dirty="0" smtClean="0"/>
              <a:t>Merencanakan asesmen lanjutan dg survey, wawancara, observasi dan/atau fokus grup</a:t>
            </a:r>
          </a:p>
          <a:p>
            <a:r>
              <a:rPr lang="id-ID" dirty="0" smtClean="0"/>
              <a:t>Mengintegrasikan rencana tindakan ke dlm program</a:t>
            </a:r>
          </a:p>
          <a:p>
            <a:r>
              <a:rPr lang="id-ID" dirty="0" smtClean="0"/>
              <a:t>Mengimplementasikan kontrak kinerja </a:t>
            </a:r>
          </a:p>
          <a:p>
            <a:r>
              <a:rPr lang="id-ID" dirty="0" smtClean="0"/>
              <a:t>Memimpin sebuah sesi evaluasi lanjutan khusus</a:t>
            </a:r>
          </a:p>
          <a:p>
            <a:r>
              <a:rPr lang="id-ID" dirty="0" smtClean="0"/>
              <a:t>Mengawasi data kinerja setelah program</a:t>
            </a: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Evaluasi Tingkat 5</a:t>
            </a:r>
            <a:br>
              <a:rPr lang="id-ID" dirty="0" smtClean="0"/>
            </a:br>
            <a:r>
              <a:rPr lang="id-ID" dirty="0" smtClean="0"/>
              <a:t>(Mengukur ROI)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27</a:t>
            </a:fld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1259632" y="1844824"/>
            <a:ext cx="5832648" cy="11264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d-ID" sz="2000" dirty="0" smtClean="0"/>
              <a:t>                  </a:t>
            </a:r>
            <a:r>
              <a:rPr lang="id-ID" sz="2800" dirty="0" smtClean="0"/>
              <a:t>Keuntungan Program</a:t>
            </a:r>
          </a:p>
          <a:p>
            <a:pPr>
              <a:lnSpc>
                <a:spcPct val="80000"/>
              </a:lnSpc>
            </a:pPr>
            <a:r>
              <a:rPr lang="id-ID" sz="2800" dirty="0" smtClean="0"/>
              <a:t>  BCR =                                    X 100</a:t>
            </a:r>
          </a:p>
          <a:p>
            <a:pPr>
              <a:lnSpc>
                <a:spcPct val="80000"/>
              </a:lnSpc>
            </a:pPr>
            <a:r>
              <a:rPr lang="id-ID" sz="2800" dirty="0" smtClean="0"/>
              <a:t>                  Biaya Program</a:t>
            </a:r>
            <a:endParaRPr lang="id-ID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27784" y="2420888"/>
            <a:ext cx="29523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3648" y="3070701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BCR = </a:t>
            </a:r>
            <a:r>
              <a:rPr lang="id-ID" i="1" dirty="0" smtClean="0"/>
              <a:t>Benefit to Cost Ratio</a:t>
            </a:r>
          </a:p>
          <a:p>
            <a:r>
              <a:rPr lang="id-ID" i="1" dirty="0" smtClean="0"/>
              <a:t>           </a:t>
            </a:r>
            <a:r>
              <a:rPr lang="id-ID" dirty="0" smtClean="0"/>
              <a:t>(Rasio antara Keuntungan dan Biaya)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393305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/>
              <a:t>Keuntungan Bersih Program</a:t>
            </a:r>
            <a:endParaRPr lang="id-ID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5576" y="4462778"/>
            <a:ext cx="7776864" cy="11264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d-ID" sz="2000" dirty="0" smtClean="0"/>
              <a:t>                              </a:t>
            </a:r>
            <a:r>
              <a:rPr lang="id-ID" sz="2800" dirty="0" smtClean="0"/>
              <a:t>Keuntungan  Bersih Program</a:t>
            </a:r>
          </a:p>
          <a:p>
            <a:pPr>
              <a:lnSpc>
                <a:spcPct val="80000"/>
              </a:lnSpc>
            </a:pPr>
            <a:r>
              <a:rPr lang="id-ID" sz="2800" dirty="0" smtClean="0"/>
              <a:t>  ROI (%)  =                                               X 100</a:t>
            </a:r>
          </a:p>
          <a:p>
            <a:pPr>
              <a:lnSpc>
                <a:spcPct val="80000"/>
              </a:lnSpc>
            </a:pPr>
            <a:r>
              <a:rPr lang="id-ID" sz="2800" dirty="0" smtClean="0"/>
              <a:t>                               Biaya Program</a:t>
            </a:r>
            <a:endParaRPr lang="id-ID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915816" y="5013176"/>
            <a:ext cx="4032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9592" y="5662989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ROI = </a:t>
            </a:r>
            <a:r>
              <a:rPr lang="id-ID" i="1" dirty="0" smtClean="0"/>
              <a:t>Return of Investment</a:t>
            </a:r>
          </a:p>
          <a:p>
            <a:r>
              <a:rPr lang="id-ID" i="1" dirty="0" smtClean="0"/>
              <a:t>          </a:t>
            </a:r>
            <a:r>
              <a:rPr lang="id-ID" dirty="0" smtClean="0"/>
              <a:t>(Pengembalian Keuntungan Investasi)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/>
          <a:lstStyle/>
          <a:p>
            <a:r>
              <a:rPr lang="id-ID" dirty="0" smtClean="0"/>
              <a:t>MODEL CBA/ROI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28</a:t>
            </a:fld>
            <a:endParaRPr lang="id-ID"/>
          </a:p>
        </p:txBody>
      </p:sp>
      <p:grpSp>
        <p:nvGrpSpPr>
          <p:cNvPr id="6" name="Group 5"/>
          <p:cNvGrpSpPr/>
          <p:nvPr/>
        </p:nvGrpSpPr>
        <p:grpSpPr>
          <a:xfrm>
            <a:off x="395536" y="3212976"/>
            <a:ext cx="1728192" cy="1728192"/>
            <a:chOff x="3275856" y="1772816"/>
            <a:chExt cx="2304256" cy="1728192"/>
          </a:xfrm>
        </p:grpSpPr>
        <p:sp>
          <p:nvSpPr>
            <p:cNvPr id="7" name="Rectangle 6"/>
            <p:cNvSpPr/>
            <p:nvPr/>
          </p:nvSpPr>
          <p:spPr>
            <a:xfrm>
              <a:off x="3275856" y="1772816"/>
              <a:ext cx="230425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5856" y="1844824"/>
              <a:ext cx="22082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Perkiraan perubahan dlm data program</a:t>
              </a:r>
              <a:endParaRPr lang="id-ID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536726" y="3212976"/>
            <a:ext cx="1728192" cy="1728192"/>
            <a:chOff x="3275856" y="1772816"/>
            <a:chExt cx="2304256" cy="1728192"/>
          </a:xfrm>
        </p:grpSpPr>
        <p:sp>
          <p:nvSpPr>
            <p:cNvPr id="10" name="Rectangle 9"/>
            <p:cNvSpPr/>
            <p:nvPr/>
          </p:nvSpPr>
          <p:spPr>
            <a:xfrm>
              <a:off x="3275856" y="1772816"/>
              <a:ext cx="230425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26656" y="1988840"/>
              <a:ext cx="22082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Mengisolasi dampak pelatihan</a:t>
              </a:r>
              <a:endParaRPr lang="id-ID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44008" y="3212976"/>
            <a:ext cx="1728192" cy="1728192"/>
            <a:chOff x="3275856" y="1772816"/>
            <a:chExt cx="2304256" cy="1728192"/>
          </a:xfrm>
        </p:grpSpPr>
        <p:sp>
          <p:nvSpPr>
            <p:cNvPr id="13" name="Rectangle 12"/>
            <p:cNvSpPr/>
            <p:nvPr/>
          </p:nvSpPr>
          <p:spPr>
            <a:xfrm>
              <a:off x="3275856" y="1772816"/>
              <a:ext cx="230425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75856" y="1844824"/>
              <a:ext cx="22082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Konversi data pada nilai2 keuangan</a:t>
              </a:r>
              <a:endParaRPr lang="id-ID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948264" y="1700808"/>
            <a:ext cx="1728192" cy="1296144"/>
            <a:chOff x="3275856" y="1772816"/>
            <a:chExt cx="2304256" cy="1728192"/>
          </a:xfrm>
        </p:grpSpPr>
        <p:sp>
          <p:nvSpPr>
            <p:cNvPr id="16" name="Rectangle 15"/>
            <p:cNvSpPr/>
            <p:nvPr/>
          </p:nvSpPr>
          <p:spPr>
            <a:xfrm>
              <a:off x="3275856" y="1772816"/>
              <a:ext cx="230425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75856" y="1844824"/>
              <a:ext cx="22082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Perkiraan biaya program</a:t>
              </a:r>
              <a:endParaRPr lang="id-ID" sz="2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948264" y="3429000"/>
            <a:ext cx="1728192" cy="1296144"/>
            <a:chOff x="3275856" y="1772816"/>
            <a:chExt cx="2304256" cy="1728192"/>
          </a:xfrm>
        </p:grpSpPr>
        <p:sp>
          <p:nvSpPr>
            <p:cNvPr id="19" name="Rectangle 18"/>
            <p:cNvSpPr/>
            <p:nvPr/>
          </p:nvSpPr>
          <p:spPr>
            <a:xfrm>
              <a:off x="3275856" y="1772816"/>
              <a:ext cx="230425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5856" y="2060848"/>
              <a:ext cx="220824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Kalkulasi</a:t>
              </a:r>
            </a:p>
            <a:p>
              <a:pPr algn="ctr"/>
              <a:r>
                <a:rPr lang="id-ID" sz="2400" dirty="0" smtClean="0"/>
                <a:t>ROI</a:t>
              </a:r>
              <a:endParaRPr lang="id-ID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948264" y="5157192"/>
            <a:ext cx="1728192" cy="1296144"/>
            <a:chOff x="3275856" y="1772816"/>
            <a:chExt cx="2304256" cy="1728192"/>
          </a:xfrm>
        </p:grpSpPr>
        <p:sp>
          <p:nvSpPr>
            <p:cNvPr id="22" name="Rectangle 21"/>
            <p:cNvSpPr/>
            <p:nvPr/>
          </p:nvSpPr>
          <p:spPr>
            <a:xfrm>
              <a:off x="3275856" y="1772816"/>
              <a:ext cx="2304256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75856" y="1844824"/>
              <a:ext cx="2208245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Identifikasi manfaat </a:t>
              </a:r>
              <a:r>
                <a:rPr lang="id-ID" sz="2400" i="1" dirty="0" smtClean="0"/>
                <a:t>intangible</a:t>
              </a:r>
              <a:endParaRPr lang="id-ID" sz="2400" i="1" dirty="0"/>
            </a:p>
          </p:txBody>
        </p:sp>
      </p:grpSp>
      <p:sp>
        <p:nvSpPr>
          <p:cNvPr id="24" name="Right Arrow 23"/>
          <p:cNvSpPr/>
          <p:nvPr/>
        </p:nvSpPr>
        <p:spPr>
          <a:xfrm>
            <a:off x="2123728" y="393305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ight Arrow 24"/>
          <p:cNvSpPr/>
          <p:nvPr/>
        </p:nvSpPr>
        <p:spPr>
          <a:xfrm>
            <a:off x="4283968" y="393305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ight Arrow 25"/>
          <p:cNvSpPr/>
          <p:nvPr/>
        </p:nvSpPr>
        <p:spPr>
          <a:xfrm>
            <a:off x="6372200" y="393305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8" name="Straight Connector 27"/>
          <p:cNvCxnSpPr/>
          <p:nvPr/>
        </p:nvCxnSpPr>
        <p:spPr>
          <a:xfrm>
            <a:off x="6588224" y="4077072"/>
            <a:ext cx="0" cy="18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>
            <a:off x="6588224" y="573325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Down Arrow 36"/>
          <p:cNvSpPr/>
          <p:nvPr/>
        </p:nvSpPr>
        <p:spPr>
          <a:xfrm>
            <a:off x="7668344" y="2996952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TextBox 37"/>
          <p:cNvSpPr txBox="1"/>
          <p:nvPr/>
        </p:nvSpPr>
        <p:spPr>
          <a:xfrm>
            <a:off x="467544" y="558924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i="1" dirty="0" smtClean="0"/>
              <a:t>CBA = Cost Benefit Analysis</a:t>
            </a:r>
          </a:p>
          <a:p>
            <a:r>
              <a:rPr lang="id-ID" i="1" dirty="0" smtClean="0"/>
              <a:t>ROI = Return Ofn Investment</a:t>
            </a:r>
            <a:endParaRPr lang="id-ID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824136"/>
          </a:xfrm>
        </p:spPr>
        <p:txBody>
          <a:bodyPr/>
          <a:lstStyle/>
          <a:p>
            <a:r>
              <a:rPr lang="id-ID" dirty="0" smtClean="0"/>
              <a:t>Model ROI dlm Program PPSDM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59832" y="6448251"/>
            <a:ext cx="5706403" cy="365125"/>
          </a:xfrm>
        </p:spPr>
        <p:txBody>
          <a:bodyPr/>
          <a:lstStyle/>
          <a:p>
            <a:r>
              <a:rPr lang="id-ID" dirty="0" smtClean="0"/>
              <a:t>Created by yenny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29</a:t>
            </a:fld>
            <a:endParaRPr lang="id-ID"/>
          </a:p>
        </p:txBody>
      </p:sp>
      <p:grpSp>
        <p:nvGrpSpPr>
          <p:cNvPr id="65" name="Group 64"/>
          <p:cNvGrpSpPr/>
          <p:nvPr/>
        </p:nvGrpSpPr>
        <p:grpSpPr>
          <a:xfrm>
            <a:off x="251520" y="3113673"/>
            <a:ext cx="2088232" cy="1540131"/>
            <a:chOff x="251520" y="3212977"/>
            <a:chExt cx="2088232" cy="1728193"/>
          </a:xfrm>
        </p:grpSpPr>
        <p:sp>
          <p:nvSpPr>
            <p:cNvPr id="7" name="Rectangle 6"/>
            <p:cNvSpPr/>
            <p:nvPr/>
          </p:nvSpPr>
          <p:spPr>
            <a:xfrm>
              <a:off x="251520" y="3212977"/>
              <a:ext cx="2088232" cy="17281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1520" y="3349035"/>
              <a:ext cx="2088231" cy="142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dirty="0" smtClean="0"/>
                <a:t>Mengumpulkan Data Pasca Program Pelatihan</a:t>
              </a:r>
              <a:endParaRPr lang="id-ID" sz="24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608835" y="3113673"/>
            <a:ext cx="1819149" cy="1540131"/>
            <a:chOff x="2536725" y="3212976"/>
            <a:chExt cx="1819149" cy="1728192"/>
          </a:xfrm>
        </p:grpSpPr>
        <p:sp>
          <p:nvSpPr>
            <p:cNvPr id="10" name="Rectangle 9"/>
            <p:cNvSpPr/>
            <p:nvPr/>
          </p:nvSpPr>
          <p:spPr>
            <a:xfrm>
              <a:off x="2536725" y="3212976"/>
              <a:ext cx="1819149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74826" y="3429000"/>
              <a:ext cx="17433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400" dirty="0" smtClean="0"/>
                <a:t>Mengisolasi dampak pelatihan</a:t>
              </a:r>
              <a:endParaRPr lang="id-ID" sz="24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44007" y="3113673"/>
            <a:ext cx="1872209" cy="1540131"/>
            <a:chOff x="4644007" y="3212976"/>
            <a:chExt cx="1872209" cy="1728192"/>
          </a:xfrm>
        </p:grpSpPr>
        <p:sp>
          <p:nvSpPr>
            <p:cNvPr id="13" name="Rectangle 12"/>
            <p:cNvSpPr/>
            <p:nvPr/>
          </p:nvSpPr>
          <p:spPr>
            <a:xfrm>
              <a:off x="4697067" y="3212976"/>
              <a:ext cx="1819149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4007" y="3284984"/>
              <a:ext cx="1743351" cy="1435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dirty="0" smtClean="0"/>
                <a:t>Konversi data ke  nilai keuangan</a:t>
              </a:r>
              <a:endParaRPr lang="id-ID" sz="24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948263" y="1601506"/>
            <a:ext cx="1819149" cy="1155098"/>
            <a:chOff x="6948263" y="1700808"/>
            <a:chExt cx="1819149" cy="1296144"/>
          </a:xfrm>
        </p:grpSpPr>
        <p:sp>
          <p:nvSpPr>
            <p:cNvPr id="16" name="Rectangle 15"/>
            <p:cNvSpPr/>
            <p:nvPr/>
          </p:nvSpPr>
          <p:spPr>
            <a:xfrm>
              <a:off x="6948263" y="1700808"/>
              <a:ext cx="1819149" cy="12961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67314" y="1796698"/>
              <a:ext cx="1743352" cy="1103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400" dirty="0" smtClean="0"/>
                <a:t>Perkiraan biaya program</a:t>
              </a:r>
              <a:endParaRPr lang="id-ID" sz="24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929315" y="3140967"/>
            <a:ext cx="1838097" cy="1155098"/>
            <a:chOff x="6929315" y="3219554"/>
            <a:chExt cx="1838097" cy="1296145"/>
          </a:xfrm>
        </p:grpSpPr>
        <p:sp>
          <p:nvSpPr>
            <p:cNvPr id="19" name="Rectangle 18"/>
            <p:cNvSpPr/>
            <p:nvPr/>
          </p:nvSpPr>
          <p:spPr>
            <a:xfrm>
              <a:off x="6929315" y="3219554"/>
              <a:ext cx="1819149" cy="12961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948263" y="3300354"/>
              <a:ext cx="1819149" cy="1213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000" dirty="0" smtClean="0"/>
                <a:t>Mengumpulkan Data Pasca Program Pelatihan</a:t>
              </a:r>
              <a:endParaRPr lang="id-ID" sz="20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6876255" y="4653136"/>
            <a:ext cx="1970745" cy="1155098"/>
            <a:chOff x="6876255" y="4703021"/>
            <a:chExt cx="1970745" cy="1296145"/>
          </a:xfrm>
        </p:grpSpPr>
        <p:sp>
          <p:nvSpPr>
            <p:cNvPr id="22" name="Rectangle 21"/>
            <p:cNvSpPr/>
            <p:nvPr/>
          </p:nvSpPr>
          <p:spPr>
            <a:xfrm>
              <a:off x="6948263" y="4703021"/>
              <a:ext cx="1819149" cy="12961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76255" y="4783823"/>
              <a:ext cx="1970745" cy="1213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id-ID" sz="2000" dirty="0" smtClean="0"/>
                <a:t>Mengidentifikan keuntungan tak nyata </a:t>
              </a:r>
            </a:p>
            <a:p>
              <a:pPr algn="ctr">
                <a:lnSpc>
                  <a:spcPct val="80000"/>
                </a:lnSpc>
              </a:pPr>
              <a:r>
                <a:rPr lang="id-ID" sz="2000" dirty="0" smtClean="0"/>
                <a:t>(</a:t>
              </a:r>
              <a:r>
                <a:rPr lang="id-ID" sz="2000" i="1" dirty="0" smtClean="0"/>
                <a:t>Intangible</a:t>
              </a:r>
              <a:r>
                <a:rPr lang="id-ID" sz="2000" dirty="0" smtClean="0"/>
                <a:t>)</a:t>
              </a:r>
              <a:endParaRPr lang="id-ID" sz="2000" i="1" dirty="0"/>
            </a:p>
          </p:txBody>
        </p:sp>
      </p:grpSp>
      <p:sp>
        <p:nvSpPr>
          <p:cNvPr id="24" name="Right Arrow 23"/>
          <p:cNvSpPr/>
          <p:nvPr/>
        </p:nvSpPr>
        <p:spPr>
          <a:xfrm>
            <a:off x="2324592" y="3717032"/>
            <a:ext cx="3031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ight Arrow 24"/>
          <p:cNvSpPr/>
          <p:nvPr/>
        </p:nvSpPr>
        <p:spPr>
          <a:xfrm>
            <a:off x="4412824" y="3789040"/>
            <a:ext cx="3031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ight Arrow 25"/>
          <p:cNvSpPr/>
          <p:nvPr/>
        </p:nvSpPr>
        <p:spPr>
          <a:xfrm>
            <a:off x="6516216" y="3861048"/>
            <a:ext cx="386569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8" name="Straight Connector 27"/>
          <p:cNvCxnSpPr/>
          <p:nvPr/>
        </p:nvCxnSpPr>
        <p:spPr>
          <a:xfrm>
            <a:off x="6660232" y="3933056"/>
            <a:ext cx="0" cy="12961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Arrow 34"/>
          <p:cNvSpPr/>
          <p:nvPr/>
        </p:nvSpPr>
        <p:spPr>
          <a:xfrm>
            <a:off x="6645072" y="5157192"/>
            <a:ext cx="303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Down Arrow 36"/>
          <p:cNvSpPr/>
          <p:nvPr/>
        </p:nvSpPr>
        <p:spPr>
          <a:xfrm>
            <a:off x="7668344" y="2780928"/>
            <a:ext cx="22739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Oval 29"/>
          <p:cNvSpPr/>
          <p:nvPr/>
        </p:nvSpPr>
        <p:spPr>
          <a:xfrm>
            <a:off x="467544" y="1628800"/>
            <a:ext cx="151595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TextBox 30"/>
          <p:cNvSpPr txBox="1"/>
          <p:nvPr/>
        </p:nvSpPr>
        <p:spPr>
          <a:xfrm>
            <a:off x="577652" y="1772816"/>
            <a:ext cx="128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Instrumen</a:t>
            </a:r>
          </a:p>
          <a:p>
            <a:pPr algn="ctr"/>
            <a:r>
              <a:rPr lang="id-ID" sz="2000" dirty="0" smtClean="0"/>
              <a:t>Evaluasi</a:t>
            </a:r>
            <a:endParaRPr lang="id-ID" sz="2000" dirty="0"/>
          </a:p>
        </p:txBody>
      </p:sp>
      <p:sp>
        <p:nvSpPr>
          <p:cNvPr id="32" name="Oval 31"/>
          <p:cNvSpPr/>
          <p:nvPr/>
        </p:nvSpPr>
        <p:spPr>
          <a:xfrm>
            <a:off x="2267744" y="1700808"/>
            <a:ext cx="144016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3" name="TextBox 32"/>
          <p:cNvSpPr txBox="1"/>
          <p:nvPr/>
        </p:nvSpPr>
        <p:spPr>
          <a:xfrm>
            <a:off x="2339752" y="1844824"/>
            <a:ext cx="128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Tujuan</a:t>
            </a:r>
          </a:p>
          <a:p>
            <a:pPr algn="ctr"/>
            <a:r>
              <a:rPr lang="id-ID" sz="2000" dirty="0" smtClean="0"/>
              <a:t>Evaluasi</a:t>
            </a:r>
            <a:endParaRPr lang="id-ID" sz="2000" dirty="0"/>
          </a:p>
        </p:txBody>
      </p:sp>
      <p:sp>
        <p:nvSpPr>
          <p:cNvPr id="34" name="Oval 33"/>
          <p:cNvSpPr/>
          <p:nvPr/>
        </p:nvSpPr>
        <p:spPr>
          <a:xfrm>
            <a:off x="539552" y="5157192"/>
            <a:ext cx="151595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Oval 35"/>
          <p:cNvSpPr/>
          <p:nvPr/>
        </p:nvSpPr>
        <p:spPr>
          <a:xfrm>
            <a:off x="2195736" y="5301208"/>
            <a:ext cx="151595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9" name="TextBox 38"/>
          <p:cNvSpPr txBox="1"/>
          <p:nvPr/>
        </p:nvSpPr>
        <p:spPr>
          <a:xfrm>
            <a:off x="630610" y="5301208"/>
            <a:ext cx="1288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 smtClean="0"/>
              <a:t>Desain</a:t>
            </a:r>
          </a:p>
          <a:p>
            <a:pPr algn="ctr"/>
            <a:r>
              <a:rPr lang="id-ID" sz="2000" dirty="0" smtClean="0"/>
              <a:t>Evaluasi</a:t>
            </a:r>
            <a:endParaRPr lang="id-ID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2339752" y="5445224"/>
            <a:ext cx="1288564" cy="835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d-ID" sz="2000" dirty="0" smtClean="0"/>
              <a:t>Tingkat/</a:t>
            </a:r>
          </a:p>
          <a:p>
            <a:pPr algn="ctr">
              <a:lnSpc>
                <a:spcPct val="80000"/>
              </a:lnSpc>
            </a:pPr>
            <a:r>
              <a:rPr lang="id-ID" sz="2000" dirty="0" smtClean="0"/>
              <a:t>Level</a:t>
            </a:r>
          </a:p>
          <a:p>
            <a:pPr algn="ctr">
              <a:lnSpc>
                <a:spcPct val="80000"/>
              </a:lnSpc>
            </a:pPr>
            <a:r>
              <a:rPr lang="id-ID" sz="2000" dirty="0" smtClean="0"/>
              <a:t>Evaluasi</a:t>
            </a:r>
            <a:endParaRPr lang="id-ID" sz="2000" dirty="0"/>
          </a:p>
        </p:txBody>
      </p:sp>
      <p:sp>
        <p:nvSpPr>
          <p:cNvPr id="41" name="Up Arrow 40"/>
          <p:cNvSpPr/>
          <p:nvPr/>
        </p:nvSpPr>
        <p:spPr>
          <a:xfrm>
            <a:off x="1115616" y="2708920"/>
            <a:ext cx="22739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2" name="Up Arrow 41"/>
          <p:cNvSpPr/>
          <p:nvPr/>
        </p:nvSpPr>
        <p:spPr>
          <a:xfrm>
            <a:off x="1115616" y="4797152"/>
            <a:ext cx="227394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4" name="Left Arrow 43"/>
          <p:cNvSpPr/>
          <p:nvPr/>
        </p:nvSpPr>
        <p:spPr>
          <a:xfrm rot="3030379">
            <a:off x="1775758" y="4967242"/>
            <a:ext cx="760084" cy="22356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5" name="Left Arrow 44"/>
          <p:cNvSpPr/>
          <p:nvPr/>
        </p:nvSpPr>
        <p:spPr>
          <a:xfrm rot="18878034">
            <a:off x="1697074" y="2634657"/>
            <a:ext cx="792088" cy="3031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5" name="TextBox 74"/>
          <p:cNvSpPr txBox="1"/>
          <p:nvPr/>
        </p:nvSpPr>
        <p:spPr>
          <a:xfrm>
            <a:off x="4067944" y="4869160"/>
            <a:ext cx="2376264" cy="1647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id-ID" dirty="0" smtClean="0"/>
              <a:t>Pengaruh Signifikan: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id-ID" dirty="0" smtClean="0"/>
              <a:t> Pernyataan Kebijakan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id-ID" dirty="0" smtClean="0"/>
              <a:t> Panduan &amp; prosedur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id-ID" dirty="0" smtClean="0"/>
              <a:t> Ketrampilan staf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id-ID" dirty="0" smtClean="0"/>
              <a:t> Dukungan manajeman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id-ID" dirty="0" smtClean="0"/>
              <a:t> Dukungan Teknik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id-ID" dirty="0" smtClean="0"/>
              <a:t> Budaya Perusahaan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Menentukan apkh suatu program telah mencapai mengidentifikasi pastisipan/</a:t>
            </a:r>
            <a:r>
              <a:rPr lang="id-ID" i="1" dirty="0" smtClean="0"/>
              <a:t>trainee </a:t>
            </a:r>
            <a:r>
              <a:rPr lang="id-ID" dirty="0" smtClean="0"/>
              <a:t>mana yg memiliki manfaat terbanyak/tersedikit dr suatu program</a:t>
            </a:r>
          </a:p>
          <a:p>
            <a:r>
              <a:rPr lang="id-ID" dirty="0" smtClean="0"/>
              <a:t>Memperkuat hal2 yg disampaikan oleh pastisipan/ </a:t>
            </a:r>
            <a:r>
              <a:rPr lang="id-ID" i="1" dirty="0" smtClean="0"/>
              <a:t>trainee</a:t>
            </a:r>
          </a:p>
          <a:p>
            <a:r>
              <a:rPr lang="id-ID" dirty="0" smtClean="0"/>
              <a:t>Mengumpulkan data yg dpt dipakai utk membantu pemasaran program di masa mendatang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Variabel penting dlm Evaluasi Pelatihan</a:t>
            </a:r>
            <a:endParaRPr lang="id-ID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30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Keahlian staf dlm evaluasi</a:t>
            </a:r>
          </a:p>
          <a:p>
            <a:r>
              <a:rPr lang="id-ID" sz="3200" dirty="0" smtClean="0"/>
              <a:t>Sumberdaya yg dialokasikan ke dlm proses evaluasi</a:t>
            </a:r>
          </a:p>
          <a:p>
            <a:r>
              <a:rPr lang="id-ID" sz="3200" dirty="0" smtClean="0"/>
              <a:t>Komitmen organisasi utk mengukur dan mengevaluasi</a:t>
            </a:r>
          </a:p>
          <a:p>
            <a:r>
              <a:rPr lang="id-ID" sz="3200" dirty="0" smtClean="0"/>
              <a:t>Tekanan utk menggunakan perhitungan ROI</a:t>
            </a:r>
          </a:p>
          <a:p>
            <a:r>
              <a:rPr lang="id-ID" sz="3200" dirty="0" smtClean="0"/>
              <a:t>Sifat dan tipe program pengembangan SDM</a:t>
            </a:r>
            <a:endParaRPr lang="id-ID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Alat Pengumpul Data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31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Kuesioner</a:t>
            </a:r>
          </a:p>
          <a:p>
            <a:r>
              <a:rPr lang="id-ID" sz="3200" dirty="0" smtClean="0"/>
              <a:t>Survey Sikap</a:t>
            </a:r>
          </a:p>
          <a:p>
            <a:r>
              <a:rPr lang="id-ID" sz="3200" dirty="0" smtClean="0"/>
              <a:t>Fasilitator</a:t>
            </a:r>
          </a:p>
          <a:p>
            <a:r>
              <a:rPr lang="id-ID" sz="3200" dirty="0" smtClean="0"/>
              <a:t>Wawancara</a:t>
            </a:r>
          </a:p>
          <a:p>
            <a:r>
              <a:rPr lang="id-ID" sz="3200" dirty="0" smtClean="0"/>
              <a:t>Fokus Grup</a:t>
            </a:r>
          </a:p>
          <a:p>
            <a:r>
              <a:rPr lang="id-ID" sz="3200" dirty="0" smtClean="0"/>
              <a:t>Observasi</a:t>
            </a:r>
          </a:p>
          <a:p>
            <a:r>
              <a:rPr lang="id-ID" sz="3200" dirty="0" smtClean="0"/>
              <a:t>Catatan Prestasi</a:t>
            </a:r>
            <a:endParaRPr lang="id-ID" sz="3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Pengumpulan Data Setelah Program Pelatihan</a:t>
            </a:r>
            <a:endParaRPr lang="id-ID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32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Survey tindak lanjut</a:t>
            </a:r>
          </a:p>
          <a:p>
            <a:r>
              <a:rPr lang="id-ID" dirty="0" smtClean="0"/>
              <a:t>Kuesioner tindak lanjut</a:t>
            </a:r>
          </a:p>
          <a:p>
            <a:r>
              <a:rPr lang="id-ID" dirty="0" smtClean="0"/>
              <a:t>Observasi di dalam pekerjaan</a:t>
            </a:r>
          </a:p>
          <a:p>
            <a:r>
              <a:rPr lang="id-ID" dirty="0" smtClean="0"/>
              <a:t>Wawancara dg partisipan</a:t>
            </a:r>
          </a:p>
          <a:p>
            <a:r>
              <a:rPr lang="id-ID" dirty="0" smtClean="0"/>
              <a:t>Fokus grup tinak lanjut</a:t>
            </a:r>
          </a:p>
          <a:p>
            <a:r>
              <a:rPr lang="id-ID" dirty="0" smtClean="0"/>
              <a:t>Penugasan program</a:t>
            </a:r>
          </a:p>
          <a:p>
            <a:r>
              <a:rPr lang="id-ID" dirty="0" smtClean="0"/>
              <a:t>Perencanaan tindakan</a:t>
            </a:r>
          </a:p>
          <a:p>
            <a:r>
              <a:rPr lang="id-ID" dirty="0" smtClean="0"/>
              <a:t>Kontrak kinerja</a:t>
            </a:r>
          </a:p>
          <a:p>
            <a:r>
              <a:rPr lang="id-ID" dirty="0" smtClean="0"/>
              <a:t>Sesi program tindak lanjut</a:t>
            </a:r>
          </a:p>
          <a:p>
            <a:r>
              <a:rPr lang="id-ID" dirty="0" smtClean="0"/>
              <a:t>Monitoring kinerja</a:t>
            </a:r>
            <a:endParaRPr lang="id-ID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33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95536" y="1669504"/>
            <a:ext cx="8496944" cy="4495800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Desain program satu kali (</a:t>
            </a:r>
            <a:r>
              <a:rPr lang="id-ID" i="1" dirty="0" smtClean="0"/>
              <a:t>One-Shot Program Design</a:t>
            </a:r>
            <a:r>
              <a:rPr lang="id-ID" dirty="0" smtClean="0"/>
              <a:t>)</a:t>
            </a:r>
          </a:p>
          <a:p>
            <a:r>
              <a:rPr lang="id-ID" dirty="0" smtClean="0"/>
              <a:t>Kelompok tunggal, desain sebelum &amp; pasca tes (</a:t>
            </a:r>
            <a:r>
              <a:rPr lang="id-ID" i="1" dirty="0" smtClean="0"/>
              <a:t>single group, pre-test &amp; post-test design)</a:t>
            </a:r>
          </a:p>
          <a:p>
            <a:r>
              <a:rPr lang="id-ID" dirty="0" smtClean="0"/>
              <a:t>Kelompok tunggal, desain seri waktu (</a:t>
            </a:r>
            <a:r>
              <a:rPr lang="id-ID" i="1" dirty="0" smtClean="0"/>
              <a:t>single group, time series design</a:t>
            </a:r>
            <a:r>
              <a:rPr lang="id-ID" dirty="0" smtClean="0"/>
              <a:t>)</a:t>
            </a:r>
          </a:p>
          <a:p>
            <a:r>
              <a:rPr lang="id-ID" dirty="0" smtClean="0"/>
              <a:t>Desain kontrol grup (</a:t>
            </a:r>
            <a:r>
              <a:rPr lang="id-ID" i="1" dirty="0" smtClean="0"/>
              <a:t>control group designi)</a:t>
            </a:r>
          </a:p>
          <a:p>
            <a:r>
              <a:rPr lang="id-ID" dirty="0" smtClean="0"/>
              <a:t>Desain eksperimental ideal </a:t>
            </a:r>
            <a:r>
              <a:rPr lang="id-ID" i="1" dirty="0" smtClean="0"/>
              <a:t>(ideal experimental design)</a:t>
            </a:r>
            <a:endParaRPr lang="id-ID" dirty="0" smtClean="0"/>
          </a:p>
          <a:p>
            <a:r>
              <a:rPr lang="id-ID" dirty="0" smtClean="0"/>
              <a:t>Pasca tes, desain kontrol grup (</a:t>
            </a:r>
            <a:r>
              <a:rPr lang="id-ID" i="1" dirty="0" smtClean="0"/>
              <a:t>pre-test group, control group design</a:t>
            </a:r>
            <a:r>
              <a:rPr lang="id-ID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Variabel Tdk Nyata dlm Evaluasi Pelatihan</a:t>
            </a:r>
            <a:endParaRPr lang="id-ID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34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700808"/>
            <a:ext cx="8153400" cy="4395192"/>
          </a:xfrm>
        </p:spPr>
        <p:txBody>
          <a:bodyPr/>
          <a:lstStyle/>
          <a:p>
            <a:r>
              <a:rPr lang="id-ID" dirty="0" smtClean="0"/>
              <a:t>Peningkatan kepuasan kerja</a:t>
            </a:r>
          </a:p>
          <a:p>
            <a:r>
              <a:rPr lang="id-ID" dirty="0" smtClean="0"/>
              <a:t>Peningkatan komitmen organisasi</a:t>
            </a:r>
          </a:p>
          <a:p>
            <a:r>
              <a:rPr lang="id-ID" dirty="0" smtClean="0"/>
              <a:t>Peningkatan kerjasama tim</a:t>
            </a:r>
          </a:p>
          <a:p>
            <a:r>
              <a:rPr lang="id-ID" dirty="0" smtClean="0"/>
              <a:t>Peningkatan </a:t>
            </a:r>
            <a:r>
              <a:rPr lang="id-ID" i="1" dirty="0" smtClean="0"/>
              <a:t>customer service</a:t>
            </a:r>
          </a:p>
          <a:p>
            <a:r>
              <a:rPr lang="id-ID" dirty="0" smtClean="0"/>
              <a:t>Pengurangan keluhan</a:t>
            </a:r>
          </a:p>
          <a:p>
            <a:r>
              <a:rPr lang="id-ID" dirty="0" smtClean="0"/>
              <a:t>Pengurangan absensi</a:t>
            </a:r>
          </a:p>
          <a:p>
            <a:r>
              <a:rPr lang="id-ID" dirty="0" smtClean="0"/>
              <a:t>Pengurangan keluar-masuk tenaga kerja</a:t>
            </a:r>
            <a:endParaRPr lang="id-ID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Variabel Pengaruh Kredibilitas Data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35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/>
          </a:bodyPr>
          <a:lstStyle/>
          <a:p>
            <a:r>
              <a:rPr lang="id-ID" sz="4000" dirty="0" smtClean="0"/>
              <a:t>Reputasi sumber</a:t>
            </a:r>
          </a:p>
          <a:p>
            <a:r>
              <a:rPr lang="id-ID" sz="4000" dirty="0" smtClean="0"/>
              <a:t>Metodologi yg digunakan</a:t>
            </a:r>
          </a:p>
          <a:p>
            <a:r>
              <a:rPr lang="id-ID" sz="4000" dirty="0" smtClean="0"/>
              <a:t>Asumsi yg digunakan dlm melakukan analisis</a:t>
            </a:r>
          </a:p>
          <a:p>
            <a:r>
              <a:rPr lang="id-ID" sz="4000" dirty="0" smtClean="0"/>
              <a:t>Realisme dlm hsl data</a:t>
            </a:r>
          </a:p>
          <a:p>
            <a:r>
              <a:rPr lang="id-ID" sz="4000" dirty="0" smtClean="0"/>
              <a:t> Tipe data</a:t>
            </a:r>
            <a:endParaRPr lang="id-ID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Evaluasi Program Pelatihan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36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04482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id-ID" sz="2000" dirty="0" smtClean="0"/>
              <a:t>Gambaran Program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Tujuan Umum dan Khusus 	: ..........................................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Metode                         	: ..........................................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Peserta 			: ..........................................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Fasilitator 			: ..........................................</a:t>
            </a:r>
          </a:p>
          <a:p>
            <a:pPr>
              <a:lnSpc>
                <a:spcPct val="80000"/>
              </a:lnSpc>
            </a:pPr>
            <a:r>
              <a:rPr lang="id-ID" sz="2000" dirty="0" smtClean="0"/>
              <a:t>Materi 			: ..........................................</a:t>
            </a:r>
            <a:endParaRPr lang="id-ID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8" y="3922256"/>
          <a:ext cx="8208912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96144"/>
                <a:gridCol w="1152128"/>
                <a:gridCol w="1584176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ASPEK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CARA EVALUASI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SIAPA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BILAMANA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DIMANA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BAGAIMANA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Evaluasi Program Pelatihan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37</a:t>
            </a:fld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539552" y="1700808"/>
          <a:ext cx="81534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/>
                <a:gridCol w="504056"/>
                <a:gridCol w="432048"/>
                <a:gridCol w="432048"/>
                <a:gridCol w="504056"/>
                <a:gridCol w="520552"/>
              </a:tblGrid>
              <a:tr h="310913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ASPEK PENILAIAN</a:t>
                      </a:r>
                      <a:endParaRPr lang="id-ID" sz="2000" b="1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SKALA PENILAIAN</a:t>
                      </a:r>
                      <a:endParaRPr lang="id-ID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/>
                </a:tc>
              </a:tr>
              <a:tr h="16877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SK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K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C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B</a:t>
                      </a:r>
                      <a:endParaRPr lang="id-ID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/>
                        <a:t>SB</a:t>
                      </a:r>
                      <a:endParaRPr lang="id-ID" sz="2000" b="1" dirty="0"/>
                    </a:p>
                  </a:txBody>
                  <a:tcPr anchor="ctr"/>
                </a:tc>
              </a:tr>
              <a:tr h="310913">
                <a:tc gridSpan="6">
                  <a:txBody>
                    <a:bodyPr/>
                    <a:lstStyle/>
                    <a:p>
                      <a:r>
                        <a:rPr lang="id-ID" sz="2000" b="1" dirty="0" smtClean="0"/>
                        <a:t>Relevansi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  <a:tr h="3109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Apakah Anda puas dg pelatihan ini ?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109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Apakah pelatihan </a:t>
                      </a:r>
                      <a:r>
                        <a:rPr lang="id-ID" sz="2000" baseline="0" dirty="0" smtClean="0"/>
                        <a:t> memenuhi kebutuhan Anda ?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10913">
                <a:tc gridSpan="6">
                  <a:txBody>
                    <a:bodyPr/>
                    <a:lstStyle/>
                    <a:p>
                      <a:r>
                        <a:rPr lang="id-ID" sz="2000" b="1" dirty="0" smtClean="0"/>
                        <a:t>Isi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537032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Apakah isi pelatihan sebanding</a:t>
                      </a:r>
                      <a:r>
                        <a:rPr lang="id-ID" sz="2000" baseline="0" dirty="0" smtClean="0"/>
                        <a:t> ant pengetahuan, ketrampilan, dan sikap ?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109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Apakah kerja kelompok berguna ?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  <a:tr h="3109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Menurut Anda bgmn durasi pelatihan ?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73325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SK : Sangat Kurang, K : Kurang, C : Cukup, B : Baik, SB : Sangat Baik</a:t>
            </a:r>
            <a:endParaRPr lang="id-ID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Evaluasi Program Pelatihan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38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/>
          <a:lstStyle/>
          <a:p>
            <a:pPr marL="360000" indent="-360000">
              <a:buFont typeface="+mj-lt"/>
              <a:buAutoNum type="arabicPeriod"/>
            </a:pPr>
            <a:r>
              <a:rPr lang="id-ID" dirty="0" smtClean="0"/>
              <a:t>Bagian mana dari pelatihan yang:</a:t>
            </a:r>
          </a:p>
          <a:p>
            <a:pPr marL="680040" lvl="1" indent="-360000"/>
            <a:r>
              <a:rPr lang="id-ID" dirty="0" smtClean="0"/>
              <a:t>Sangat relevan dengan kebutuhan:</a:t>
            </a:r>
          </a:p>
          <a:p>
            <a:pPr marL="680040" lvl="1" indent="-360000"/>
            <a:r>
              <a:rPr lang="id-ID" dirty="0" smtClean="0"/>
              <a:t>Kurang relevan dengan kebutuhan:</a:t>
            </a:r>
          </a:p>
          <a:p>
            <a:pPr marL="680040" lvl="1" indent="-360000"/>
            <a:r>
              <a:rPr lang="id-ID" dirty="0" smtClean="0"/>
              <a:t>Tidak relevan sama sekali dengan kebutuhan:</a:t>
            </a:r>
          </a:p>
          <a:p>
            <a:pPr marL="360000" indent="-360000">
              <a:buFont typeface="+mj-lt"/>
              <a:buAutoNum type="arabicPeriod"/>
            </a:pPr>
            <a:r>
              <a:rPr lang="id-ID" dirty="0" smtClean="0"/>
              <a:t>Sampai seberapa jauh penguasaan ketrampilan dipengaruhi oleh pelatihan yang diberikan ?</a:t>
            </a:r>
          </a:p>
          <a:p>
            <a:pPr marL="360000" indent="-360000">
              <a:buFont typeface="+mj-lt"/>
              <a:buAutoNum type="arabicPeriod"/>
            </a:pPr>
            <a:r>
              <a:rPr lang="id-ID" dirty="0" smtClean="0"/>
              <a:t>Perubahan apa yang akan Anda lakukan, sehingga hasil dari mengikuti pelatihan ini dapat berguna ?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4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Utk mengetahui berbagai informasi:</a:t>
            </a:r>
          </a:p>
          <a:p>
            <a:r>
              <a:rPr lang="id-ID" dirty="0" smtClean="0"/>
              <a:t>Apkh proses pembelajaran telah tjd ?</a:t>
            </a:r>
          </a:p>
          <a:p>
            <a:r>
              <a:rPr lang="id-ID" dirty="0" smtClean="0"/>
              <a:t>Apkh tujuan pelatihan telah tercapai ?</a:t>
            </a:r>
          </a:p>
          <a:p>
            <a:r>
              <a:rPr lang="id-ID" dirty="0" smtClean="0"/>
              <a:t>Apkh kebutuhan peserta telah terpenuhi ?</a:t>
            </a:r>
          </a:p>
          <a:p>
            <a:r>
              <a:rPr lang="id-ID" dirty="0" smtClean="0"/>
              <a:t>Bgmn tingkatan peserta pd waktu baru dan ssdh mengikuti pelatihan ?</a:t>
            </a:r>
          </a:p>
          <a:p>
            <a:r>
              <a:rPr lang="id-ID" dirty="0" smtClean="0"/>
              <a:t>Apkh kebutuhan fasilitator telah terpenuhi ?</a:t>
            </a:r>
          </a:p>
          <a:p>
            <a:r>
              <a:rPr lang="id-ID" dirty="0" smtClean="0"/>
              <a:t>Apkh fasilitator telah memenuhi persyaratan ?</a:t>
            </a:r>
          </a:p>
          <a:p>
            <a:r>
              <a:rPr lang="id-ID" dirty="0" smtClean="0"/>
              <a:t>Bgmn rencana partisipas menggunakan ketrampilan tsb ?</a:t>
            </a:r>
          </a:p>
          <a:p>
            <a:r>
              <a:rPr lang="id-ID" dirty="0" smtClean="0"/>
              <a:t>Bgmn efektivitas suatu pelatihan ?</a:t>
            </a:r>
          </a:p>
          <a:p>
            <a:r>
              <a:rPr lang="id-ID" dirty="0" smtClean="0"/>
              <a:t>Apa yg perlu ditingkatkan ?</a:t>
            </a:r>
          </a:p>
          <a:p>
            <a:r>
              <a:rPr lang="id-ID" dirty="0" smtClean="0"/>
              <a:t>Apa kebutuhan pelatihan selanjutnya ?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5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8298504" cy="4179168"/>
          </a:xfrm>
        </p:spPr>
        <p:txBody>
          <a:bodyPr>
            <a:normAutofit/>
          </a:bodyPr>
          <a:lstStyle/>
          <a:p>
            <a:r>
              <a:rPr lang="id-ID" sz="3600" dirty="0" smtClean="0"/>
              <a:t>Reaksi </a:t>
            </a:r>
            <a:r>
              <a:rPr lang="id-ID" sz="3600" i="1" dirty="0" smtClean="0"/>
              <a:t>trainee </a:t>
            </a:r>
            <a:r>
              <a:rPr lang="id-ID" sz="3600" dirty="0" smtClean="0"/>
              <a:t>thd isi dan proses pelatihan</a:t>
            </a:r>
          </a:p>
          <a:p>
            <a:r>
              <a:rPr lang="id-ID" sz="3600" dirty="0" smtClean="0"/>
              <a:t>Pengetahuan yg didpt selama pelatihan</a:t>
            </a:r>
          </a:p>
          <a:p>
            <a:r>
              <a:rPr lang="id-ID" sz="3600" dirty="0" smtClean="0"/>
              <a:t>Perubahan perilaku sbg dampak pelatihan</a:t>
            </a:r>
          </a:p>
          <a:p>
            <a:r>
              <a:rPr lang="id-ID" sz="3600" dirty="0" smtClean="0"/>
              <a:t>Hsl yg terukur pd ind dan/atau </a:t>
            </a:r>
            <a:r>
              <a:rPr lang="id-ID" sz="3600" dirty="0" smtClean="0"/>
              <a:t>organisasi (ROI)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52660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0875043"/>
              </p:ext>
            </p:extLst>
          </p:nvPr>
        </p:nvGraphicFramePr>
        <p:xfrm>
          <a:off x="381000" y="2667000"/>
          <a:ext cx="8763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51908646"/>
              </p:ext>
            </p:extLst>
          </p:nvPr>
        </p:nvGraphicFramePr>
        <p:xfrm>
          <a:off x="706902" y="152400"/>
          <a:ext cx="8156448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828800"/>
            <a:ext cx="822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Corbel" pitchFamily="34" charset="0"/>
              </a:rPr>
              <a:t>Ada beberapa kriteria yang dapat dijadikan penilaian keberhasilan suatu pelatihan :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8BA5A-2244-4B26-A5E7-5AD77B67B9DC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8658143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MELAKUKAN EVALUASI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7</a:t>
            </a:fld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916832"/>
            <a:ext cx="8153400" cy="417916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Evaluasi dr pelatih/fasilitator</a:t>
            </a:r>
          </a:p>
          <a:p>
            <a:r>
              <a:rPr lang="id-ID" sz="4000" dirty="0" smtClean="0"/>
              <a:t>Evaluasi dr peserta</a:t>
            </a:r>
          </a:p>
          <a:p>
            <a:r>
              <a:rPr lang="id-ID" sz="4000" dirty="0" smtClean="0"/>
              <a:t>Evaluasi dr pihak ketiga</a:t>
            </a:r>
          </a:p>
          <a:p>
            <a:r>
              <a:rPr lang="id-ID" sz="4000" dirty="0" smtClean="0"/>
              <a:t>Evaluasi di lapangan utk mengetahui kemajuan peserta</a:t>
            </a:r>
            <a:endParaRPr lang="id-ID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sz="2800" b="1" i="1" dirty="0" smtClean="0">
                <a:latin typeface="Tahoma" charset="0"/>
                <a:cs typeface="Times New Roman" pitchFamily="18" charset="0"/>
              </a:rPr>
              <a:t>EVALUASI </a:t>
            </a:r>
            <a:r>
              <a:rPr lang="en-US" sz="2800" b="1" i="1" dirty="0" smtClean="0">
                <a:latin typeface="Tahoma" charset="0"/>
                <a:cs typeface="Times New Roman" pitchFamily="18" charset="0"/>
              </a:rPr>
              <a:t>DENGAN ALAT UKUR</a:t>
            </a:r>
            <a:endParaRPr lang="en-US" sz="2800" u="sng" dirty="0" smtClean="0">
              <a:latin typeface="Tahoma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700808"/>
            <a:ext cx="8514528" cy="4752528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training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proses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berarti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perubahan</a:t>
            </a:r>
            <a:r>
              <a:rPr lang="id-ID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tingkah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laku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trainee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harapan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trainer,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bisa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  <a:endParaRPr lang="id-ID" sz="6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diajarkan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memperlihatkan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penguasaan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tentang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pengetahuan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diajarkan</a:t>
            </a:r>
            <a:endParaRPr lang="id-ID" sz="5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Ø"/>
            </a:pP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diajarkan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ketrampilan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maka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memperlihatkan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kemampuan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ketrampilan</a:t>
            </a:r>
            <a:r>
              <a:rPr lang="en-US" sz="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endParaRPr lang="id-ID" sz="50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dikatakan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id-ID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sebagian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besar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training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riteria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keberhasilan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endParaRPr lang="id-ID" sz="6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disebut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Tdk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kurang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r>
              <a:rPr lang="id-ID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bila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hanya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sebagian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kecil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trainee yang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berhasil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riteria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keberhasilan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6000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itchFamily="2" charset="2"/>
              <a:buChar char="q"/>
            </a:pP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Skor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diharapkan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tinggi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ukuran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belajar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6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training)</a:t>
            </a:r>
            <a:endParaRPr lang="en-US" sz="6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84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LANGKAH2 EVALUASI DG ALAT UKUR</a:t>
            </a:r>
            <a:endParaRPr lang="id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Created by yenny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348BA5A-2244-4B26-A5E7-5AD77B67B9DC}" type="slidenum">
              <a:rPr lang="id-ID" smtClean="0"/>
              <a:pPr/>
              <a:t>9</a:t>
            </a:fld>
            <a:endParaRPr lang="id-ID"/>
          </a:p>
        </p:txBody>
      </p:sp>
      <p:grpSp>
        <p:nvGrpSpPr>
          <p:cNvPr id="31" name="Group 30"/>
          <p:cNvGrpSpPr/>
          <p:nvPr/>
        </p:nvGrpSpPr>
        <p:grpSpPr>
          <a:xfrm>
            <a:off x="1259632" y="1916832"/>
            <a:ext cx="6552728" cy="3816424"/>
            <a:chOff x="395536" y="1916832"/>
            <a:chExt cx="6120680" cy="3168352"/>
          </a:xfrm>
        </p:grpSpPr>
        <p:grpSp>
          <p:nvGrpSpPr>
            <p:cNvPr id="9" name="Group 8"/>
            <p:cNvGrpSpPr/>
            <p:nvPr/>
          </p:nvGrpSpPr>
          <p:grpSpPr>
            <a:xfrm>
              <a:off x="395536" y="1916832"/>
              <a:ext cx="2088232" cy="1224136"/>
              <a:chOff x="395536" y="1916832"/>
              <a:chExt cx="2088232" cy="1224136"/>
            </a:xfrm>
          </p:grpSpPr>
          <p:sp>
            <p:nvSpPr>
              <p:cNvPr id="6" name="Rounded Rectangle 5"/>
              <p:cNvSpPr/>
              <p:nvPr/>
            </p:nvSpPr>
            <p:spPr>
              <a:xfrm>
                <a:off x="395536" y="1916832"/>
                <a:ext cx="1728192" cy="1224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" name="Right Arrow 6"/>
              <p:cNvSpPr/>
              <p:nvPr/>
            </p:nvSpPr>
            <p:spPr>
              <a:xfrm>
                <a:off x="2123728" y="2420888"/>
                <a:ext cx="360040" cy="2880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95536" y="1950740"/>
                <a:ext cx="1728192" cy="99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400" dirty="0" smtClean="0"/>
                  <a:t>Membuat Kriteria Keberhasilan</a:t>
                </a:r>
                <a:endParaRPr lang="id-ID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555776" y="1916832"/>
              <a:ext cx="2088232" cy="1224136"/>
              <a:chOff x="395536" y="1916832"/>
              <a:chExt cx="2088232" cy="122413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395536" y="1916832"/>
                <a:ext cx="1728192" cy="1224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Right Arrow 11"/>
              <p:cNvSpPr/>
              <p:nvPr/>
            </p:nvSpPr>
            <p:spPr>
              <a:xfrm>
                <a:off x="2123728" y="2420888"/>
                <a:ext cx="360040" cy="28803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9552" y="2132856"/>
                <a:ext cx="14401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400" dirty="0" smtClean="0"/>
                  <a:t>PRE</a:t>
                </a:r>
              </a:p>
              <a:p>
                <a:pPr algn="ctr"/>
                <a:r>
                  <a:rPr lang="id-ID" sz="2400" dirty="0" smtClean="0"/>
                  <a:t>TEST</a:t>
                </a:r>
                <a:endParaRPr lang="id-ID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788024" y="1916832"/>
              <a:ext cx="1728192" cy="1224136"/>
              <a:chOff x="395536" y="1916832"/>
              <a:chExt cx="1728192" cy="1224136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95536" y="1916832"/>
                <a:ext cx="1728192" cy="1224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7544" y="2132047"/>
                <a:ext cx="15841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400" dirty="0" smtClean="0"/>
                  <a:t>Melakukan Pelatihan</a:t>
                </a:r>
                <a:endParaRPr lang="id-ID" sz="2400" dirty="0"/>
              </a:p>
            </p:txBody>
          </p:sp>
        </p:grpSp>
        <p:sp>
          <p:nvSpPr>
            <p:cNvPr id="19" name="Down Arrow 18"/>
            <p:cNvSpPr/>
            <p:nvPr/>
          </p:nvSpPr>
          <p:spPr>
            <a:xfrm>
              <a:off x="5508104" y="3140968"/>
              <a:ext cx="288032" cy="576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788024" y="3861048"/>
              <a:ext cx="1728192" cy="1224136"/>
              <a:chOff x="395536" y="1916832"/>
              <a:chExt cx="1728192" cy="1224136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95536" y="1916832"/>
                <a:ext cx="1728192" cy="1224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67544" y="1916832"/>
                <a:ext cx="158417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400" dirty="0" smtClean="0"/>
                  <a:t>Evaluasi &amp; Penelitian Lanjutan</a:t>
                </a:r>
                <a:endParaRPr lang="id-ID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555776" y="3861048"/>
              <a:ext cx="1728192" cy="1224136"/>
              <a:chOff x="395536" y="1916832"/>
              <a:chExt cx="1728192" cy="1224136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395536" y="1916832"/>
                <a:ext cx="1728192" cy="1224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67544" y="2132856"/>
                <a:ext cx="15841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400" dirty="0" smtClean="0"/>
                  <a:t>Transfer di</a:t>
                </a:r>
              </a:p>
              <a:p>
                <a:pPr algn="ctr"/>
                <a:r>
                  <a:rPr lang="id-ID" sz="2400" dirty="0" smtClean="0"/>
                  <a:t>Pekerjaan</a:t>
                </a:r>
                <a:endParaRPr lang="id-ID" sz="2400" dirty="0"/>
              </a:p>
            </p:txBody>
          </p:sp>
        </p:grpSp>
        <p:sp>
          <p:nvSpPr>
            <p:cNvPr id="26" name="Left Arrow 25"/>
            <p:cNvSpPr/>
            <p:nvPr/>
          </p:nvSpPr>
          <p:spPr>
            <a:xfrm>
              <a:off x="4427984" y="4293096"/>
              <a:ext cx="360040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95536" y="3861048"/>
              <a:ext cx="1728192" cy="1224136"/>
              <a:chOff x="395536" y="1916832"/>
              <a:chExt cx="1728192" cy="1224136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95536" y="1916832"/>
                <a:ext cx="1728192" cy="12241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67544" y="2165955"/>
                <a:ext cx="15841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400" dirty="0" smtClean="0"/>
                  <a:t>POST</a:t>
                </a:r>
              </a:p>
              <a:p>
                <a:pPr algn="ctr"/>
                <a:r>
                  <a:rPr lang="id-ID" sz="2400" dirty="0" smtClean="0"/>
                  <a:t>TEST</a:t>
                </a:r>
                <a:endParaRPr lang="id-ID" sz="2400" dirty="0"/>
              </a:p>
            </p:txBody>
          </p:sp>
        </p:grpSp>
        <p:sp>
          <p:nvSpPr>
            <p:cNvPr id="30" name="Left Arrow 29"/>
            <p:cNvSpPr/>
            <p:nvPr/>
          </p:nvSpPr>
          <p:spPr>
            <a:xfrm>
              <a:off x="2195736" y="4293096"/>
              <a:ext cx="360040" cy="36004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216</TotalTime>
  <Words>1654</Words>
  <Application>Microsoft Office PowerPoint</Application>
  <PresentationFormat>On-screen Show (4:3)</PresentationFormat>
  <Paragraphs>436</Paragraphs>
  <Slides>38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Median</vt:lpstr>
      <vt:lpstr>EVALUASI PROGRAM PELATIHAN</vt:lpstr>
      <vt:lpstr>TUJUAN EVALUASI</vt:lpstr>
      <vt:lpstr>Tujuan Evaluasi</vt:lpstr>
      <vt:lpstr>MANFAAT EVALUASI</vt:lpstr>
      <vt:lpstr>JENIS EVALUASI</vt:lpstr>
      <vt:lpstr>PowerPoint Presentation</vt:lpstr>
      <vt:lpstr>CARA MELAKUKAN EVALUASI</vt:lpstr>
      <vt:lpstr>EVALUASI DENGAN ALAT UKUR</vt:lpstr>
      <vt:lpstr>LANGKAH2 EVALUASI DG ALAT UKUR</vt:lpstr>
      <vt:lpstr>PowerPoint Presentation</vt:lpstr>
      <vt:lpstr>PowerPoint Presentation</vt:lpstr>
      <vt:lpstr>Ukuran untuk Mengevaluasi Pelatihan dan Pengembangan</vt:lpstr>
      <vt:lpstr>Ukuran untuk Mengevaluasi Pelatihan dan Pengembangan</vt:lpstr>
      <vt:lpstr>PELAKSANAAN EVALUASI</vt:lpstr>
      <vt:lpstr>Faktor Efektivitas Pelatihan</vt:lpstr>
      <vt:lpstr>TINGKATAN EVALUASI</vt:lpstr>
      <vt:lpstr>Karakteristik Tingkatan Evaluasi</vt:lpstr>
      <vt:lpstr>DATA ROI PD BERBAGAI LEVEL</vt:lpstr>
      <vt:lpstr>Evaluasi Tingkat 1 &amp; 2 (Mengukur Kinerja Partisipan)</vt:lpstr>
      <vt:lpstr>Target Area Evaluasi Tingkat 1</vt:lpstr>
      <vt:lpstr>Asumsi ttg Persepsi Partisipan</vt:lpstr>
      <vt:lpstr>ROI pd Data Level 1</vt:lpstr>
      <vt:lpstr>Peningkatan Evaluasi level 1</vt:lpstr>
      <vt:lpstr>Siklus Umpan Balik Palsu</vt:lpstr>
      <vt:lpstr>ROI dg Data Level 2</vt:lpstr>
      <vt:lpstr>Evaluasi Tingkat 3 &amp; 4  (Aplikasi di pekerjaan dan hasil usaha)</vt:lpstr>
      <vt:lpstr>Evaluasi Tingkat 5 (Mengukur ROI)</vt:lpstr>
      <vt:lpstr>MODEL CBA/ROI</vt:lpstr>
      <vt:lpstr>Model ROI dlm Program PPSDM</vt:lpstr>
      <vt:lpstr>Variabel penting dlm Evaluasi Pelatihan</vt:lpstr>
      <vt:lpstr>Alat Pengumpul Data Evaluasi</vt:lpstr>
      <vt:lpstr>Pengumpulan Data Setelah Program Pelatihan</vt:lpstr>
      <vt:lpstr>DESAIN EVALUASI</vt:lpstr>
      <vt:lpstr>Variabel Tdk Nyata dlm Evaluasi Pelatihan</vt:lpstr>
      <vt:lpstr>Variabel Pengaruh Kredibilitas Data</vt:lpstr>
      <vt:lpstr>Contoh Evaluasi Program Pelatihan</vt:lpstr>
      <vt:lpstr>Contoh Evaluasi Program Pelatihan</vt:lpstr>
      <vt:lpstr>Contoh Evaluasi Program Pelatihan</vt:lpstr>
    </vt:vector>
  </TitlesOfParts>
  <Manager>H45TUT1</Manager>
  <Company>Pribadi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Program Pelatihan</dc:title>
  <dc:creator>Yenny</dc:creator>
  <cp:lastModifiedBy>Dispsiau 2013</cp:lastModifiedBy>
  <cp:revision>30</cp:revision>
  <dcterms:created xsi:type="dcterms:W3CDTF">2015-08-10T06:40:24Z</dcterms:created>
  <dcterms:modified xsi:type="dcterms:W3CDTF">2016-08-26T07:14:37Z</dcterms:modified>
</cp:coreProperties>
</file>