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0C7BC-1D92-4AE1-9A40-B386F764B5A4}" type="datetimeFigureOut">
              <a:rPr lang="id-ID" smtClean="0"/>
              <a:t>29/11/2015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46D81-331E-43B0-8D50-1580B0AAF6F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0E16-E470-459B-A0E7-9F56D1B0F338}" type="datetime1">
              <a:rPr lang="id-ID" smtClean="0"/>
              <a:t>29/11/2015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F843-3152-4AC3-9682-FE22BF113013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D141-6D59-493F-A689-669648426B55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35AA-B86B-4B7F-A8E9-B1A24EDA1FD0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E0BA-34F9-4CFB-9CD9-142F1FE9D434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2B2-64AB-4623-B012-6B20B5D16F59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2F0D-C47C-420E-9788-E84114D9E3C1}" type="datetime1">
              <a:rPr lang="id-ID" smtClean="0"/>
              <a:t>29/11/2015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3433-ACD1-4B50-A71C-BBD179BA92EF}" type="datetime1">
              <a:rPr lang="id-ID" smtClean="0"/>
              <a:t>29/11/2015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70D3-9134-4733-A8CF-BBF447612CA5}" type="datetime1">
              <a:rPr lang="id-ID" smtClean="0"/>
              <a:t>29/11/2015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FE53-3D1F-4BA0-B010-E59714873C3F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9E1CAFA-73E1-4DA8-8BCA-B2854C8DC24A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E809B22-2972-4FB8-A6B8-B88BF2113066}" type="datetime1">
              <a:rPr lang="id-ID" smtClean="0"/>
              <a:t>29/11/2015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4077072"/>
            <a:ext cx="8103376" cy="1561728"/>
          </a:xfrm>
        </p:spPr>
        <p:txBody>
          <a:bodyPr>
            <a:normAutofit/>
          </a:bodyPr>
          <a:lstStyle/>
          <a:p>
            <a:r>
              <a:rPr lang="id-ID" sz="6000" dirty="0" smtClean="0"/>
              <a:t>TRANSFER PELATIHAN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589240"/>
            <a:ext cx="6228528" cy="732508"/>
          </a:xfrm>
        </p:spPr>
        <p:txBody>
          <a:bodyPr/>
          <a:lstStyle/>
          <a:p>
            <a:pPr algn="l"/>
            <a:r>
              <a:rPr lang="id-ID" dirty="0" smtClean="0"/>
              <a:t>Dra. Sri Hastuti Handayani, M.Si, Psi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Kesempatan Menggunakan Ketrampilan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KELUASAN</a:t>
            </a:r>
          </a:p>
          <a:p>
            <a:pPr>
              <a:spcAft>
                <a:spcPts val="1200"/>
              </a:spcAft>
              <a:buNone/>
            </a:pPr>
            <a:r>
              <a:rPr lang="id-ID" dirty="0" smtClean="0"/>
              <a:t>	</a:t>
            </a:r>
            <a:r>
              <a:rPr lang="id-ID" dirty="0" smtClean="0"/>
              <a:t>Yaitu tuntutan sejumlah tugas yg dpt dilakukan </a:t>
            </a:r>
            <a:r>
              <a:rPr lang="id-ID" i="1" dirty="0" smtClean="0"/>
              <a:t>trainee </a:t>
            </a:r>
            <a:r>
              <a:rPr lang="id-ID" dirty="0" smtClean="0"/>
              <a:t>di pekerjaan</a:t>
            </a:r>
          </a:p>
          <a:p>
            <a:r>
              <a:rPr lang="id-ID" dirty="0" smtClean="0"/>
              <a:t>TINGKAT AKTIVITAS</a:t>
            </a:r>
          </a:p>
          <a:p>
            <a:pPr>
              <a:spcAft>
                <a:spcPts val="1200"/>
              </a:spcAft>
              <a:buNone/>
            </a:pPr>
            <a:r>
              <a:rPr lang="id-ID" dirty="0" smtClean="0"/>
              <a:t>	</a:t>
            </a:r>
            <a:r>
              <a:rPr lang="id-ID" dirty="0" smtClean="0"/>
              <a:t>Yaitu sejumlah kegiatan/frekuensi dr </a:t>
            </a:r>
            <a:r>
              <a:rPr lang="id-ID" i="1" dirty="0" smtClean="0"/>
              <a:t>trainee </a:t>
            </a:r>
            <a:r>
              <a:rPr lang="id-ID" dirty="0" smtClean="0"/>
              <a:t>dlm melakukan tugas2nya</a:t>
            </a:r>
          </a:p>
          <a:p>
            <a:r>
              <a:rPr lang="id-ID" dirty="0" smtClean="0"/>
              <a:t>JENIS TUGAS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Yaitu tk kesulitan at kekritisan dr tgs yg dilakukan </a:t>
            </a:r>
            <a:r>
              <a:rPr lang="id-ID" i="1" dirty="0" smtClean="0"/>
              <a:t>trainee </a:t>
            </a:r>
            <a:r>
              <a:rPr lang="id-ID" dirty="0" smtClean="0"/>
              <a:t>di pekerjaan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Cara Mengukur Ketrampilan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d-ID" sz="3200" dirty="0" smtClean="0"/>
              <a:t>Apakah </a:t>
            </a:r>
            <a:r>
              <a:rPr lang="id-ID" sz="3200" i="1" dirty="0" smtClean="0"/>
              <a:t>trainee </a:t>
            </a:r>
            <a:r>
              <a:rPr lang="id-ID" sz="3200" dirty="0" smtClean="0"/>
              <a:t>mengaplikasikan ketrampilan dlm melakukan tugasnya ?</a:t>
            </a:r>
          </a:p>
          <a:p>
            <a:pPr>
              <a:spcAft>
                <a:spcPts val="600"/>
              </a:spcAft>
            </a:pPr>
            <a:r>
              <a:rPr lang="id-ID" sz="3200" dirty="0" smtClean="0"/>
              <a:t>Seberapa sering mrk mengaplikasikan ketrampilan tsb ?</a:t>
            </a:r>
          </a:p>
          <a:p>
            <a:pPr>
              <a:spcAft>
                <a:spcPts val="600"/>
              </a:spcAft>
            </a:pPr>
            <a:r>
              <a:rPr lang="id-ID" sz="3200" dirty="0" smtClean="0"/>
              <a:t>Sampai seberapa jauh derajat kesulitan dr tugas2 yg diembannya pd wkt ia mengaplikasikan ketrampilannya ?</a:t>
            </a:r>
            <a:endParaRPr lang="id-ID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id-ID" dirty="0" smtClean="0"/>
              <a:t>ORGANISASI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3600" dirty="0" smtClean="0"/>
              <a:t>Adalah suatu perusahaan/organisasi yg ingin meningkatkan kapasitas utk belajar, adaptasi, dan belajar, sehingga dlm hal ini proses pelatihan hrs sangat hati2 didesain dan disesuaikan dg tujuan perusahaan</a:t>
            </a:r>
            <a:endParaRPr lang="id-ID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Karakteristik Organisasi Pembelajaran</a:t>
            </a:r>
            <a:endParaRPr lang="id-ID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9151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256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KARAKTERISTIK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DESKRIPSI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 secara kontinyu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Pegawai saling berbagi  pembelajaran dan menggunakan pekerjaan sbg dasar penerapan dan penciptaan pengetahuan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Berbagi dan menyimpulkan pengetahuan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dibuat utk mencipta, mengungkap, dan berbagi pengetahuan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Cara berpikir kritis dan sistematis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Pegawai dirangsang utk berpikir dg cara2 baru, meiihat</a:t>
                      </a:r>
                      <a:r>
                        <a:rPr lang="id-ID" baseline="0" dirty="0" smtClean="0"/>
                        <a:t> hubungan dan mencari umpan balik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Budaya pembelajaran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Belajar diberikan insentif, dipromosi, dan didukung oleh manajer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Perangsangan fleksibilitas dan percobaan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Pegawai bebas mengambil resiko, berinovasi, menjajagi ide baru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Menghargai pegawai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Sistem dan lingk difokuskan kpd keyakinan adanya</a:t>
                      </a:r>
                      <a:r>
                        <a:rPr lang="id-ID" baseline="0" dirty="0" smtClean="0"/>
                        <a:t> pengembangan dan kesejahteraan pegawai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Masalah dlm </a:t>
            </a:r>
            <a:r>
              <a:rPr lang="id-ID" sz="4800" i="1" dirty="0" smtClean="0"/>
              <a:t>Transfer Of Training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/>
          <a:lstStyle/>
          <a:p>
            <a:r>
              <a:rPr lang="id-ID" dirty="0" smtClean="0"/>
              <a:t>Mekanisme transfer</a:t>
            </a:r>
          </a:p>
          <a:p>
            <a:pPr lvl="1"/>
            <a:r>
              <a:rPr lang="id-ID" dirty="0" smtClean="0"/>
              <a:t>Transfer Asimetris</a:t>
            </a:r>
          </a:p>
          <a:p>
            <a:pPr lvl="1"/>
            <a:r>
              <a:rPr lang="id-ID" dirty="0" smtClean="0"/>
              <a:t>Transfer sebagian-keseluruhan</a:t>
            </a:r>
          </a:p>
          <a:p>
            <a:pPr lvl="1">
              <a:spcAft>
                <a:spcPts val="1200"/>
              </a:spcAft>
            </a:pPr>
            <a:r>
              <a:rPr lang="id-ID" dirty="0" smtClean="0"/>
              <a:t>Negatif Transfer</a:t>
            </a:r>
          </a:p>
          <a:p>
            <a:r>
              <a:rPr lang="id-ID" dirty="0" smtClean="0"/>
              <a:t>Individu yg berperan dlm transfer</a:t>
            </a:r>
          </a:p>
          <a:p>
            <a:pPr lvl="1"/>
            <a:r>
              <a:rPr lang="id-ID" dirty="0" smtClean="0"/>
              <a:t>Peserta didik/</a:t>
            </a:r>
            <a:r>
              <a:rPr lang="id-ID" i="1" dirty="0" smtClean="0"/>
              <a:t>trainee</a:t>
            </a:r>
          </a:p>
          <a:p>
            <a:pPr lvl="1"/>
            <a:r>
              <a:rPr lang="id-ID" dirty="0" smtClean="0"/>
              <a:t>Pimpinan/atasan </a:t>
            </a:r>
            <a:r>
              <a:rPr lang="id-ID" i="1" dirty="0" smtClean="0"/>
              <a:t>traine</a:t>
            </a:r>
          </a:p>
          <a:p>
            <a:pPr lvl="1"/>
            <a:r>
              <a:rPr lang="id-ID" dirty="0" smtClean="0"/>
              <a:t>Organisasi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7467600" cy="994122"/>
          </a:xfrm>
        </p:spPr>
        <p:txBody>
          <a:bodyPr>
            <a:noAutofit/>
          </a:bodyPr>
          <a:lstStyle/>
          <a:p>
            <a:pPr algn="ctr"/>
            <a:r>
              <a:rPr lang="id-ID" sz="4000" dirty="0" smtClean="0"/>
              <a:t>Strategi Mengatasi masalah dlm </a:t>
            </a:r>
            <a:r>
              <a:rPr lang="id-ID" sz="4000" i="1" dirty="0" smtClean="0"/>
              <a:t>Transfer Of Training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003232" cy="3849291"/>
          </a:xfrm>
        </p:spPr>
        <p:txBody>
          <a:bodyPr>
            <a:normAutofit/>
          </a:bodyPr>
          <a:lstStyle/>
          <a:p>
            <a:r>
              <a:rPr lang="id-ID" sz="4000" dirty="0" smtClean="0"/>
              <a:t>Sebelum pelatihan (pre training)</a:t>
            </a:r>
          </a:p>
          <a:p>
            <a:r>
              <a:rPr lang="id-ID" sz="4000" dirty="0" smtClean="0"/>
              <a:t>Pada waktu pelatihan</a:t>
            </a:r>
          </a:p>
          <a:p>
            <a:r>
              <a:rPr lang="id-ID" sz="4000" dirty="0" smtClean="0"/>
              <a:t>Setelah pelatihan (post training)</a:t>
            </a:r>
          </a:p>
          <a:p>
            <a:r>
              <a:rPr lang="id-ID" sz="4000" dirty="0" smtClean="0"/>
              <a:t>Monitoring dan tindak lanjut</a:t>
            </a:r>
            <a:endParaRPr lang="id-ID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id-ID" sz="3200" dirty="0" smtClean="0"/>
              <a:t>Strategi mengatasi Masalah dlm </a:t>
            </a:r>
            <a:br>
              <a:rPr lang="id-ID" sz="3200" dirty="0" smtClean="0"/>
            </a:br>
            <a:r>
              <a:rPr lang="id-ID" sz="3200" i="1" dirty="0" smtClean="0"/>
              <a:t>Transfer </a:t>
            </a:r>
            <a:r>
              <a:rPr lang="id-ID" sz="3200" i="1" dirty="0" smtClean="0"/>
              <a:t>Of </a:t>
            </a:r>
            <a:r>
              <a:rPr lang="id-ID" sz="3200" i="1" dirty="0" smtClean="0"/>
              <a:t>Training</a:t>
            </a:r>
            <a:br>
              <a:rPr lang="id-ID" sz="3200" i="1" dirty="0" smtClean="0"/>
            </a:br>
            <a:r>
              <a:rPr lang="id-ID" sz="3200" dirty="0" smtClean="0"/>
              <a:t>(Sebelum pelatihan ~ pre training)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353347"/>
          </a:xfrm>
        </p:spPr>
        <p:txBody>
          <a:bodyPr/>
          <a:lstStyle/>
          <a:p>
            <a:r>
              <a:rPr lang="id-ID" dirty="0" smtClean="0"/>
              <a:t>Melibatkan atasan </a:t>
            </a:r>
            <a:r>
              <a:rPr lang="id-ID" i="1" dirty="0" smtClean="0"/>
              <a:t>trainee </a:t>
            </a:r>
            <a:r>
              <a:rPr lang="id-ID" dirty="0" smtClean="0"/>
              <a:t>sebelum pelatihan</a:t>
            </a:r>
          </a:p>
          <a:p>
            <a:r>
              <a:rPr lang="id-ID" dirty="0" smtClean="0"/>
              <a:t>Memberikan dukungan bagi </a:t>
            </a:r>
            <a:r>
              <a:rPr lang="id-ID" i="1" dirty="0" smtClean="0"/>
              <a:t>trainee</a:t>
            </a:r>
          </a:p>
          <a:p>
            <a:r>
              <a:rPr lang="id-ID" dirty="0" smtClean="0"/>
              <a:t>Melakukan strukturisasi vertikal</a:t>
            </a:r>
          </a:p>
          <a:p>
            <a:r>
              <a:rPr lang="id-ID" dirty="0" smtClean="0"/>
              <a:t>Membuat pelatihan berdasarkan kebutuhan</a:t>
            </a:r>
          </a:p>
          <a:p>
            <a:r>
              <a:rPr lang="id-ID" dirty="0" smtClean="0"/>
              <a:t>Melakukan asesmen ttg </a:t>
            </a:r>
            <a:r>
              <a:rPr lang="id-ID" i="1" dirty="0" smtClean="0"/>
              <a:t>trainee</a:t>
            </a:r>
          </a:p>
          <a:p>
            <a:r>
              <a:rPr lang="id-ID" dirty="0" smtClean="0"/>
              <a:t>Hal ini utk mengetahui kondisi </a:t>
            </a:r>
            <a:r>
              <a:rPr lang="id-ID" i="1" dirty="0" smtClean="0"/>
              <a:t>trainee </a:t>
            </a:r>
            <a:r>
              <a:rPr lang="id-ID" dirty="0" smtClean="0"/>
              <a:t>sblm mengikuti pelatihan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id-ID" sz="3200" dirty="0" smtClean="0"/>
              <a:t>Strategi mengatasi Masalah dlm </a:t>
            </a:r>
            <a:br>
              <a:rPr lang="id-ID" sz="3200" dirty="0" smtClean="0"/>
            </a:br>
            <a:r>
              <a:rPr lang="id-ID" sz="3200" i="1" dirty="0" smtClean="0"/>
              <a:t>Transfer </a:t>
            </a:r>
            <a:r>
              <a:rPr lang="id-ID" sz="3200" i="1" dirty="0" smtClean="0"/>
              <a:t>Of </a:t>
            </a:r>
            <a:r>
              <a:rPr lang="id-ID" sz="3200" i="1" dirty="0" smtClean="0"/>
              <a:t>Training</a:t>
            </a:r>
            <a:br>
              <a:rPr lang="id-ID" sz="3200" i="1" dirty="0" smtClean="0"/>
            </a:br>
            <a:r>
              <a:rPr lang="id-ID" sz="3200" dirty="0" smtClean="0"/>
              <a:t>(Pada Waktu Pelatihan)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/>
          <a:lstStyle/>
          <a:p>
            <a:r>
              <a:rPr lang="id-ID" dirty="0" smtClean="0"/>
              <a:t>Menggunakan distribusi pembelajaran</a:t>
            </a:r>
          </a:p>
          <a:p>
            <a:r>
              <a:rPr lang="id-ID" dirty="0" smtClean="0"/>
              <a:t>Menggunakan data yg nyata</a:t>
            </a:r>
          </a:p>
          <a:p>
            <a:r>
              <a:rPr lang="id-ID" dirty="0" smtClean="0"/>
              <a:t>Mengantisipasi permasalahan</a:t>
            </a:r>
          </a:p>
          <a:p>
            <a:r>
              <a:rPr lang="id-ID" dirty="0" smtClean="0"/>
              <a:t>Menerapkan belajar berlebih (</a:t>
            </a:r>
            <a:r>
              <a:rPr lang="id-ID" i="1" dirty="0" smtClean="0"/>
              <a:t>over-training</a:t>
            </a:r>
            <a:r>
              <a:rPr lang="id-ID" dirty="0" smtClean="0"/>
              <a:t>)</a:t>
            </a:r>
          </a:p>
          <a:p>
            <a:r>
              <a:rPr lang="id-ID" dirty="0" smtClean="0"/>
              <a:t>Mencari tanda dan jejak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id-ID" sz="3200" dirty="0" smtClean="0"/>
              <a:t>Strategi mengatasi Masalah dlm </a:t>
            </a:r>
            <a:br>
              <a:rPr lang="id-ID" sz="3200" dirty="0" smtClean="0"/>
            </a:br>
            <a:r>
              <a:rPr lang="id-ID" sz="3200" i="1" dirty="0" smtClean="0"/>
              <a:t>Transfer </a:t>
            </a:r>
            <a:r>
              <a:rPr lang="id-ID" sz="3200" i="1" dirty="0" smtClean="0"/>
              <a:t>Of </a:t>
            </a:r>
            <a:r>
              <a:rPr lang="id-ID" sz="3200" i="1" dirty="0" smtClean="0"/>
              <a:t>Training</a:t>
            </a:r>
            <a:br>
              <a:rPr lang="id-ID" sz="3200" i="1" dirty="0" smtClean="0"/>
            </a:br>
            <a:r>
              <a:rPr lang="id-ID" sz="3200" dirty="0" smtClean="0"/>
              <a:t>(Setelah pelatihan ~ post training)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8052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Melibatkan atasan </a:t>
            </a:r>
            <a:r>
              <a:rPr lang="id-ID" i="1" dirty="0" smtClean="0"/>
              <a:t>trainee</a:t>
            </a:r>
            <a:endParaRPr lang="id-ID" dirty="0" smtClean="0"/>
          </a:p>
          <a:p>
            <a:r>
              <a:rPr lang="id-ID" dirty="0" smtClean="0"/>
              <a:t>Merencanakan pelibatan </a:t>
            </a:r>
            <a:r>
              <a:rPr lang="id-ID" i="1" dirty="0" smtClean="0"/>
              <a:t>trainee </a:t>
            </a:r>
            <a:r>
              <a:rPr lang="id-ID" dirty="0" smtClean="0"/>
              <a:t>dlm program</a:t>
            </a:r>
          </a:p>
          <a:p>
            <a:r>
              <a:rPr lang="id-ID" dirty="0" smtClean="0"/>
              <a:t>Memberikan penguatan positif</a:t>
            </a:r>
          </a:p>
          <a:p>
            <a:r>
              <a:rPr lang="id-ID" dirty="0" smtClean="0"/>
              <a:t>Menyediakan alat bantu</a:t>
            </a:r>
          </a:p>
          <a:p>
            <a:r>
              <a:rPr lang="id-ID" dirty="0" smtClean="0"/>
              <a:t>Mendistribusikan permasalahan transfer dg komite pelatihan</a:t>
            </a:r>
          </a:p>
          <a:p>
            <a:r>
              <a:rPr lang="id-ID" dirty="0" smtClean="0"/>
              <a:t>Tetap menjalin hubungan dg </a:t>
            </a:r>
            <a:r>
              <a:rPr lang="id-ID" i="1" dirty="0" smtClean="0"/>
              <a:t>trainee</a:t>
            </a:r>
          </a:p>
          <a:p>
            <a:r>
              <a:rPr lang="id-ID" dirty="0" smtClean="0"/>
              <a:t>Membentuk reuni alumni</a:t>
            </a:r>
          </a:p>
          <a:p>
            <a:r>
              <a:rPr lang="id-ID" dirty="0" smtClean="0"/>
              <a:t>Membuat ikatan persahabatan</a:t>
            </a:r>
          </a:p>
          <a:p>
            <a:r>
              <a:rPr lang="id-ID" dirty="0" smtClean="0"/>
              <a:t>Membuat catatan harian</a:t>
            </a:r>
          </a:p>
          <a:p>
            <a:r>
              <a:rPr lang="id-ID" dirty="0" smtClean="0"/>
              <a:t>Menyediakan dan mempublikasikan material pendukung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id-ID" sz="3200" dirty="0" smtClean="0"/>
              <a:t>Strategi mengatasi Masalah dlm </a:t>
            </a:r>
            <a:br>
              <a:rPr lang="id-ID" sz="3200" dirty="0" smtClean="0"/>
            </a:br>
            <a:r>
              <a:rPr lang="id-ID" sz="3200" i="1" dirty="0" smtClean="0"/>
              <a:t>Transfer </a:t>
            </a:r>
            <a:r>
              <a:rPr lang="id-ID" sz="3200" i="1" dirty="0" smtClean="0"/>
              <a:t>Of </a:t>
            </a:r>
            <a:r>
              <a:rPr lang="id-ID" sz="3200" i="1" dirty="0" smtClean="0"/>
              <a:t>Training</a:t>
            </a:r>
            <a:br>
              <a:rPr lang="id-ID" sz="3200" i="1" dirty="0" smtClean="0"/>
            </a:br>
            <a:r>
              <a:rPr lang="id-ID" sz="3200" dirty="0" smtClean="0"/>
              <a:t>(Monitoring Tindak Lanjut)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248472"/>
          </a:xfrm>
        </p:spPr>
        <p:txBody>
          <a:bodyPr>
            <a:normAutofit/>
          </a:bodyPr>
          <a:lstStyle/>
          <a:p>
            <a:r>
              <a:rPr lang="id-ID" sz="4000" dirty="0" smtClean="0"/>
              <a:t>Mencegah faktor kehilangan/lupa</a:t>
            </a:r>
          </a:p>
          <a:p>
            <a:r>
              <a:rPr lang="id-ID" sz="4000" dirty="0" smtClean="0"/>
              <a:t>Memperkenalkan materi baru dan yg berhubungan</a:t>
            </a:r>
            <a:endParaRPr lang="id-ID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600" dirty="0" smtClean="0"/>
              <a:t>Alih belajar (</a:t>
            </a:r>
            <a:r>
              <a:rPr lang="id-ID" sz="3600" i="1" dirty="0" smtClean="0"/>
              <a:t>transfer of training</a:t>
            </a:r>
            <a:r>
              <a:rPr lang="id-ID" sz="3600" dirty="0" smtClean="0"/>
              <a:t>) adl suatu aplikasi yg efektif dan kontinyu dr </a:t>
            </a:r>
            <a:r>
              <a:rPr lang="id-ID" sz="3600" i="1" dirty="0" smtClean="0"/>
              <a:t>trainee </a:t>
            </a:r>
            <a:r>
              <a:rPr lang="id-ID" sz="3600" dirty="0" smtClean="0"/>
              <a:t>mengenai pengetahuan dan ketrampilan yg telah dipelajarinya dlm suatu program pelatihan baik di dalam maupun di luar pekerjaan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Autofit/>
          </a:bodyPr>
          <a:lstStyle/>
          <a:p>
            <a:r>
              <a:rPr lang="id-ID" sz="3600" dirty="0" smtClean="0"/>
              <a:t>Hubungan Karakteristik pelatihan dg </a:t>
            </a:r>
            <a:r>
              <a:rPr lang="id-ID" sz="3600" i="1" dirty="0" smtClean="0"/>
              <a:t>Transfer Of Training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id-ID" dirty="0" smtClean="0"/>
              <a:t>GENERALISASI berhubungan dg kemampuan </a:t>
            </a:r>
            <a:r>
              <a:rPr lang="id-ID" i="1" dirty="0" smtClean="0"/>
              <a:t>trainee </a:t>
            </a:r>
            <a:r>
              <a:rPr lang="id-ID" dirty="0" smtClean="0"/>
              <a:t>utk mengaplikasikan kemampuan yg telah dipelajari (pengetahuan, psikomotor, dsb) pada situasi yg hampir sama dg situasi yg dihadapi pd wkt pelatihan.</a:t>
            </a:r>
          </a:p>
          <a:p>
            <a:r>
              <a:rPr lang="id-ID" dirty="0" smtClean="0"/>
              <a:t>PEMELIHARAAN adl proses berkesinambungan dr penggunaan kemampuan baru tsb dr waktu ke waktu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Model Proses </a:t>
            </a:r>
            <a:r>
              <a:rPr lang="id-ID" sz="4000" i="1" dirty="0" smtClean="0"/>
              <a:t>Transfer Of Training</a:t>
            </a:r>
            <a:endParaRPr lang="id-ID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grpSp>
        <p:nvGrpSpPr>
          <p:cNvPr id="52" name="Group 51"/>
          <p:cNvGrpSpPr/>
          <p:nvPr/>
        </p:nvGrpSpPr>
        <p:grpSpPr>
          <a:xfrm>
            <a:off x="395536" y="1340768"/>
            <a:ext cx="8424936" cy="4968552"/>
            <a:chOff x="611560" y="1340768"/>
            <a:chExt cx="8424936" cy="4968552"/>
          </a:xfrm>
        </p:grpSpPr>
        <p:sp>
          <p:nvSpPr>
            <p:cNvPr id="6" name="Rectangle 5"/>
            <p:cNvSpPr/>
            <p:nvPr/>
          </p:nvSpPr>
          <p:spPr>
            <a:xfrm>
              <a:off x="611560" y="1340768"/>
              <a:ext cx="3888432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76" y="1484784"/>
              <a:ext cx="3600400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d-ID" dirty="0" smtClean="0"/>
                <a:t>KARAKTERISTIK </a:t>
              </a:r>
              <a:r>
                <a:rPr lang="id-ID" i="1" dirty="0" smtClean="0"/>
                <a:t>TRAINEE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Motivasi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Kemampuan</a:t>
              </a:r>
              <a:endParaRPr lang="id-ID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1560" y="2996952"/>
              <a:ext cx="3888432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3568" y="3053923"/>
              <a:ext cx="3744416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d-ID" dirty="0" smtClean="0"/>
                <a:t>DESAIN PELATIHAN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menciptakan lingk belajar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Menerapkan teori transfer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Penggunaan strategi manaj diri</a:t>
              </a:r>
              <a:endParaRPr lang="id-ID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560" y="4725144"/>
              <a:ext cx="3888432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8426" y="4797152"/>
              <a:ext cx="380156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smtClean="0"/>
                <a:t>LINGKUNGAN KERJA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Iklim utk transfer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Duk manaj &amp; rekan kerja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Kesempatan utk mengaplikasikan</a:t>
              </a:r>
            </a:p>
            <a:p>
              <a:pPr>
                <a:buFont typeface="Arial" pitchFamily="34" charset="0"/>
                <a:buChar char="•"/>
              </a:pPr>
              <a:r>
                <a:rPr lang="id-ID" dirty="0" smtClean="0"/>
                <a:t> </a:t>
              </a:r>
              <a:r>
                <a:rPr lang="id-ID" dirty="0" smtClean="0"/>
                <a:t>Dukungan teknologi</a:t>
              </a:r>
              <a:endParaRPr lang="id-ID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499992" y="2204864"/>
              <a:ext cx="136815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868144" y="2204864"/>
              <a:ext cx="0" cy="7920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076056" y="3284984"/>
              <a:ext cx="172819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95106" y="3358733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dirty="0" smtClean="0"/>
                <a:t>Pengendapan Belajar</a:t>
              </a:r>
              <a:endParaRPr lang="id-ID" dirty="0"/>
            </a:p>
          </p:txBody>
        </p:sp>
        <p:cxnSp>
          <p:nvCxnSpPr>
            <p:cNvPr id="20" name="Straight Arrow Connector 19"/>
            <p:cNvCxnSpPr>
              <a:stCxn id="8" idx="3"/>
              <a:endCxn id="17" idx="1"/>
            </p:cNvCxnSpPr>
            <p:nvPr/>
          </p:nvCxnSpPr>
          <p:spPr>
            <a:xfrm>
              <a:off x="4499992" y="3681028"/>
              <a:ext cx="595114" cy="87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5868144" y="4221088"/>
              <a:ext cx="0" cy="100811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99992" y="5229200"/>
              <a:ext cx="136815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99992" y="1772816"/>
              <a:ext cx="36004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99992" y="5733256"/>
              <a:ext cx="3672408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308304" y="3212976"/>
              <a:ext cx="1728192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Generalisasi</a:t>
              </a:r>
            </a:p>
            <a:p>
              <a:pPr algn="ctr"/>
              <a:r>
                <a:rPr lang="id-ID" dirty="0" smtClean="0"/>
                <a:t>&amp;</a:t>
              </a:r>
            </a:p>
            <a:p>
              <a:pPr algn="ctr"/>
              <a:r>
                <a:rPr lang="id-ID" dirty="0" smtClean="0"/>
                <a:t>Pemeliharaan</a:t>
              </a:r>
              <a:endParaRPr lang="id-ID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6808440" y="3716162"/>
              <a:ext cx="485006" cy="87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8100392" y="1772816"/>
              <a:ext cx="0" cy="136815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8138492" y="4365104"/>
              <a:ext cx="0" cy="136815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</a:t>
            </a:r>
            <a:r>
              <a:rPr lang="id-ID" sz="4800" i="1" dirty="0" smtClean="0"/>
              <a:t>Transfer </a:t>
            </a:r>
            <a:r>
              <a:rPr lang="id-ID" sz="4800" i="1" dirty="0" smtClean="0"/>
              <a:t>Of Training</a:t>
            </a:r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3568" y="1600200"/>
          <a:ext cx="7776864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516"/>
                <a:gridCol w="3224060"/>
                <a:gridCol w="2592288"/>
              </a:tblGrid>
              <a:tr h="46950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TEORI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PENEKANAN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KONDISI</a:t>
                      </a:r>
                      <a:endParaRPr lang="id-ID" dirty="0"/>
                    </a:p>
                  </a:txBody>
                  <a:tcPr/>
                </a:tc>
              </a:tr>
              <a:tr h="1157670">
                <a:tc>
                  <a:txBody>
                    <a:bodyPr/>
                    <a:lstStyle/>
                    <a:p>
                      <a:r>
                        <a:rPr lang="id-ID" dirty="0" smtClean="0"/>
                        <a:t>ELEMEN IDENTIKAL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Lingkungan pelatihan dibuat identik</a:t>
                      </a:r>
                      <a:r>
                        <a:rPr lang="id-ID" baseline="0" dirty="0" smtClean="0"/>
                        <a:t> dg lingkungan kerja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Sifat lingkungan kerja dpt diramalkan dan relatif stabil</a:t>
                      </a:r>
                      <a:endParaRPr lang="id-ID" dirty="0"/>
                    </a:p>
                  </a:txBody>
                  <a:tcPr/>
                </a:tc>
              </a:tr>
              <a:tr h="1157670">
                <a:tc>
                  <a:txBody>
                    <a:bodyPr/>
                    <a:lstStyle/>
                    <a:p>
                      <a:r>
                        <a:rPr lang="id-ID" dirty="0" smtClean="0"/>
                        <a:t>GENERALISASI STIMULUS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Prinsip2 umum yg diterapkan utk berbagai situasi kerja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Lingkungan</a:t>
                      </a:r>
                      <a:r>
                        <a:rPr lang="id-ID" baseline="0" dirty="0" smtClean="0"/>
                        <a:t> kerja tdk dpt diramalkan dan sangat bervariasi</a:t>
                      </a:r>
                      <a:endParaRPr lang="id-ID" dirty="0"/>
                    </a:p>
                  </a:txBody>
                  <a:tcPr/>
                </a:tc>
              </a:tr>
              <a:tr h="1852272">
                <a:tc>
                  <a:txBody>
                    <a:bodyPr/>
                    <a:lstStyle/>
                    <a:p>
                      <a:r>
                        <a:rPr lang="id-ID" dirty="0" smtClean="0"/>
                        <a:t>TEORI KOGNITIF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Materi yg berarti dan sistematika penyimpanan akan meningkatkan daya tahan dan daya ingat materi pelatihan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Semua jenis pelatihan dan lingkungan kerja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Hubungan Strategi Manajemen Diri dg </a:t>
            </a:r>
            <a:r>
              <a:rPr lang="id-ID" sz="3600" i="1" dirty="0" smtClean="0"/>
              <a:t>Transfer Of Training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0851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id-ID" dirty="0" smtClean="0"/>
              <a:t>Menentukan derajat dukungan dan konsekuensi negatif dari situasi dan kondisi kerja pd waktu menggunakan kemampuan baru yg telah dikuasai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Menetapkan tujuan dlm penggunaan kemampuan yg telah dikuasai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Mengaplikasikan kemampuan yg telah dikuasai di pekerjaan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Memonitor penggunaan kemampuan yg telah dipelajari tsb</a:t>
            </a:r>
          </a:p>
          <a:p>
            <a:r>
              <a:rPr lang="id-ID" dirty="0" smtClean="0"/>
              <a:t>Penguatan diri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Karakteristik Lingkungan kerja yg mempengaruhi </a:t>
            </a:r>
            <a:r>
              <a:rPr lang="id-ID" sz="3600" i="1" dirty="0" smtClean="0"/>
              <a:t>Transfer Of Training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137323"/>
          </a:xfrm>
        </p:spPr>
        <p:txBody>
          <a:bodyPr>
            <a:normAutofit/>
          </a:bodyPr>
          <a:lstStyle/>
          <a:p>
            <a:r>
              <a:rPr lang="id-ID" sz="3600" dirty="0" smtClean="0"/>
              <a:t>Iklim utk transfer</a:t>
            </a:r>
          </a:p>
          <a:p>
            <a:r>
              <a:rPr lang="id-ID" sz="3600" dirty="0" smtClean="0"/>
              <a:t>Dukungan manajemen</a:t>
            </a:r>
          </a:p>
          <a:p>
            <a:r>
              <a:rPr lang="id-ID" sz="3600" dirty="0" smtClean="0"/>
              <a:t>Dukungan rekan kerja</a:t>
            </a:r>
          </a:p>
          <a:p>
            <a:r>
              <a:rPr lang="id-ID" sz="3600" dirty="0" smtClean="0"/>
              <a:t>Kesempatan utk mengaplikasikan</a:t>
            </a:r>
          </a:p>
          <a:p>
            <a:r>
              <a:rPr lang="id-ID" sz="3600" dirty="0" smtClean="0"/>
              <a:t>Dukungan teknologi</a:t>
            </a:r>
            <a:endParaRPr lang="id-ID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Iklim Utk Transfer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Supervisor/penyelia dan rekan kerja mengamati serta menetapkan sasaran bg </a:t>
            </a:r>
            <a:r>
              <a:rPr lang="id-ID" i="1" dirty="0" smtClean="0"/>
              <a:t>trainee</a:t>
            </a:r>
          </a:p>
          <a:p>
            <a:r>
              <a:rPr lang="id-ID" dirty="0" smtClean="0"/>
              <a:t>Karakteristik tugas</a:t>
            </a:r>
          </a:p>
          <a:p>
            <a:r>
              <a:rPr lang="id-ID" dirty="0" smtClean="0"/>
              <a:t>Konsekuensi umpan balik</a:t>
            </a:r>
          </a:p>
          <a:p>
            <a:r>
              <a:rPr lang="id-ID" dirty="0" smtClean="0"/>
              <a:t>Tdk ada hukuman secara terbuka pd waktu blm menerapkan apa yg telah dipelajari</a:t>
            </a:r>
          </a:p>
          <a:p>
            <a:r>
              <a:rPr lang="id-ID" dirty="0" smtClean="0"/>
              <a:t>Penguatan ekstrinsik dan konsekuensinya</a:t>
            </a:r>
          </a:p>
          <a:p>
            <a:r>
              <a:rPr lang="id-ID" dirty="0" smtClean="0"/>
              <a:t>Penguatan intrinsik dan konsekuensinya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Dukungan Manajemen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467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1512168"/>
                <a:gridCol w="3312368"/>
              </a:tblGrid>
              <a:tr h="729468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Bentuk Dukungan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Derajat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Deskripsi</a:t>
                      </a:r>
                      <a:endParaRPr lang="id-ID" sz="2400" dirty="0"/>
                    </a:p>
                  </a:txBody>
                  <a:tcPr/>
                </a:tc>
              </a:tr>
              <a:tr h="591679">
                <a:tc>
                  <a:txBody>
                    <a:bodyPr/>
                    <a:lstStyle/>
                    <a:p>
                      <a:r>
                        <a:rPr lang="id-ID" dirty="0" smtClean="0"/>
                        <a:t>Mengajar dlm pelatihan</a:t>
                      </a:r>
                      <a:endParaRPr lang="id-ID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Dukungan Tinggi</a:t>
                      </a:r>
                      <a:endParaRPr lang="id-ID" dirty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Dukungan 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Berpartisipasi sbg fasilitator</a:t>
                      </a:r>
                      <a:endParaRPr lang="id-ID" dirty="0"/>
                    </a:p>
                  </a:txBody>
                  <a:tcPr/>
                </a:tc>
              </a:tr>
              <a:tr h="795685">
                <a:tc>
                  <a:txBody>
                    <a:bodyPr/>
                    <a:lstStyle/>
                    <a:p>
                      <a:r>
                        <a:rPr lang="id-ID" i="1" dirty="0" smtClean="0"/>
                        <a:t>Trainee</a:t>
                      </a:r>
                      <a:r>
                        <a:rPr lang="id-ID" dirty="0" smtClean="0"/>
                        <a:t> dpt menerapkan ketrampilan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Memberi kesempatan kpd </a:t>
                      </a:r>
                      <a:r>
                        <a:rPr lang="id-ID" i="1" dirty="0" smtClean="0"/>
                        <a:t>trainee </a:t>
                      </a:r>
                      <a:r>
                        <a:rPr lang="id-ID" i="0" dirty="0" smtClean="0"/>
                        <a:t>utk menerapkan hasil</a:t>
                      </a:r>
                      <a:endParaRPr lang="id-ID" dirty="0"/>
                    </a:p>
                  </a:txBody>
                  <a:tcPr/>
                </a:tc>
              </a:tr>
              <a:tr h="591679">
                <a:tc>
                  <a:txBody>
                    <a:bodyPr/>
                    <a:lstStyle/>
                    <a:p>
                      <a:r>
                        <a:rPr lang="id-ID" dirty="0" smtClean="0"/>
                        <a:t>Penguatan (</a:t>
                      </a:r>
                      <a:r>
                        <a:rPr lang="id-ID" i="1" dirty="0" smtClean="0"/>
                        <a:t>reinforcement</a:t>
                      </a:r>
                      <a:r>
                        <a:rPr lang="id-ID" i="0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Mendiskusikan</a:t>
                      </a:r>
                      <a:r>
                        <a:rPr lang="id-ID" baseline="0" dirty="0" smtClean="0"/>
                        <a:t> kemajuan dg </a:t>
                      </a:r>
                      <a:r>
                        <a:rPr lang="id-ID" i="1" baseline="0" dirty="0" smtClean="0"/>
                        <a:t>trainee</a:t>
                      </a:r>
                      <a:endParaRPr lang="id-ID" dirty="0"/>
                    </a:p>
                  </a:txBody>
                  <a:tcPr/>
                </a:tc>
              </a:tr>
              <a:tr h="591679">
                <a:tc>
                  <a:txBody>
                    <a:bodyPr/>
                    <a:lstStyle/>
                    <a:p>
                      <a:r>
                        <a:rPr lang="id-ID" dirty="0" smtClean="0"/>
                        <a:t>Partisipasi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Mengikuti dan menghadiri pelatihan</a:t>
                      </a:r>
                      <a:endParaRPr lang="id-ID" dirty="0"/>
                    </a:p>
                  </a:txBody>
                  <a:tcPr/>
                </a:tc>
              </a:tr>
              <a:tr h="591679">
                <a:tc>
                  <a:txBody>
                    <a:bodyPr/>
                    <a:lstStyle/>
                    <a:p>
                      <a:r>
                        <a:rPr lang="id-ID" dirty="0" smtClean="0"/>
                        <a:t>Semangat dan dukungan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Mengakomodasi kehadiran </a:t>
                      </a:r>
                      <a:r>
                        <a:rPr lang="id-ID" i="1" dirty="0" smtClean="0"/>
                        <a:t>trainee </a:t>
                      </a:r>
                      <a:r>
                        <a:rPr lang="id-ID" i="0" dirty="0" smtClean="0"/>
                        <a:t>dlm pelatihan</a:t>
                      </a:r>
                      <a:endParaRPr lang="id-ID" dirty="0"/>
                    </a:p>
                  </a:txBody>
                  <a:tcPr/>
                </a:tc>
              </a:tr>
              <a:tr h="591679">
                <a:tc>
                  <a:txBody>
                    <a:bodyPr/>
                    <a:lstStyle/>
                    <a:p>
                      <a:r>
                        <a:rPr lang="id-ID" dirty="0" smtClean="0"/>
                        <a:t>Penerimaan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Mengijinkan pegawai utk mengikuti pelatihan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9</a:t>
            </a:fld>
            <a:endParaRPr lang="id-ID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572000" y="3140968"/>
            <a:ext cx="0" cy="24482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708</Words>
  <Application>Microsoft Office PowerPoint</Application>
  <PresentationFormat>On-screen Show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TRANSFER PELATIHAN</vt:lpstr>
      <vt:lpstr>Pengertian</vt:lpstr>
      <vt:lpstr>Hubungan Karakteristik pelatihan dg Transfer Of Training</vt:lpstr>
      <vt:lpstr>Model Proses Transfer Of Training</vt:lpstr>
      <vt:lpstr>Teori Transfer Of Training </vt:lpstr>
      <vt:lpstr>Hubungan Strategi Manajemen Diri dg Transfer Of Training</vt:lpstr>
      <vt:lpstr>Karakteristik Lingkungan kerja yg mempengaruhi Transfer Of Training</vt:lpstr>
      <vt:lpstr>Iklim Utk Transfer</vt:lpstr>
      <vt:lpstr>Dukungan Manajemen</vt:lpstr>
      <vt:lpstr>Kesempatan Menggunakan Ketrampilan</vt:lpstr>
      <vt:lpstr>Cara Mengukur Ketrampilan</vt:lpstr>
      <vt:lpstr>ORGANISASI PEMBELAJARAN</vt:lpstr>
      <vt:lpstr>Karakteristik Organisasi Pembelajaran</vt:lpstr>
      <vt:lpstr>Masalah dlm Transfer Of Training </vt:lpstr>
      <vt:lpstr>Strategi Mengatasi masalah dlm Transfer Of Training</vt:lpstr>
      <vt:lpstr>Strategi mengatasi Masalah dlm  Transfer Of Training (Sebelum pelatihan ~ pre training)</vt:lpstr>
      <vt:lpstr>Strategi mengatasi Masalah dlm  Transfer Of Training (Pada Waktu Pelatihan)</vt:lpstr>
      <vt:lpstr>Strategi mengatasi Masalah dlm  Transfer Of Training (Setelah pelatihan ~ post training)</vt:lpstr>
      <vt:lpstr>Strategi mengatasi Masalah dlm  Transfer Of Training (Monitoring Tindak Lanjut)</vt:lpstr>
    </vt:vector>
  </TitlesOfParts>
  <Manager>H45TUT!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Pelatihan</dc:title>
  <dc:creator>Yenny</dc:creator>
  <cp:lastModifiedBy>Toshiba</cp:lastModifiedBy>
  <cp:revision>9</cp:revision>
  <dcterms:created xsi:type="dcterms:W3CDTF">2015-08-10T06:40:24Z</dcterms:created>
  <dcterms:modified xsi:type="dcterms:W3CDTF">2015-11-29T08:13:41Z</dcterms:modified>
</cp:coreProperties>
</file>