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 id="2147483722" r:id="rId2"/>
  </p:sldMasterIdLst>
  <p:notesMasterIdLst>
    <p:notesMasterId r:id="rId21"/>
  </p:notesMasterIdLst>
  <p:sldIdLst>
    <p:sldId id="256" r:id="rId3"/>
    <p:sldId id="257" r:id="rId4"/>
    <p:sldId id="258" r:id="rId5"/>
    <p:sldId id="259" r:id="rId6"/>
    <p:sldId id="260" r:id="rId7"/>
    <p:sldId id="267" r:id="rId8"/>
    <p:sldId id="268" r:id="rId9"/>
    <p:sldId id="269" r:id="rId10"/>
    <p:sldId id="270" r:id="rId11"/>
    <p:sldId id="261" r:id="rId12"/>
    <p:sldId id="273" r:id="rId13"/>
    <p:sldId id="263" r:id="rId14"/>
    <p:sldId id="264" r:id="rId15"/>
    <p:sldId id="265" r:id="rId16"/>
    <p:sldId id="266" r:id="rId17"/>
    <p:sldId id="271" r:id="rId18"/>
    <p:sldId id="272" r:id="rId19"/>
    <p:sldId id="262"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462"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E6EB40-F104-498A-8BED-B70581901A26}" type="datetimeFigureOut">
              <a:rPr lang="id-ID" smtClean="0"/>
              <a:pPr/>
              <a:t>06/10/2015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39146-5951-4E85-8FAC-6A3FF1A8BE5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65CCFE4-59E6-4627-9469-C17FA1882584}" type="slidenum">
              <a:rPr lang="en-US"/>
              <a:pPr/>
              <a:t>3</a:t>
            </a:fld>
            <a:endParaRPr lang="en-US"/>
          </a:p>
        </p:txBody>
      </p:sp>
      <p:sp>
        <p:nvSpPr>
          <p:cNvPr id="43011" name="Rectangle 2"/>
          <p:cNvSpPr>
            <a:spLocks noChangeArrowheads="1"/>
          </p:cNvSpPr>
          <p:nvPr/>
        </p:nvSpPr>
        <p:spPr bwMode="auto">
          <a:xfrm>
            <a:off x="3886200" y="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12"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47" tIns="0" rIns="19047" bIns="0" anchor="b"/>
          <a:lstStyle/>
          <a:p>
            <a:pPr algn="r" defTabSz="895350" eaLnBrk="1" hangingPunct="1"/>
            <a:r>
              <a:rPr lang="en-US" sz="1000" i="1">
                <a:latin typeface="Times New Roman" pitchFamily="18" charset="0"/>
              </a:rPr>
              <a:t>5</a:t>
            </a:r>
          </a:p>
        </p:txBody>
      </p:sp>
      <p:sp>
        <p:nvSpPr>
          <p:cNvPr id="43013" name="Rectangle 4"/>
          <p:cNvSpPr>
            <a:spLocks noChangeArrowheads="1"/>
          </p:cNvSpPr>
          <p:nvPr/>
        </p:nvSpPr>
        <p:spPr bwMode="auto">
          <a:xfrm>
            <a:off x="0" y="868680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14" name="Rectangle 5"/>
          <p:cNvSpPr>
            <a:spLocks noChangeArrowheads="1"/>
          </p:cNvSpPr>
          <p:nvPr/>
        </p:nvSpPr>
        <p:spPr bwMode="auto">
          <a:xfrm>
            <a:off x="0" y="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15" name="Rectangle 6"/>
          <p:cNvSpPr>
            <a:spLocks noChangeArrowheads="1"/>
          </p:cNvSpPr>
          <p:nvPr/>
        </p:nvSpPr>
        <p:spPr bwMode="auto">
          <a:xfrm>
            <a:off x="3886200" y="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16" name="Rectangle 7"/>
          <p:cNvSpPr>
            <a:spLocks noChangeArrowheads="1"/>
          </p:cNvSpPr>
          <p:nvPr/>
        </p:nvSpPr>
        <p:spPr bwMode="auto">
          <a:xfrm>
            <a:off x="3886200" y="8686800"/>
            <a:ext cx="2971800" cy="457200"/>
          </a:xfrm>
          <a:prstGeom prst="rect">
            <a:avLst/>
          </a:prstGeom>
          <a:noFill/>
          <a:ln w="12700">
            <a:noFill/>
            <a:miter lim="800000"/>
            <a:headEnd/>
            <a:tailEnd/>
          </a:ln>
        </p:spPr>
        <p:txBody>
          <a:bodyPr lIns="19047" tIns="0" rIns="19047" bIns="0" anchor="b"/>
          <a:lstStyle/>
          <a:p>
            <a:pPr algn="r" defTabSz="895350" eaLnBrk="1" hangingPunct="1"/>
            <a:r>
              <a:rPr lang="en-US" sz="1000" i="1">
                <a:latin typeface="Times New Roman" pitchFamily="18" charset="0"/>
              </a:rPr>
              <a:t>5</a:t>
            </a:r>
          </a:p>
        </p:txBody>
      </p:sp>
      <p:sp>
        <p:nvSpPr>
          <p:cNvPr id="43017" name="Rectangle 8"/>
          <p:cNvSpPr>
            <a:spLocks noChangeArrowheads="1"/>
          </p:cNvSpPr>
          <p:nvPr/>
        </p:nvSpPr>
        <p:spPr bwMode="auto">
          <a:xfrm>
            <a:off x="0" y="868680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18" name="Rectangle 9"/>
          <p:cNvSpPr>
            <a:spLocks noChangeArrowheads="1"/>
          </p:cNvSpPr>
          <p:nvPr/>
        </p:nvSpPr>
        <p:spPr bwMode="auto">
          <a:xfrm>
            <a:off x="0" y="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19" name="Rectangle 10"/>
          <p:cNvSpPr>
            <a:spLocks noChangeArrowheads="1"/>
          </p:cNvSpPr>
          <p:nvPr/>
        </p:nvSpPr>
        <p:spPr bwMode="auto">
          <a:xfrm>
            <a:off x="3886200" y="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20" name="Rectangle 11"/>
          <p:cNvSpPr>
            <a:spLocks noChangeArrowheads="1"/>
          </p:cNvSpPr>
          <p:nvPr/>
        </p:nvSpPr>
        <p:spPr bwMode="auto">
          <a:xfrm>
            <a:off x="3886200" y="8686800"/>
            <a:ext cx="2971800" cy="457200"/>
          </a:xfrm>
          <a:prstGeom prst="rect">
            <a:avLst/>
          </a:prstGeom>
          <a:noFill/>
          <a:ln w="12700">
            <a:noFill/>
            <a:miter lim="800000"/>
            <a:headEnd/>
            <a:tailEnd/>
          </a:ln>
        </p:spPr>
        <p:txBody>
          <a:bodyPr lIns="19047" tIns="0" rIns="19047" bIns="0" anchor="b"/>
          <a:lstStyle/>
          <a:p>
            <a:pPr algn="r" defTabSz="895350" eaLnBrk="1" hangingPunct="1"/>
            <a:r>
              <a:rPr lang="en-US" sz="1000" i="1">
                <a:latin typeface="Times New Roman" pitchFamily="18" charset="0"/>
              </a:rPr>
              <a:t>5</a:t>
            </a:r>
          </a:p>
        </p:txBody>
      </p:sp>
      <p:sp>
        <p:nvSpPr>
          <p:cNvPr id="43021" name="Rectangle 12"/>
          <p:cNvSpPr>
            <a:spLocks noChangeArrowheads="1"/>
          </p:cNvSpPr>
          <p:nvPr/>
        </p:nvSpPr>
        <p:spPr bwMode="auto">
          <a:xfrm>
            <a:off x="0" y="868680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22" name="Rectangle 13"/>
          <p:cNvSpPr>
            <a:spLocks noChangeArrowheads="1"/>
          </p:cNvSpPr>
          <p:nvPr/>
        </p:nvSpPr>
        <p:spPr bwMode="auto">
          <a:xfrm>
            <a:off x="0" y="0"/>
            <a:ext cx="2971800" cy="457200"/>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23" name="Rectangle 14"/>
          <p:cNvSpPr>
            <a:spLocks noChangeArrowheads="1"/>
          </p:cNvSpPr>
          <p:nvPr/>
        </p:nvSpPr>
        <p:spPr bwMode="auto">
          <a:xfrm>
            <a:off x="3886200" y="0"/>
            <a:ext cx="2971800" cy="455613"/>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24" name="Rectangle 15"/>
          <p:cNvSpPr>
            <a:spLocks noChangeArrowheads="1"/>
          </p:cNvSpPr>
          <p:nvPr/>
        </p:nvSpPr>
        <p:spPr bwMode="auto">
          <a:xfrm>
            <a:off x="3886200" y="8685213"/>
            <a:ext cx="2971800" cy="458787"/>
          </a:xfrm>
          <a:prstGeom prst="rect">
            <a:avLst/>
          </a:prstGeom>
          <a:noFill/>
          <a:ln w="12700">
            <a:noFill/>
            <a:miter lim="800000"/>
            <a:headEnd/>
            <a:tailEnd/>
          </a:ln>
        </p:spPr>
        <p:txBody>
          <a:bodyPr lIns="19047" tIns="0" rIns="19047" bIns="0" anchor="b"/>
          <a:lstStyle/>
          <a:p>
            <a:pPr algn="r" defTabSz="949325" eaLnBrk="1" hangingPunct="1"/>
            <a:r>
              <a:rPr lang="en-US" sz="1000" i="1">
                <a:latin typeface="Times New Roman" pitchFamily="18" charset="0"/>
              </a:rPr>
              <a:t>5</a:t>
            </a:r>
          </a:p>
        </p:txBody>
      </p:sp>
      <p:sp>
        <p:nvSpPr>
          <p:cNvPr id="43025" name="Rectangle 16"/>
          <p:cNvSpPr>
            <a:spLocks noChangeArrowheads="1"/>
          </p:cNvSpPr>
          <p:nvPr/>
        </p:nvSpPr>
        <p:spPr bwMode="auto">
          <a:xfrm>
            <a:off x="0" y="8685213"/>
            <a:ext cx="2970213" cy="458787"/>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26" name="Rectangle 17"/>
          <p:cNvSpPr>
            <a:spLocks noChangeArrowheads="1"/>
          </p:cNvSpPr>
          <p:nvPr/>
        </p:nvSpPr>
        <p:spPr bwMode="auto">
          <a:xfrm>
            <a:off x="0" y="0"/>
            <a:ext cx="2970213" cy="455613"/>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27" name="Rectangle 18"/>
          <p:cNvSpPr>
            <a:spLocks noChangeArrowheads="1"/>
          </p:cNvSpPr>
          <p:nvPr/>
        </p:nvSpPr>
        <p:spPr bwMode="auto">
          <a:xfrm>
            <a:off x="3886200" y="0"/>
            <a:ext cx="2971800" cy="454025"/>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28" name="Rectangle 19"/>
          <p:cNvSpPr>
            <a:spLocks noChangeArrowheads="1"/>
          </p:cNvSpPr>
          <p:nvPr/>
        </p:nvSpPr>
        <p:spPr bwMode="auto">
          <a:xfrm>
            <a:off x="3886200" y="8683625"/>
            <a:ext cx="2971800" cy="460375"/>
          </a:xfrm>
          <a:prstGeom prst="rect">
            <a:avLst/>
          </a:prstGeom>
          <a:noFill/>
          <a:ln w="12700">
            <a:noFill/>
            <a:miter lim="800000"/>
            <a:headEnd/>
            <a:tailEnd/>
          </a:ln>
        </p:spPr>
        <p:txBody>
          <a:bodyPr lIns="19047" tIns="0" rIns="19047" bIns="0" anchor="b"/>
          <a:lstStyle/>
          <a:p>
            <a:pPr algn="r" defTabSz="985838" eaLnBrk="1" hangingPunct="1"/>
            <a:r>
              <a:rPr lang="en-US" sz="1000" i="1">
                <a:latin typeface="Times New Roman" pitchFamily="18" charset="0"/>
              </a:rPr>
              <a:t>5</a:t>
            </a:r>
          </a:p>
        </p:txBody>
      </p:sp>
      <p:sp>
        <p:nvSpPr>
          <p:cNvPr id="43029" name="Rectangle 20"/>
          <p:cNvSpPr>
            <a:spLocks noChangeArrowheads="1"/>
          </p:cNvSpPr>
          <p:nvPr/>
        </p:nvSpPr>
        <p:spPr bwMode="auto">
          <a:xfrm>
            <a:off x="0" y="8683625"/>
            <a:ext cx="2968625" cy="460375"/>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30" name="Rectangle 21"/>
          <p:cNvSpPr>
            <a:spLocks noChangeArrowheads="1"/>
          </p:cNvSpPr>
          <p:nvPr/>
        </p:nvSpPr>
        <p:spPr bwMode="auto">
          <a:xfrm>
            <a:off x="0" y="0"/>
            <a:ext cx="2968625" cy="454025"/>
          </a:xfrm>
          <a:prstGeom prst="rect">
            <a:avLst/>
          </a:prstGeom>
          <a:noFill/>
          <a:ln w="12700">
            <a:noFill/>
            <a:miter lim="800000"/>
            <a:headEnd/>
            <a:tailEnd/>
          </a:ln>
        </p:spPr>
        <p:txBody>
          <a:bodyPr wrap="none" lIns="91430" tIns="45715" rIns="91430" bIns="45715" anchor="ctr"/>
          <a:lstStyle/>
          <a:p>
            <a:pPr defTabSz="895350" eaLnBrk="1" hangingPunct="1"/>
            <a:endParaRPr lang="id-ID" sz="2000">
              <a:latin typeface="Times New Roman" pitchFamily="18" charset="0"/>
            </a:endParaRPr>
          </a:p>
        </p:txBody>
      </p:sp>
      <p:sp>
        <p:nvSpPr>
          <p:cNvPr id="43031" name="Rectangle 22"/>
          <p:cNvSpPr>
            <a:spLocks noGrp="1" noChangeArrowheads="1"/>
          </p:cNvSpPr>
          <p:nvPr>
            <p:ph type="body" idx="1"/>
          </p:nvPr>
        </p:nvSpPr>
        <p:spPr>
          <a:xfrm>
            <a:off x="904875" y="4373563"/>
            <a:ext cx="5048250" cy="4078287"/>
          </a:xfrm>
          <a:noFill/>
          <a:ln/>
        </p:spPr>
        <p:txBody>
          <a:bodyPr lIns="96827" tIns="50794" rIns="96827" bIns="50794"/>
          <a:lstStyle/>
          <a:p>
            <a:pPr eaLnBrk="1" hangingPunct="1"/>
            <a:r>
              <a:rPr lang="en-US" smtClean="0"/>
              <a:t>Discussed on pages 426-428.  This is a title slide.  Each external environment is separately discussed on the following slides.</a:t>
            </a:r>
          </a:p>
          <a:p>
            <a:pPr eaLnBrk="1" hangingPunct="1"/>
            <a:endParaRPr lang="en-US" smtClean="0"/>
          </a:p>
          <a:p>
            <a:pPr eaLnBrk="1" hangingPunct="1"/>
            <a:r>
              <a:rPr lang="en-US" smtClean="0"/>
              <a:t>Notes:</a:t>
            </a:r>
          </a:p>
          <a:p>
            <a:pPr eaLnBrk="1" hangingPunct="1"/>
            <a:r>
              <a:rPr lang="en-US" smtClean="0"/>
              <a:t>The external environment is made up of factors external to the firm that influence its marketing program by posing opportunities and threats.  The firm’s marketing plans, its decisions and strategies are determined only after carefully analyzing the external environment and its impact on the options open to the firm.  </a:t>
            </a:r>
          </a:p>
          <a:p>
            <a:pPr eaLnBrk="1" hangingPunct="1"/>
            <a:endParaRPr lang="en-US" smtClean="0"/>
          </a:p>
          <a:p>
            <a:pPr eaLnBrk="1" hangingPunct="1"/>
            <a:r>
              <a:rPr lang="en-US" smtClean="0"/>
              <a:t>Activities:</a:t>
            </a:r>
          </a:p>
          <a:p>
            <a:pPr eaLnBrk="1" hangingPunct="1"/>
            <a:r>
              <a:rPr lang="en-US" smtClean="0"/>
              <a:t>Exploring the Net, p.454.</a:t>
            </a:r>
          </a:p>
          <a:p>
            <a:pPr eaLnBrk="1" hangingPunct="1"/>
            <a:endParaRPr lang="en-US" smtClean="0"/>
          </a:p>
        </p:txBody>
      </p:sp>
      <p:sp>
        <p:nvSpPr>
          <p:cNvPr id="43032" name="Rectangle 23"/>
          <p:cNvSpPr>
            <a:spLocks noGrp="1" noRot="1" noChangeAspect="1" noChangeArrowheads="1" noTextEdit="1"/>
          </p:cNvSpPr>
          <p:nvPr>
            <p:ph type="sldImg"/>
          </p:nvPr>
        </p:nvSpPr>
        <p:spPr>
          <a:xfrm>
            <a:off x="1152525" y="692150"/>
            <a:ext cx="4554538"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E639146-5951-4E85-8FAC-6A3FF1A8BE56}" type="slidenum">
              <a:rPr lang="id-ID" smtClean="0"/>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68C8AB5-5FF6-4AE6-9DFD-EFC0C3AD8F32}" type="datetime1">
              <a:rPr lang="id-ID" smtClean="0"/>
              <a:pPr/>
              <a:t>06/10/2015</a:t>
            </a:fld>
            <a:endParaRPr lang="id-ID"/>
          </a:p>
        </p:txBody>
      </p:sp>
      <p:sp>
        <p:nvSpPr>
          <p:cNvPr id="17" name="Footer Placeholder 16"/>
          <p:cNvSpPr>
            <a:spLocks noGrp="1"/>
          </p:cNvSpPr>
          <p:nvPr>
            <p:ph type="ftr" sz="quarter" idx="11"/>
          </p:nvPr>
        </p:nvSpPr>
        <p:spPr/>
        <p:txBody>
          <a:bodyPr/>
          <a:lstStyle/>
          <a:p>
            <a:r>
              <a:rPr lang="id-ID" smtClean="0"/>
              <a:t>Created by Yenny</a:t>
            </a:r>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348BA5A-2244-4B26-A5E7-5AD77B67B9DC}"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F4CD53-3599-4414-9AE2-616AF835EB0E}" type="datetime1">
              <a:rPr lang="id-ID" smtClean="0"/>
              <a:pPr/>
              <a:t>06/10/2015</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6" name="Slide Number Placeholder 5"/>
          <p:cNvSpPr>
            <a:spLocks noGrp="1"/>
          </p:cNvSpPr>
          <p:nvPr>
            <p:ph type="sldNum" sz="quarter" idx="12"/>
          </p:nvPr>
        </p:nvSpPr>
        <p:spPr/>
        <p:txBody>
          <a:bodyPr/>
          <a:lstStyle/>
          <a:p>
            <a:fld id="{4348BA5A-2244-4B26-A5E7-5AD77B67B9D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6391B-3FD2-4979-B6C8-593701F4BEB0}" type="datetime1">
              <a:rPr lang="id-ID" smtClean="0"/>
              <a:pPr/>
              <a:t>06/10/2015</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6" name="Slide Number Placeholder 5"/>
          <p:cNvSpPr>
            <a:spLocks noGrp="1"/>
          </p:cNvSpPr>
          <p:nvPr>
            <p:ph type="sldNum" sz="quarter" idx="12"/>
          </p:nvPr>
        </p:nvSpPr>
        <p:spPr/>
        <p:txBody>
          <a:bodyPr/>
          <a:lstStyle/>
          <a:p>
            <a:fld id="{4348BA5A-2244-4B26-A5E7-5AD77B67B9DC}"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id-ID"/>
          </a:p>
        </p:txBody>
      </p:sp>
      <p:sp>
        <p:nvSpPr>
          <p:cNvPr id="6" name="Rectangle 5"/>
          <p:cNvSpPr>
            <a:spLocks noGrp="1" noChangeArrowheads="1"/>
          </p:cNvSpPr>
          <p:nvPr>
            <p:ph type="ftr" sz="quarter" idx="11"/>
          </p:nvPr>
        </p:nvSpPr>
        <p:spPr>
          <a:ln/>
        </p:spPr>
        <p:txBody>
          <a:bodyPr/>
          <a:lstStyle>
            <a:lvl1pPr>
              <a:defRPr/>
            </a:lvl1pPr>
          </a:lstStyle>
          <a:p>
            <a:pPr>
              <a:defRPr/>
            </a:pPr>
            <a:endParaRPr lang="id-ID"/>
          </a:p>
        </p:txBody>
      </p:sp>
      <p:sp>
        <p:nvSpPr>
          <p:cNvPr id="7" name="Rectangle 6"/>
          <p:cNvSpPr>
            <a:spLocks noGrp="1" noChangeArrowheads="1"/>
          </p:cNvSpPr>
          <p:nvPr>
            <p:ph type="sldNum" sz="quarter" idx="12"/>
          </p:nvPr>
        </p:nvSpPr>
        <p:spPr>
          <a:ln/>
        </p:spPr>
        <p:txBody>
          <a:bodyPr/>
          <a:lstStyle>
            <a:lvl1pPr>
              <a:defRPr/>
            </a:lvl1pPr>
          </a:lstStyle>
          <a:p>
            <a:pPr>
              <a:defRPr/>
            </a:pPr>
            <a:fld id="{AB1C6162-7975-4DC8-9C94-9BC82A653141}"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68C8AB5-5FF6-4AE6-9DFD-EFC0C3AD8F32}" type="datetime1">
              <a:rPr lang="id-ID" smtClean="0"/>
              <a:pPr/>
              <a:t>06/10/2015</a:t>
            </a:fld>
            <a:endParaRPr lang="id-ID"/>
          </a:p>
        </p:txBody>
      </p:sp>
      <p:sp>
        <p:nvSpPr>
          <p:cNvPr id="17" name="Footer Placeholder 16"/>
          <p:cNvSpPr>
            <a:spLocks noGrp="1"/>
          </p:cNvSpPr>
          <p:nvPr>
            <p:ph type="ftr" sz="quarter" idx="11"/>
          </p:nvPr>
        </p:nvSpPr>
        <p:spPr/>
        <p:txBody>
          <a:bodyPr/>
          <a:lstStyle>
            <a:extLst/>
          </a:lstStyle>
          <a:p>
            <a:r>
              <a:rPr lang="id-ID" smtClean="0"/>
              <a:t>Created by Yenny</a:t>
            </a:r>
            <a:endParaRPr lang="id-ID"/>
          </a:p>
        </p:txBody>
      </p:sp>
      <p:sp>
        <p:nvSpPr>
          <p:cNvPr id="29" name="Slide Number Placeholder 28"/>
          <p:cNvSpPr>
            <a:spLocks noGrp="1"/>
          </p:cNvSpPr>
          <p:nvPr>
            <p:ph type="sldNum" sz="quarter" idx="12"/>
          </p:nvPr>
        </p:nvSpPr>
        <p:spPr/>
        <p:txBody>
          <a:bodyPr/>
          <a:lstStyle>
            <a:extLst/>
          </a:lstStyle>
          <a:p>
            <a:fld id="{4348BA5A-2244-4B26-A5E7-5AD77B67B9DC}" type="slidenum">
              <a:rPr lang="id-ID" smtClean="0"/>
              <a:pPr/>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4DD5D6-1F35-46E3-893D-A255711082E5}" type="datetime1">
              <a:rPr lang="id-ID" smtClean="0"/>
              <a:pPr/>
              <a:t>06/10/2015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021025-2721-4C24-943E-1053A257723D}" type="datetime1">
              <a:rPr lang="id-ID" smtClean="0"/>
              <a:pPr/>
              <a:t>06/10/2015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30DCE8-6AD2-42CD-B948-34BF75C95BA3}" type="datetime1">
              <a:rPr lang="id-ID" smtClean="0"/>
              <a:pPr/>
              <a:t>06/10/2015</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56CA459-8F1A-4F67-9B13-D6621E9BD827}" type="datetime1">
              <a:rPr lang="id-ID" smtClean="0"/>
              <a:pPr/>
              <a:t>06/10/2015</a:t>
            </a:fld>
            <a:endParaRPr lang="id-ID"/>
          </a:p>
        </p:txBody>
      </p:sp>
      <p:sp>
        <p:nvSpPr>
          <p:cNvPr id="8" name="Footer Placeholder 7"/>
          <p:cNvSpPr>
            <a:spLocks noGrp="1"/>
          </p:cNvSpPr>
          <p:nvPr>
            <p:ph type="ftr" sz="quarter" idx="11"/>
          </p:nvPr>
        </p:nvSpPr>
        <p:spPr/>
        <p:txBody>
          <a:bodyPr/>
          <a:lstStyle>
            <a:extLst/>
          </a:lstStyle>
          <a:p>
            <a:r>
              <a:rPr lang="id-ID" smtClean="0"/>
              <a:t>Created by Yenny</a:t>
            </a:r>
            <a:endParaRPr lang="id-ID"/>
          </a:p>
        </p:txBody>
      </p:sp>
      <p:sp>
        <p:nvSpPr>
          <p:cNvPr id="9" name="Slide Number Placeholder 8"/>
          <p:cNvSpPr>
            <a:spLocks noGrp="1"/>
          </p:cNvSpPr>
          <p:nvPr>
            <p:ph type="sldNum" sz="quarter" idx="12"/>
          </p:nvPr>
        </p:nvSpPr>
        <p:spPr/>
        <p:txBody>
          <a:bodyPr/>
          <a:lstStyle>
            <a:extLst/>
          </a:lstStyle>
          <a:p>
            <a:fld id="{4348BA5A-2244-4B26-A5E7-5AD77B67B9DC}" type="slidenum">
              <a:rPr lang="id-ID" smtClean="0"/>
              <a:pPr/>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AF4EC6-8A54-4530-AC2A-AACBE24882F1}" type="datetime1">
              <a:rPr lang="id-ID" smtClean="0"/>
              <a:pPr/>
              <a:t>06/10/2015</a:t>
            </a:fld>
            <a:endParaRPr lang="id-ID"/>
          </a:p>
        </p:txBody>
      </p:sp>
      <p:sp>
        <p:nvSpPr>
          <p:cNvPr id="4" name="Footer Placeholder 3"/>
          <p:cNvSpPr>
            <a:spLocks noGrp="1"/>
          </p:cNvSpPr>
          <p:nvPr>
            <p:ph type="ftr" sz="quarter" idx="11"/>
          </p:nvPr>
        </p:nvSpPr>
        <p:spPr/>
        <p:txBody>
          <a:bodyPr/>
          <a:lstStyle>
            <a:extLst/>
          </a:lstStyle>
          <a:p>
            <a:r>
              <a:rPr lang="id-ID" smtClean="0"/>
              <a:t>Created by Yenny</a:t>
            </a:r>
            <a:endParaRPr lang="id-ID"/>
          </a:p>
        </p:txBody>
      </p:sp>
      <p:sp>
        <p:nvSpPr>
          <p:cNvPr id="5" name="Slide Number Placeholder 4"/>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C1FEF0-EBBA-40BF-A610-0EF491CEFE3A}" type="datetime1">
              <a:rPr lang="id-ID" smtClean="0"/>
              <a:pPr/>
              <a:t>06/10/2015</a:t>
            </a:fld>
            <a:endParaRPr lang="id-ID"/>
          </a:p>
        </p:txBody>
      </p:sp>
      <p:sp>
        <p:nvSpPr>
          <p:cNvPr id="3" name="Footer Placeholder 2"/>
          <p:cNvSpPr>
            <a:spLocks noGrp="1"/>
          </p:cNvSpPr>
          <p:nvPr>
            <p:ph type="ftr" sz="quarter" idx="11"/>
          </p:nvPr>
        </p:nvSpPr>
        <p:spPr/>
        <p:txBody>
          <a:bodyPr/>
          <a:lstStyle>
            <a:extLst/>
          </a:lstStyle>
          <a:p>
            <a:r>
              <a:rPr lang="id-ID" smtClean="0"/>
              <a:t>Created by Yenny</a:t>
            </a:r>
            <a:endParaRPr lang="id-ID"/>
          </a:p>
        </p:txBody>
      </p:sp>
      <p:sp>
        <p:nvSpPr>
          <p:cNvPr id="4" name="Slide Number Placeholder 3"/>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4DD5D6-1F35-46E3-893D-A255711082E5}" type="datetime1">
              <a:rPr lang="id-ID" smtClean="0"/>
              <a:pPr/>
              <a:t>06/10/2015</a:t>
            </a:fld>
            <a:endParaRPr lang="id-ID"/>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6" name="Slide Number Placeholder 5"/>
          <p:cNvSpPr>
            <a:spLocks noGrp="1"/>
          </p:cNvSpPr>
          <p:nvPr>
            <p:ph type="sldNum" sz="quarter" idx="12"/>
          </p:nvPr>
        </p:nvSpPr>
        <p:spPr/>
        <p:txBody>
          <a:bodyPr/>
          <a:lstStyle/>
          <a:p>
            <a:fld id="{4348BA5A-2244-4B26-A5E7-5AD77B67B9DC}"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AE56AE-D35B-4E6F-8A48-CB19199B1451}" type="datetime1">
              <a:rPr lang="id-ID" smtClean="0"/>
              <a:pPr/>
              <a:t>06/10/2015</a:t>
            </a:fld>
            <a:endParaRPr lang="id-ID"/>
          </a:p>
        </p:txBody>
      </p:sp>
      <p:sp>
        <p:nvSpPr>
          <p:cNvPr id="6" name="Footer Placeholder 5"/>
          <p:cNvSpPr>
            <a:spLocks noGrp="1"/>
          </p:cNvSpPr>
          <p:nvPr>
            <p:ph type="ftr" sz="quarter" idx="11"/>
          </p:nvPr>
        </p:nvSpPr>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E7C279B-9C5C-46B6-8AF1-A1A079E5B10F}" type="datetime1">
              <a:rPr lang="id-ID" smtClean="0"/>
              <a:pPr/>
              <a:t>06/10/2015</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r>
              <a:rPr lang="id-ID" smtClean="0"/>
              <a:t>Created by Yenny</a:t>
            </a:r>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F4CD53-3599-4414-9AE2-616AF835EB0E}" type="datetime1">
              <a:rPr lang="id-ID" smtClean="0"/>
              <a:pPr/>
              <a:t>06/10/2015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D6391B-3FD2-4979-B6C8-593701F4BEB0}" type="datetime1">
              <a:rPr lang="id-ID" smtClean="0"/>
              <a:pPr/>
              <a:t>06/10/2015</a:t>
            </a:fld>
            <a:endParaRPr lang="id-ID"/>
          </a:p>
        </p:txBody>
      </p:sp>
      <p:sp>
        <p:nvSpPr>
          <p:cNvPr id="5" name="Footer Placeholder 4"/>
          <p:cNvSpPr>
            <a:spLocks noGrp="1"/>
          </p:cNvSpPr>
          <p:nvPr>
            <p:ph type="ftr" sz="quarter" idx="11"/>
          </p:nvPr>
        </p:nvSpPr>
        <p:spPr/>
        <p:txBody>
          <a:bodyPr/>
          <a:lstStyle>
            <a:extLst/>
          </a:lstStyle>
          <a:p>
            <a:r>
              <a:rPr lang="id-ID" smtClean="0"/>
              <a:t>Created by Yenny</a:t>
            </a:r>
            <a:endParaRPr lang="id-ID"/>
          </a:p>
        </p:txBody>
      </p:sp>
      <p:sp>
        <p:nvSpPr>
          <p:cNvPr id="6" name="Slide Number Placeholder 5"/>
          <p:cNvSpPr>
            <a:spLocks noGrp="1"/>
          </p:cNvSpPr>
          <p:nvPr>
            <p:ph type="sldNum" sz="quarter" idx="12"/>
          </p:nvPr>
        </p:nvSpPr>
        <p:spPr/>
        <p:txBody>
          <a:bodyPr/>
          <a:lstStyle>
            <a:extLst/>
          </a:lstStyle>
          <a:p>
            <a:fld id="{4348BA5A-2244-4B26-A5E7-5AD77B67B9D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F021025-2721-4C24-943E-1053A257723D}" type="datetime1">
              <a:rPr lang="id-ID" smtClean="0"/>
              <a:pPr/>
              <a:t>06/10/2015</a:t>
            </a:fld>
            <a:endParaRPr lang="id-ID"/>
          </a:p>
        </p:txBody>
      </p:sp>
      <p:sp>
        <p:nvSpPr>
          <p:cNvPr id="5" name="Footer Placeholder 4"/>
          <p:cNvSpPr>
            <a:spLocks noGrp="1"/>
          </p:cNvSpPr>
          <p:nvPr>
            <p:ph type="ftr" sz="quarter" idx="11"/>
          </p:nvPr>
        </p:nvSpPr>
        <p:spPr>
          <a:xfrm>
            <a:off x="800100" y="6172200"/>
            <a:ext cx="4000500" cy="457200"/>
          </a:xfrm>
        </p:spPr>
        <p:txBody>
          <a:bodyPr/>
          <a:lstStyle/>
          <a:p>
            <a:r>
              <a:rPr lang="id-ID" smtClean="0"/>
              <a:t>Created by Yenny</a:t>
            </a:r>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348BA5A-2244-4B26-A5E7-5AD77B67B9DC}"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A30DCE8-6AD2-42CD-B948-34BF75C95BA3}" type="datetime1">
              <a:rPr lang="id-ID" smtClean="0"/>
              <a:pPr/>
              <a:t>06/10/2015</a:t>
            </a:fld>
            <a:endParaRPr lang="id-ID"/>
          </a:p>
        </p:txBody>
      </p:sp>
      <p:sp>
        <p:nvSpPr>
          <p:cNvPr id="6" name="Footer Placeholder 5"/>
          <p:cNvSpPr>
            <a:spLocks noGrp="1"/>
          </p:cNvSpPr>
          <p:nvPr>
            <p:ph type="ftr" sz="quarter" idx="11"/>
          </p:nvPr>
        </p:nvSpPr>
        <p:spPr/>
        <p:txBody>
          <a:bodyPr/>
          <a:lstStyle/>
          <a:p>
            <a:r>
              <a:rPr lang="id-ID" smtClean="0"/>
              <a:t>Created by Yenny</a:t>
            </a:r>
            <a:endParaRPr lang="id-ID"/>
          </a:p>
        </p:txBody>
      </p:sp>
      <p:sp>
        <p:nvSpPr>
          <p:cNvPr id="7" name="Slide Number Placeholder 6"/>
          <p:cNvSpPr>
            <a:spLocks noGrp="1"/>
          </p:cNvSpPr>
          <p:nvPr>
            <p:ph type="sldNum" sz="quarter" idx="12"/>
          </p:nvPr>
        </p:nvSpPr>
        <p:spPr/>
        <p:txBody>
          <a:bodyPr/>
          <a:lstStyle/>
          <a:p>
            <a:fld id="{4348BA5A-2244-4B26-A5E7-5AD77B67B9DC}"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6CA459-8F1A-4F67-9B13-D6621E9BD827}" type="datetime1">
              <a:rPr lang="id-ID" smtClean="0"/>
              <a:pPr/>
              <a:t>06/10/2015</a:t>
            </a:fld>
            <a:endParaRPr lang="id-ID"/>
          </a:p>
        </p:txBody>
      </p:sp>
      <p:sp>
        <p:nvSpPr>
          <p:cNvPr id="8" name="Footer Placeholder 7"/>
          <p:cNvSpPr>
            <a:spLocks noGrp="1"/>
          </p:cNvSpPr>
          <p:nvPr>
            <p:ph type="ftr" sz="quarter" idx="11"/>
          </p:nvPr>
        </p:nvSpPr>
        <p:spPr/>
        <p:txBody>
          <a:bodyPr/>
          <a:lstStyle/>
          <a:p>
            <a:r>
              <a:rPr lang="id-ID" smtClean="0"/>
              <a:t>Created by Yenny</a:t>
            </a:r>
            <a:endParaRPr lang="id-ID"/>
          </a:p>
        </p:txBody>
      </p:sp>
      <p:sp>
        <p:nvSpPr>
          <p:cNvPr id="9" name="Slide Number Placeholder 8"/>
          <p:cNvSpPr>
            <a:spLocks noGrp="1"/>
          </p:cNvSpPr>
          <p:nvPr>
            <p:ph type="sldNum" sz="quarter" idx="12"/>
          </p:nvPr>
        </p:nvSpPr>
        <p:spPr/>
        <p:txBody>
          <a:bodyPr/>
          <a:lstStyle/>
          <a:p>
            <a:fld id="{4348BA5A-2244-4B26-A5E7-5AD77B67B9DC}"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AF4EC6-8A54-4530-AC2A-AACBE24882F1}" type="datetime1">
              <a:rPr lang="id-ID" smtClean="0"/>
              <a:pPr/>
              <a:t>06/10/2015</a:t>
            </a:fld>
            <a:endParaRPr lang="id-ID"/>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1FEF0-EBBA-40BF-A610-0EF491CEFE3A}" type="datetime1">
              <a:rPr lang="id-ID" smtClean="0"/>
              <a:pPr/>
              <a:t>06/10/2015</a:t>
            </a:fld>
            <a:endParaRPr lang="id-ID"/>
          </a:p>
        </p:txBody>
      </p:sp>
      <p:sp>
        <p:nvSpPr>
          <p:cNvPr id="3" name="Footer Placeholder 2"/>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AE56AE-D35B-4E6F-8A48-CB19199B1451}" type="datetime1">
              <a:rPr lang="id-ID" smtClean="0"/>
              <a:pPr/>
              <a:t>06/10/2015</a:t>
            </a:fld>
            <a:endParaRPr lang="id-ID"/>
          </a:p>
        </p:txBody>
      </p:sp>
      <p:sp>
        <p:nvSpPr>
          <p:cNvPr id="6" name="Footer Placeholder 5"/>
          <p:cNvSpPr>
            <a:spLocks noGrp="1"/>
          </p:cNvSpPr>
          <p:nvPr>
            <p:ph type="ftr" sz="quarter" idx="11"/>
          </p:nvPr>
        </p:nvSpPr>
        <p:spPr/>
        <p:txBody>
          <a:bodyPr/>
          <a:lstStyle/>
          <a:p>
            <a:r>
              <a:rPr lang="id-ID" smtClean="0"/>
              <a:t>Created by Yenny</a:t>
            </a:r>
            <a:endParaRPr lang="id-ID"/>
          </a:p>
        </p:txBody>
      </p:sp>
      <p:sp>
        <p:nvSpPr>
          <p:cNvPr id="7" name="Slide Number Placeholder 6"/>
          <p:cNvSpPr>
            <a:spLocks noGrp="1"/>
          </p:cNvSpPr>
          <p:nvPr>
            <p:ph type="sldNum" sz="quarter" idx="12"/>
          </p:nvPr>
        </p:nvSpPr>
        <p:spPr/>
        <p:txBody>
          <a:bodyPr/>
          <a:lstStyle/>
          <a:p>
            <a:fld id="{4348BA5A-2244-4B26-A5E7-5AD77B67B9DC}"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7C279B-9C5C-46B6-8AF1-A1A079E5B10F}" type="datetime1">
              <a:rPr lang="id-ID" smtClean="0"/>
              <a:pPr/>
              <a:t>06/10/2015</a:t>
            </a:fld>
            <a:endParaRPr lang="id-ID"/>
          </a:p>
        </p:txBody>
      </p:sp>
      <p:sp>
        <p:nvSpPr>
          <p:cNvPr id="6" name="Footer Placeholder 5"/>
          <p:cNvSpPr>
            <a:spLocks noGrp="1"/>
          </p:cNvSpPr>
          <p:nvPr>
            <p:ph type="ftr" sz="quarter" idx="11"/>
          </p:nvPr>
        </p:nvSpPr>
        <p:spPr>
          <a:xfrm>
            <a:off x="914400" y="6172200"/>
            <a:ext cx="3886200" cy="457200"/>
          </a:xfrm>
        </p:spPr>
        <p:txBody>
          <a:bodyPr/>
          <a:lstStyle/>
          <a:p>
            <a:r>
              <a:rPr lang="id-ID" smtClean="0"/>
              <a:t>Created by Yenny</a:t>
            </a:r>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4348BA5A-2244-4B26-A5E7-5AD77B67B9DC}"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F020E22-FDE7-4137-9F84-841E815DAF7E}" type="datetime1">
              <a:rPr lang="id-ID" smtClean="0"/>
              <a:pPr/>
              <a:t>06/10/2015</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id-ID" smtClean="0"/>
              <a:t>Created by Yenny</a:t>
            </a:r>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348BA5A-2244-4B26-A5E7-5AD77B67B9DC}"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42DCF34-7216-4398-81EE-17D2CDDEAC95}" type="datetime1">
              <a:rPr lang="id-ID" smtClean="0"/>
              <a:pPr/>
              <a:t>06/10/2015</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id-ID" smtClean="0"/>
              <a:t>Created by Yenny</a:t>
            </a:r>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348BA5A-2244-4B26-A5E7-5AD77B67B9DC}"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9.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5754960"/>
            <a:ext cx="5040560" cy="626368"/>
          </a:xfrm>
        </p:spPr>
        <p:txBody>
          <a:bodyPr/>
          <a:lstStyle/>
          <a:p>
            <a:r>
              <a:rPr lang="id-ID" dirty="0" smtClean="0"/>
              <a:t>Dra. Sri Hastuti Handayani, M.Si</a:t>
            </a:r>
            <a:endParaRPr lang="id-ID" dirty="0"/>
          </a:p>
        </p:txBody>
      </p:sp>
      <p:sp>
        <p:nvSpPr>
          <p:cNvPr id="2" name="Title 1"/>
          <p:cNvSpPr>
            <a:spLocks noGrp="1"/>
          </p:cNvSpPr>
          <p:nvPr>
            <p:ph type="ctrTitle"/>
          </p:nvPr>
        </p:nvSpPr>
        <p:spPr>
          <a:xfrm>
            <a:off x="395536" y="980728"/>
            <a:ext cx="8492480" cy="2592288"/>
          </a:xfrm>
        </p:spPr>
        <p:txBody>
          <a:bodyPr>
            <a:normAutofit/>
          </a:bodyPr>
          <a:lstStyle/>
          <a:p>
            <a:pPr algn="ctr"/>
            <a:r>
              <a:rPr lang="id-ID" sz="2800" dirty="0" smtClean="0">
                <a:latin typeface="Algerian" pitchFamily="82" charset="0"/>
              </a:rPr>
              <a:t>HUBUNGAN  PELATIHAN &amp; Pengembangan </a:t>
            </a:r>
            <a:br>
              <a:rPr lang="id-ID" sz="2800" dirty="0" smtClean="0">
                <a:latin typeface="Algerian" pitchFamily="82" charset="0"/>
              </a:rPr>
            </a:br>
            <a:r>
              <a:rPr lang="id-ID" sz="2800" dirty="0" smtClean="0">
                <a:latin typeface="Algerian" pitchFamily="82" charset="0"/>
              </a:rPr>
              <a:t>DENGAN</a:t>
            </a:r>
            <a:br>
              <a:rPr lang="id-ID" sz="2800" dirty="0" smtClean="0">
                <a:latin typeface="Algerian" pitchFamily="82" charset="0"/>
              </a:rPr>
            </a:br>
            <a:r>
              <a:rPr lang="id-ID" sz="2800" dirty="0" smtClean="0">
                <a:latin typeface="Algerian" pitchFamily="82" charset="0"/>
              </a:rPr>
              <a:t>MANAJEMEN SUMBER DAYA MANUSIA</a:t>
            </a:r>
            <a:endParaRPr lang="id-ID" sz="2800" dirty="0">
              <a:latin typeface="Algerian" pitchFamily="82" charset="0"/>
            </a:endParaRPr>
          </a:p>
        </p:txBody>
      </p:sp>
      <p:graphicFrame>
        <p:nvGraphicFramePr>
          <p:cNvPr id="1026" name="Object 23"/>
          <p:cNvGraphicFramePr>
            <a:graphicFrameLocks noChangeAspect="1"/>
          </p:cNvGraphicFramePr>
          <p:nvPr/>
        </p:nvGraphicFramePr>
        <p:xfrm>
          <a:off x="5868144" y="3645024"/>
          <a:ext cx="2544763" cy="2895600"/>
        </p:xfrm>
        <a:graphic>
          <a:graphicData uri="http://schemas.openxmlformats.org/presentationml/2006/ole">
            <p:oleObj spid="_x0000_s1026" name="Clip" r:id="rId3" imgW="5640388" imgH="6415088" progId="">
              <p:embed/>
            </p:oleObj>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864096"/>
          </a:xfrm>
        </p:spPr>
        <p:txBody>
          <a:bodyPr/>
          <a:lstStyle/>
          <a:p>
            <a:pPr algn="ctr">
              <a:lnSpc>
                <a:spcPct val="80000"/>
              </a:lnSpc>
            </a:pPr>
            <a:r>
              <a:rPr lang="id-ID" sz="3200" dirty="0" smtClean="0"/>
              <a:t>Analisis Masalah SDM &amp; Cara Mengatasinya</a:t>
            </a:r>
            <a:endParaRPr lang="id-ID" sz="3200" dirty="0"/>
          </a:p>
        </p:txBody>
      </p:sp>
      <p:sp>
        <p:nvSpPr>
          <p:cNvPr id="15" name="Footer Placeholder 14"/>
          <p:cNvSpPr>
            <a:spLocks noGrp="1"/>
          </p:cNvSpPr>
          <p:nvPr>
            <p:ph type="ftr" sz="quarter" idx="11"/>
          </p:nvPr>
        </p:nvSpPr>
        <p:spPr/>
        <p:txBody>
          <a:bodyPr/>
          <a:lstStyle/>
          <a:p>
            <a:r>
              <a:rPr lang="id-ID" smtClean="0"/>
              <a:t>Created by Yenny</a:t>
            </a:r>
            <a:endParaRPr lang="id-ID"/>
          </a:p>
        </p:txBody>
      </p:sp>
      <p:sp>
        <p:nvSpPr>
          <p:cNvPr id="14" name="Slide Number Placeholder 13"/>
          <p:cNvSpPr>
            <a:spLocks noGrp="1"/>
          </p:cNvSpPr>
          <p:nvPr>
            <p:ph type="sldNum" sz="quarter" idx="12"/>
          </p:nvPr>
        </p:nvSpPr>
        <p:spPr/>
        <p:txBody>
          <a:bodyPr/>
          <a:lstStyle/>
          <a:p>
            <a:fld id="{4348BA5A-2244-4B26-A5E7-5AD77B67B9DC}" type="slidenum">
              <a:rPr lang="id-ID" smtClean="0"/>
              <a:pPr/>
              <a:t>10</a:t>
            </a:fld>
            <a:endParaRPr lang="id-ID"/>
          </a:p>
        </p:txBody>
      </p:sp>
      <p:sp>
        <p:nvSpPr>
          <p:cNvPr id="4" name="Content Placeholder 3"/>
          <p:cNvSpPr>
            <a:spLocks noGrp="1"/>
          </p:cNvSpPr>
          <p:nvPr>
            <p:ph sz="quarter" idx="1"/>
          </p:nvPr>
        </p:nvSpPr>
        <p:spPr>
          <a:xfrm>
            <a:off x="2192784" y="1484784"/>
            <a:ext cx="3027288" cy="3818739"/>
          </a:xfrm>
          <a:solidFill>
            <a:schemeClr val="accent1">
              <a:lumMod val="20000"/>
              <a:lumOff val="80000"/>
            </a:schemeClr>
          </a:solidFill>
          <a:ln>
            <a:solidFill>
              <a:schemeClr val="tx1"/>
            </a:solidFill>
          </a:ln>
        </p:spPr>
        <p:txBody>
          <a:bodyPr>
            <a:normAutofit/>
          </a:bodyPr>
          <a:lstStyle/>
          <a:p>
            <a:pPr>
              <a:lnSpc>
                <a:spcPct val="80000"/>
              </a:lnSpc>
            </a:pPr>
            <a:r>
              <a:rPr lang="id-ID" sz="2400" dirty="0" smtClean="0"/>
              <a:t>Motivasi</a:t>
            </a:r>
          </a:p>
          <a:p>
            <a:pPr>
              <a:lnSpc>
                <a:spcPct val="80000"/>
              </a:lnSpc>
            </a:pPr>
            <a:r>
              <a:rPr lang="id-ID" sz="2400" dirty="0" smtClean="0"/>
              <a:t>Dukungan</a:t>
            </a:r>
          </a:p>
          <a:p>
            <a:pPr>
              <a:lnSpc>
                <a:spcPct val="80000"/>
              </a:lnSpc>
            </a:pPr>
            <a:r>
              <a:rPr lang="id-ID" sz="2400" dirty="0" smtClean="0"/>
              <a:t>Pendekatan</a:t>
            </a:r>
          </a:p>
          <a:p>
            <a:pPr>
              <a:lnSpc>
                <a:spcPct val="80000"/>
              </a:lnSpc>
            </a:pPr>
            <a:r>
              <a:rPr lang="id-ID" sz="2400" i="1" dirty="0" smtClean="0"/>
              <a:t>Coaching</a:t>
            </a:r>
          </a:p>
          <a:p>
            <a:pPr>
              <a:lnSpc>
                <a:spcPct val="80000"/>
              </a:lnSpc>
            </a:pPr>
            <a:r>
              <a:rPr lang="id-ID" sz="2400" dirty="0" smtClean="0"/>
              <a:t>Konseling</a:t>
            </a:r>
          </a:p>
          <a:p>
            <a:pPr>
              <a:lnSpc>
                <a:spcPct val="80000"/>
              </a:lnSpc>
              <a:buNone/>
            </a:pPr>
            <a:endParaRPr lang="id-ID" sz="2400" dirty="0" smtClean="0"/>
          </a:p>
          <a:p>
            <a:pPr>
              <a:lnSpc>
                <a:spcPct val="80000"/>
              </a:lnSpc>
            </a:pPr>
            <a:r>
              <a:rPr lang="id-ID" sz="2400" dirty="0" smtClean="0"/>
              <a:t>Evaluasi proses seleksi</a:t>
            </a:r>
          </a:p>
          <a:p>
            <a:pPr>
              <a:lnSpc>
                <a:spcPct val="80000"/>
              </a:lnSpc>
            </a:pPr>
            <a:r>
              <a:rPr lang="id-ID" sz="2400" dirty="0" smtClean="0"/>
              <a:t>Rotasi / Mutasi</a:t>
            </a:r>
          </a:p>
          <a:p>
            <a:pPr>
              <a:lnSpc>
                <a:spcPct val="80000"/>
              </a:lnSpc>
            </a:pPr>
            <a:r>
              <a:rPr lang="id-ID" sz="2400" dirty="0" smtClean="0"/>
              <a:t>Demosi</a:t>
            </a:r>
          </a:p>
          <a:p>
            <a:pPr>
              <a:lnSpc>
                <a:spcPct val="80000"/>
              </a:lnSpc>
            </a:pPr>
            <a:r>
              <a:rPr lang="id-ID" sz="2400" dirty="0" smtClean="0"/>
              <a:t>PHK</a:t>
            </a:r>
            <a:endParaRPr lang="id-ID" sz="2400" dirty="0"/>
          </a:p>
        </p:txBody>
      </p:sp>
      <p:sp>
        <p:nvSpPr>
          <p:cNvPr id="5" name="Content Placeholder 4"/>
          <p:cNvSpPr>
            <a:spLocks noGrp="1"/>
          </p:cNvSpPr>
          <p:nvPr>
            <p:ph sz="quarter" idx="2"/>
          </p:nvPr>
        </p:nvSpPr>
        <p:spPr>
          <a:xfrm>
            <a:off x="5220072" y="1484784"/>
            <a:ext cx="2736304" cy="3818739"/>
          </a:xfrm>
          <a:solidFill>
            <a:schemeClr val="accent1">
              <a:lumMod val="20000"/>
              <a:lumOff val="80000"/>
            </a:schemeClr>
          </a:solidFill>
          <a:ln>
            <a:solidFill>
              <a:schemeClr val="tx1"/>
            </a:solidFill>
          </a:ln>
        </p:spPr>
        <p:txBody>
          <a:bodyPr>
            <a:normAutofit/>
          </a:bodyPr>
          <a:lstStyle/>
          <a:p>
            <a:pPr>
              <a:lnSpc>
                <a:spcPct val="80000"/>
              </a:lnSpc>
              <a:buNone/>
            </a:pPr>
            <a:endParaRPr lang="id-ID" dirty="0" smtClean="0"/>
          </a:p>
          <a:p>
            <a:pPr>
              <a:lnSpc>
                <a:spcPct val="80000"/>
              </a:lnSpc>
              <a:buNone/>
            </a:pPr>
            <a:endParaRPr lang="id-ID" dirty="0" smtClean="0"/>
          </a:p>
          <a:p>
            <a:pPr>
              <a:lnSpc>
                <a:spcPct val="80000"/>
              </a:lnSpc>
              <a:buNone/>
            </a:pPr>
            <a:r>
              <a:rPr lang="id-ID" sz="2400" dirty="0" smtClean="0"/>
              <a:t>       SDM Handal</a:t>
            </a:r>
          </a:p>
          <a:p>
            <a:pPr>
              <a:lnSpc>
                <a:spcPct val="80000"/>
              </a:lnSpc>
              <a:buNone/>
            </a:pPr>
            <a:endParaRPr lang="id-ID" sz="2400" dirty="0" smtClean="0"/>
          </a:p>
          <a:p>
            <a:pPr>
              <a:lnSpc>
                <a:spcPct val="80000"/>
              </a:lnSpc>
              <a:buNone/>
            </a:pPr>
            <a:endParaRPr lang="id-ID" sz="2400" dirty="0" smtClean="0"/>
          </a:p>
          <a:p>
            <a:pPr>
              <a:lnSpc>
                <a:spcPct val="80000"/>
              </a:lnSpc>
              <a:buNone/>
            </a:pPr>
            <a:endParaRPr lang="id-ID" sz="2400" dirty="0" smtClean="0"/>
          </a:p>
          <a:p>
            <a:pPr>
              <a:lnSpc>
                <a:spcPct val="80000"/>
              </a:lnSpc>
            </a:pPr>
            <a:r>
              <a:rPr lang="id-ID" sz="2400" dirty="0" smtClean="0"/>
              <a:t>Pelatihan</a:t>
            </a:r>
          </a:p>
          <a:p>
            <a:pPr>
              <a:lnSpc>
                <a:spcPct val="80000"/>
              </a:lnSpc>
            </a:pPr>
            <a:r>
              <a:rPr lang="id-ID" sz="2400" dirty="0" smtClean="0"/>
              <a:t>Peningkatan pengetahuan</a:t>
            </a:r>
            <a:endParaRPr lang="id-ID" sz="2400" dirty="0"/>
          </a:p>
        </p:txBody>
      </p:sp>
      <p:cxnSp>
        <p:nvCxnSpPr>
          <p:cNvPr id="7" name="Straight Connector 6"/>
          <p:cNvCxnSpPr/>
          <p:nvPr/>
        </p:nvCxnSpPr>
        <p:spPr>
          <a:xfrm>
            <a:off x="2192784" y="3356992"/>
            <a:ext cx="5763592" cy="0"/>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99592" y="1628800"/>
            <a:ext cx="504056" cy="3416320"/>
          </a:xfrm>
          <a:prstGeom prst="rect">
            <a:avLst/>
          </a:prstGeom>
          <a:noFill/>
        </p:spPr>
        <p:txBody>
          <a:bodyPr wrap="square" rtlCol="0">
            <a:spAutoFit/>
          </a:bodyPr>
          <a:lstStyle/>
          <a:p>
            <a:pPr algn="ctr"/>
            <a:r>
              <a:rPr lang="id-ID" sz="2400" b="1" dirty="0" smtClean="0"/>
              <a:t>K</a:t>
            </a:r>
          </a:p>
          <a:p>
            <a:pPr algn="ctr"/>
            <a:r>
              <a:rPr lang="id-ID" sz="2400" b="1" dirty="0" smtClean="0"/>
              <a:t>E</a:t>
            </a:r>
          </a:p>
          <a:p>
            <a:pPr algn="ctr"/>
            <a:r>
              <a:rPr lang="id-ID" sz="2400" b="1" dirty="0" smtClean="0"/>
              <a:t>M</a:t>
            </a:r>
          </a:p>
          <a:p>
            <a:pPr algn="ctr"/>
            <a:r>
              <a:rPr lang="id-ID" sz="2400" b="1" dirty="0" smtClean="0"/>
              <a:t>A</a:t>
            </a:r>
          </a:p>
          <a:p>
            <a:pPr algn="ctr"/>
            <a:r>
              <a:rPr lang="id-ID" sz="2400" b="1" dirty="0" smtClean="0"/>
              <a:t>M</a:t>
            </a:r>
          </a:p>
          <a:p>
            <a:pPr algn="ctr"/>
            <a:r>
              <a:rPr lang="id-ID" sz="2400" b="1" dirty="0" smtClean="0"/>
              <a:t>P</a:t>
            </a:r>
          </a:p>
          <a:p>
            <a:pPr algn="ctr"/>
            <a:r>
              <a:rPr lang="id-ID" sz="2400" b="1" dirty="0" smtClean="0"/>
              <a:t>U</a:t>
            </a:r>
          </a:p>
          <a:p>
            <a:pPr algn="ctr"/>
            <a:r>
              <a:rPr lang="id-ID" sz="2400" b="1" dirty="0" smtClean="0"/>
              <a:t>A</a:t>
            </a:r>
          </a:p>
          <a:p>
            <a:pPr algn="ctr"/>
            <a:r>
              <a:rPr lang="id-ID" sz="2400" b="1" dirty="0" smtClean="0"/>
              <a:t>N</a:t>
            </a:r>
            <a:endParaRPr lang="id-ID" sz="2400" b="1" dirty="0"/>
          </a:p>
        </p:txBody>
      </p:sp>
      <p:sp>
        <p:nvSpPr>
          <p:cNvPr id="9" name="TextBox 8"/>
          <p:cNvSpPr txBox="1"/>
          <p:nvPr/>
        </p:nvSpPr>
        <p:spPr>
          <a:xfrm>
            <a:off x="2195736" y="5805264"/>
            <a:ext cx="5832648" cy="830997"/>
          </a:xfrm>
          <a:prstGeom prst="rect">
            <a:avLst/>
          </a:prstGeom>
          <a:noFill/>
        </p:spPr>
        <p:txBody>
          <a:bodyPr wrap="square" rtlCol="0">
            <a:spAutoFit/>
          </a:bodyPr>
          <a:lstStyle/>
          <a:p>
            <a:pPr algn="ctr"/>
            <a:r>
              <a:rPr lang="id-ID" sz="2400" b="1" dirty="0" smtClean="0"/>
              <a:t>SIKAP, KEMAUAN &amp; KARAKTERISTIK KEPRIBADIAN</a:t>
            </a:r>
            <a:endParaRPr lang="id-ID" sz="2400" b="1" dirty="0"/>
          </a:p>
        </p:txBody>
      </p:sp>
      <p:sp>
        <p:nvSpPr>
          <p:cNvPr id="10" name="TextBox 9"/>
          <p:cNvSpPr txBox="1"/>
          <p:nvPr/>
        </p:nvSpPr>
        <p:spPr>
          <a:xfrm>
            <a:off x="1691680" y="1628800"/>
            <a:ext cx="288032" cy="1384995"/>
          </a:xfrm>
          <a:prstGeom prst="rect">
            <a:avLst/>
          </a:prstGeom>
          <a:noFill/>
        </p:spPr>
        <p:txBody>
          <a:bodyPr wrap="square" rtlCol="0">
            <a:spAutoFit/>
          </a:bodyPr>
          <a:lstStyle/>
          <a:p>
            <a:pPr algn="ctr"/>
            <a:r>
              <a:rPr lang="id-ID" sz="1400" dirty="0" smtClean="0"/>
              <a:t>T</a:t>
            </a:r>
          </a:p>
          <a:p>
            <a:pPr algn="ctr"/>
            <a:r>
              <a:rPr lang="id-ID" sz="1400" dirty="0" smtClean="0"/>
              <a:t>I</a:t>
            </a:r>
          </a:p>
          <a:p>
            <a:pPr algn="ctr"/>
            <a:r>
              <a:rPr lang="id-ID" sz="1400" dirty="0" smtClean="0"/>
              <a:t>N</a:t>
            </a:r>
          </a:p>
          <a:p>
            <a:pPr algn="ctr"/>
            <a:r>
              <a:rPr lang="id-ID" sz="1400" dirty="0" smtClean="0"/>
              <a:t>G</a:t>
            </a:r>
          </a:p>
          <a:p>
            <a:pPr algn="ctr"/>
            <a:r>
              <a:rPr lang="id-ID" sz="1400" dirty="0" smtClean="0"/>
              <a:t>G</a:t>
            </a:r>
          </a:p>
          <a:p>
            <a:pPr algn="ctr"/>
            <a:r>
              <a:rPr lang="id-ID" sz="1400" dirty="0" smtClean="0"/>
              <a:t>I</a:t>
            </a:r>
            <a:endParaRPr lang="id-ID" sz="1400" dirty="0"/>
          </a:p>
        </p:txBody>
      </p:sp>
      <p:sp>
        <p:nvSpPr>
          <p:cNvPr id="11" name="TextBox 10"/>
          <p:cNvSpPr txBox="1"/>
          <p:nvPr/>
        </p:nvSpPr>
        <p:spPr>
          <a:xfrm>
            <a:off x="1691680" y="3645024"/>
            <a:ext cx="288032" cy="1384995"/>
          </a:xfrm>
          <a:prstGeom prst="rect">
            <a:avLst/>
          </a:prstGeom>
          <a:noFill/>
        </p:spPr>
        <p:txBody>
          <a:bodyPr wrap="square" rtlCol="0">
            <a:spAutoFit/>
          </a:bodyPr>
          <a:lstStyle/>
          <a:p>
            <a:pPr algn="ctr"/>
            <a:r>
              <a:rPr lang="id-ID" sz="1400" dirty="0" smtClean="0"/>
              <a:t>R</a:t>
            </a:r>
          </a:p>
          <a:p>
            <a:pPr algn="ctr"/>
            <a:r>
              <a:rPr lang="id-ID" sz="1400" dirty="0" smtClean="0"/>
              <a:t>E</a:t>
            </a:r>
          </a:p>
          <a:p>
            <a:pPr algn="ctr"/>
            <a:r>
              <a:rPr lang="id-ID" sz="1400" dirty="0" smtClean="0"/>
              <a:t>N</a:t>
            </a:r>
          </a:p>
          <a:p>
            <a:pPr algn="ctr"/>
            <a:r>
              <a:rPr lang="id-ID" sz="1400" dirty="0" smtClean="0"/>
              <a:t>D</a:t>
            </a:r>
          </a:p>
          <a:p>
            <a:pPr algn="ctr"/>
            <a:r>
              <a:rPr lang="id-ID" sz="1400" dirty="0" smtClean="0"/>
              <a:t>A</a:t>
            </a:r>
          </a:p>
          <a:p>
            <a:pPr algn="ctr"/>
            <a:r>
              <a:rPr lang="id-ID" sz="1400" dirty="0" smtClean="0"/>
              <a:t>H</a:t>
            </a:r>
            <a:endParaRPr lang="id-ID" sz="1400" dirty="0"/>
          </a:p>
        </p:txBody>
      </p:sp>
      <p:sp>
        <p:nvSpPr>
          <p:cNvPr id="12" name="TextBox 11"/>
          <p:cNvSpPr txBox="1"/>
          <p:nvPr/>
        </p:nvSpPr>
        <p:spPr>
          <a:xfrm>
            <a:off x="3203848" y="5373216"/>
            <a:ext cx="1080120" cy="338554"/>
          </a:xfrm>
          <a:prstGeom prst="rect">
            <a:avLst/>
          </a:prstGeom>
          <a:noFill/>
        </p:spPr>
        <p:txBody>
          <a:bodyPr wrap="square" rtlCol="0">
            <a:spAutoFit/>
          </a:bodyPr>
          <a:lstStyle/>
          <a:p>
            <a:pPr algn="ctr"/>
            <a:r>
              <a:rPr lang="id-ID" sz="1600" dirty="0" smtClean="0"/>
              <a:t>RENDAH</a:t>
            </a:r>
            <a:endParaRPr lang="id-ID" sz="1600" dirty="0"/>
          </a:p>
        </p:txBody>
      </p:sp>
      <p:sp>
        <p:nvSpPr>
          <p:cNvPr id="13" name="TextBox 12"/>
          <p:cNvSpPr txBox="1"/>
          <p:nvPr/>
        </p:nvSpPr>
        <p:spPr>
          <a:xfrm>
            <a:off x="6084168" y="5373216"/>
            <a:ext cx="1080120" cy="338554"/>
          </a:xfrm>
          <a:prstGeom prst="rect">
            <a:avLst/>
          </a:prstGeom>
          <a:noFill/>
        </p:spPr>
        <p:txBody>
          <a:bodyPr wrap="square" rtlCol="0">
            <a:spAutoFit/>
          </a:bodyPr>
          <a:lstStyle/>
          <a:p>
            <a:pPr algn="ctr"/>
            <a:r>
              <a:rPr lang="id-ID" sz="1600" dirty="0" smtClean="0"/>
              <a:t>TINGGI</a:t>
            </a:r>
            <a:endParaRPr lang="id-ID" sz="1600" dirty="0"/>
          </a:p>
        </p:txBody>
      </p:sp>
      <p:cxnSp>
        <p:nvCxnSpPr>
          <p:cNvPr id="17" name="Straight Connector 16"/>
          <p:cNvCxnSpPr>
            <a:stCxn id="4" idx="1"/>
            <a:endCxn id="5" idx="3"/>
          </p:cNvCxnSpPr>
          <p:nvPr/>
        </p:nvCxnSpPr>
        <p:spPr>
          <a:xfrm>
            <a:off x="2192784" y="3394154"/>
            <a:ext cx="5763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360040"/>
          </a:xfrm>
        </p:spPr>
        <p:txBody>
          <a:bodyPr>
            <a:noAutofit/>
          </a:bodyPr>
          <a:lstStyle/>
          <a:p>
            <a:pPr algn="ctr"/>
            <a:r>
              <a:rPr lang="id-ID" sz="2800" dirty="0" smtClean="0"/>
              <a:t>HUB ANT PROSES PELATIHAN &amp; MSDM</a:t>
            </a:r>
            <a:endParaRPr lang="id-ID" sz="2800" dirty="0"/>
          </a:p>
        </p:txBody>
      </p:sp>
      <p:sp>
        <p:nvSpPr>
          <p:cNvPr id="4" name="Footer Placeholder 3"/>
          <p:cNvSpPr>
            <a:spLocks noGrp="1"/>
          </p:cNvSpPr>
          <p:nvPr>
            <p:ph type="ftr" sz="quarter" idx="11"/>
          </p:nvPr>
        </p:nvSpPr>
        <p:spPr/>
        <p:txBody>
          <a:bodyPr/>
          <a:lstStyle/>
          <a:p>
            <a:r>
              <a:rPr lang="id-ID" smtClean="0"/>
              <a:t>Created by Yenny</a:t>
            </a:r>
            <a:endParaRPr lang="id-ID"/>
          </a:p>
        </p:txBody>
      </p:sp>
      <p:sp>
        <p:nvSpPr>
          <p:cNvPr id="5" name="Slide Number Placeholder 4"/>
          <p:cNvSpPr>
            <a:spLocks noGrp="1"/>
          </p:cNvSpPr>
          <p:nvPr>
            <p:ph type="sldNum" sz="quarter" idx="12"/>
          </p:nvPr>
        </p:nvSpPr>
        <p:spPr/>
        <p:txBody>
          <a:bodyPr/>
          <a:lstStyle/>
          <a:p>
            <a:fld id="{4348BA5A-2244-4B26-A5E7-5AD77B67B9DC}" type="slidenum">
              <a:rPr lang="id-ID" smtClean="0"/>
              <a:pPr/>
              <a:t>11</a:t>
            </a:fld>
            <a:endParaRPr lang="id-ID"/>
          </a:p>
        </p:txBody>
      </p:sp>
      <p:grpSp>
        <p:nvGrpSpPr>
          <p:cNvPr id="30722" name="Group 2"/>
          <p:cNvGrpSpPr>
            <a:grpSpLocks/>
          </p:cNvGrpSpPr>
          <p:nvPr/>
        </p:nvGrpSpPr>
        <p:grpSpPr bwMode="auto">
          <a:xfrm>
            <a:off x="1835696" y="692910"/>
            <a:ext cx="6264696" cy="5328377"/>
            <a:chOff x="1753" y="949"/>
            <a:chExt cx="7948" cy="11750"/>
          </a:xfrm>
        </p:grpSpPr>
        <p:sp>
          <p:nvSpPr>
            <p:cNvPr id="30723" name="Text Box 3"/>
            <p:cNvSpPr txBox="1">
              <a:spLocks noChangeArrowheads="1"/>
            </p:cNvSpPr>
            <p:nvPr/>
          </p:nvSpPr>
          <p:spPr bwMode="auto">
            <a:xfrm>
              <a:off x="4459" y="949"/>
              <a:ext cx="2194" cy="57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22225" lvl="0" indent="0" algn="ctr" defTabSz="914400" rtl="0" eaLnBrk="1" fontAlgn="base" latinLnBrk="0" hangingPunct="1">
                <a:lnSpc>
                  <a:spcPct val="10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KONTRAK</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0724" name="Group 4"/>
            <p:cNvGrpSpPr>
              <a:grpSpLocks/>
            </p:cNvGrpSpPr>
            <p:nvPr/>
          </p:nvGrpSpPr>
          <p:grpSpPr bwMode="auto">
            <a:xfrm>
              <a:off x="4482" y="1629"/>
              <a:ext cx="2102" cy="1183"/>
              <a:chOff x="4788" y="1886"/>
              <a:chExt cx="2102" cy="1183"/>
            </a:xfrm>
          </p:grpSpPr>
          <p:sp>
            <p:nvSpPr>
              <p:cNvPr id="30725" name="Text Box 5"/>
              <p:cNvSpPr txBox="1">
                <a:spLocks noChangeArrowheads="1"/>
              </p:cNvSpPr>
              <p:nvPr/>
            </p:nvSpPr>
            <p:spPr bwMode="auto">
              <a:xfrm>
                <a:off x="4867" y="2026"/>
                <a:ext cx="1938" cy="83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Apkh </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Karyawan memenuhi standar?</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6" name="AutoShape 6"/>
              <p:cNvSpPr>
                <a:spLocks noChangeArrowheads="1"/>
              </p:cNvSpPr>
              <p:nvPr/>
            </p:nvSpPr>
            <p:spPr bwMode="auto">
              <a:xfrm>
                <a:off x="4788" y="1886"/>
                <a:ext cx="2102" cy="1183"/>
              </a:xfrm>
              <a:prstGeom prst="diamond">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p>
            </p:txBody>
          </p:sp>
        </p:grpSp>
        <p:sp>
          <p:nvSpPr>
            <p:cNvPr id="30727" name="Text Box 7"/>
            <p:cNvSpPr txBox="1">
              <a:spLocks noChangeArrowheads="1"/>
            </p:cNvSpPr>
            <p:nvPr/>
          </p:nvSpPr>
          <p:spPr bwMode="auto">
            <a:xfrm>
              <a:off x="7477" y="2326"/>
              <a:ext cx="2062" cy="44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1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PELATIHAN</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8" name="Text Box 8"/>
            <p:cNvSpPr txBox="1">
              <a:spLocks noChangeArrowheads="1"/>
            </p:cNvSpPr>
            <p:nvPr/>
          </p:nvSpPr>
          <p:spPr bwMode="auto">
            <a:xfrm>
              <a:off x="4459" y="4138"/>
              <a:ext cx="2194" cy="5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Perubahan teknologi</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729" name="AutoShape 9"/>
            <p:cNvCxnSpPr>
              <a:cxnSpLocks noChangeShapeType="1"/>
            </p:cNvCxnSpPr>
            <p:nvPr/>
          </p:nvCxnSpPr>
          <p:spPr bwMode="auto">
            <a:xfrm>
              <a:off x="5554" y="1526"/>
              <a:ext cx="0" cy="103"/>
            </a:xfrm>
            <a:prstGeom prst="straightConnector1">
              <a:avLst/>
            </a:prstGeom>
            <a:noFill/>
            <a:ln w="9525">
              <a:solidFill>
                <a:srgbClr val="000000"/>
              </a:solidFill>
              <a:round/>
              <a:headEnd/>
              <a:tailEnd/>
            </a:ln>
          </p:spPr>
        </p:cxnSp>
        <p:grpSp>
          <p:nvGrpSpPr>
            <p:cNvPr id="30730" name="Group 10"/>
            <p:cNvGrpSpPr>
              <a:grpSpLocks/>
            </p:cNvGrpSpPr>
            <p:nvPr/>
          </p:nvGrpSpPr>
          <p:grpSpPr bwMode="auto">
            <a:xfrm>
              <a:off x="1799" y="3088"/>
              <a:ext cx="2194" cy="1254"/>
              <a:chOff x="1799" y="3394"/>
              <a:chExt cx="2194" cy="1254"/>
            </a:xfrm>
          </p:grpSpPr>
          <p:sp>
            <p:nvSpPr>
              <p:cNvPr id="30731" name="Text Box 11"/>
              <p:cNvSpPr txBox="1">
                <a:spLocks noChangeArrowheads="1"/>
              </p:cNvSpPr>
              <p:nvPr/>
            </p:nvSpPr>
            <p:spPr bwMode="auto">
              <a:xfrm>
                <a:off x="1799" y="3394"/>
                <a:ext cx="2194" cy="3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1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Menugaskan bekerja</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32" name="Text Box 12"/>
              <p:cNvSpPr txBox="1">
                <a:spLocks noChangeArrowheads="1"/>
              </p:cNvSpPr>
              <p:nvPr/>
            </p:nvSpPr>
            <p:spPr bwMode="auto">
              <a:xfrm>
                <a:off x="1799" y="3928"/>
                <a:ext cx="219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1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Memberi waktu dan bahan yg diperlukan</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733" name="AutoShape 13"/>
              <p:cNvCxnSpPr>
                <a:cxnSpLocks noChangeShapeType="1"/>
              </p:cNvCxnSpPr>
              <p:nvPr/>
            </p:nvCxnSpPr>
            <p:spPr bwMode="auto">
              <a:xfrm>
                <a:off x="2899" y="3808"/>
                <a:ext cx="0" cy="103"/>
              </a:xfrm>
              <a:prstGeom prst="straightConnector1">
                <a:avLst/>
              </a:prstGeom>
              <a:noFill/>
              <a:ln w="9525">
                <a:solidFill>
                  <a:srgbClr val="000000"/>
                </a:solidFill>
                <a:round/>
                <a:headEnd/>
                <a:tailEnd/>
              </a:ln>
            </p:spPr>
          </p:cxnSp>
        </p:grpSp>
        <p:cxnSp>
          <p:nvCxnSpPr>
            <p:cNvPr id="30734" name="AutoShape 14"/>
            <p:cNvCxnSpPr>
              <a:cxnSpLocks noChangeShapeType="1"/>
            </p:cNvCxnSpPr>
            <p:nvPr/>
          </p:nvCxnSpPr>
          <p:spPr bwMode="auto">
            <a:xfrm>
              <a:off x="3377" y="2968"/>
              <a:ext cx="1" cy="103"/>
            </a:xfrm>
            <a:prstGeom prst="straightConnector1">
              <a:avLst/>
            </a:prstGeom>
            <a:noFill/>
            <a:ln w="9525">
              <a:solidFill>
                <a:srgbClr val="000000"/>
              </a:solidFill>
              <a:round/>
              <a:headEnd/>
              <a:tailEnd/>
            </a:ln>
          </p:spPr>
        </p:cxnSp>
        <p:cxnSp>
          <p:nvCxnSpPr>
            <p:cNvPr id="30735" name="AutoShape 15"/>
            <p:cNvCxnSpPr>
              <a:cxnSpLocks noChangeShapeType="1"/>
            </p:cNvCxnSpPr>
            <p:nvPr/>
          </p:nvCxnSpPr>
          <p:spPr bwMode="auto">
            <a:xfrm>
              <a:off x="8504" y="2734"/>
              <a:ext cx="15" cy="239"/>
            </a:xfrm>
            <a:prstGeom prst="straightConnector1">
              <a:avLst/>
            </a:prstGeom>
            <a:noFill/>
            <a:ln w="9525">
              <a:solidFill>
                <a:srgbClr val="000000"/>
              </a:solidFill>
              <a:round/>
              <a:headEnd/>
              <a:tailEnd/>
            </a:ln>
          </p:spPr>
        </p:cxnSp>
        <p:cxnSp>
          <p:nvCxnSpPr>
            <p:cNvPr id="30736" name="AutoShape 16"/>
            <p:cNvCxnSpPr>
              <a:cxnSpLocks noChangeShapeType="1"/>
            </p:cNvCxnSpPr>
            <p:nvPr/>
          </p:nvCxnSpPr>
          <p:spPr bwMode="auto">
            <a:xfrm flipH="1">
              <a:off x="3377" y="2973"/>
              <a:ext cx="5142" cy="0"/>
            </a:xfrm>
            <a:prstGeom prst="straightConnector1">
              <a:avLst/>
            </a:prstGeom>
            <a:noFill/>
            <a:ln w="9525">
              <a:solidFill>
                <a:srgbClr val="000000"/>
              </a:solidFill>
              <a:round/>
              <a:headEnd/>
              <a:tailEnd/>
            </a:ln>
          </p:spPr>
        </p:cxnSp>
        <p:grpSp>
          <p:nvGrpSpPr>
            <p:cNvPr id="30737" name="Group 17"/>
            <p:cNvGrpSpPr>
              <a:grpSpLocks/>
            </p:cNvGrpSpPr>
            <p:nvPr/>
          </p:nvGrpSpPr>
          <p:grpSpPr bwMode="auto">
            <a:xfrm>
              <a:off x="6550" y="1849"/>
              <a:ext cx="1969" cy="476"/>
              <a:chOff x="6550" y="1849"/>
              <a:chExt cx="1969" cy="476"/>
            </a:xfrm>
          </p:grpSpPr>
          <p:cxnSp>
            <p:nvCxnSpPr>
              <p:cNvPr id="30738" name="AutoShape 18"/>
              <p:cNvCxnSpPr>
                <a:cxnSpLocks noChangeShapeType="1"/>
              </p:cNvCxnSpPr>
              <p:nvPr/>
            </p:nvCxnSpPr>
            <p:spPr bwMode="auto">
              <a:xfrm>
                <a:off x="8519" y="2222"/>
                <a:ext cx="0" cy="103"/>
              </a:xfrm>
              <a:prstGeom prst="straightConnector1">
                <a:avLst/>
              </a:prstGeom>
              <a:noFill/>
              <a:ln w="9525">
                <a:solidFill>
                  <a:srgbClr val="000000"/>
                </a:solidFill>
                <a:round/>
                <a:headEnd/>
                <a:tailEnd/>
              </a:ln>
            </p:spPr>
          </p:cxnSp>
          <p:grpSp>
            <p:nvGrpSpPr>
              <p:cNvPr id="30739" name="Group 19"/>
              <p:cNvGrpSpPr>
                <a:grpSpLocks/>
              </p:cNvGrpSpPr>
              <p:nvPr/>
            </p:nvGrpSpPr>
            <p:grpSpPr bwMode="auto">
              <a:xfrm>
                <a:off x="6550" y="1849"/>
                <a:ext cx="1969" cy="373"/>
                <a:chOff x="6550" y="1849"/>
                <a:chExt cx="1969" cy="373"/>
              </a:xfrm>
            </p:grpSpPr>
            <p:cxnSp>
              <p:nvCxnSpPr>
                <p:cNvPr id="30740" name="AutoShape 20"/>
                <p:cNvCxnSpPr>
                  <a:cxnSpLocks noChangeShapeType="1"/>
                </p:cNvCxnSpPr>
                <p:nvPr/>
              </p:nvCxnSpPr>
              <p:spPr bwMode="auto">
                <a:xfrm>
                  <a:off x="6550" y="2222"/>
                  <a:ext cx="1969" cy="0"/>
                </a:xfrm>
                <a:prstGeom prst="straightConnector1">
                  <a:avLst/>
                </a:prstGeom>
                <a:noFill/>
                <a:ln w="9525">
                  <a:solidFill>
                    <a:srgbClr val="000000"/>
                  </a:solidFill>
                  <a:round/>
                  <a:headEnd/>
                  <a:tailEnd/>
                </a:ln>
              </p:spPr>
            </p:cxnSp>
            <p:sp>
              <p:nvSpPr>
                <p:cNvPr id="30741" name="Text Box 21"/>
                <p:cNvSpPr txBox="1">
                  <a:spLocks noChangeArrowheads="1"/>
                </p:cNvSpPr>
                <p:nvPr/>
              </p:nvSpPr>
              <p:spPr bwMode="auto">
                <a:xfrm>
                  <a:off x="6593" y="1849"/>
                  <a:ext cx="889" cy="35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tidak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grpSp>
        <p:cxnSp>
          <p:nvCxnSpPr>
            <p:cNvPr id="30742" name="AutoShape 22"/>
            <p:cNvCxnSpPr>
              <a:cxnSpLocks noChangeShapeType="1"/>
            </p:cNvCxnSpPr>
            <p:nvPr/>
          </p:nvCxnSpPr>
          <p:spPr bwMode="auto">
            <a:xfrm>
              <a:off x="2486" y="2222"/>
              <a:ext cx="0" cy="866"/>
            </a:xfrm>
            <a:prstGeom prst="straightConnector1">
              <a:avLst/>
            </a:prstGeom>
            <a:noFill/>
            <a:ln w="9525">
              <a:solidFill>
                <a:srgbClr val="000000"/>
              </a:solidFill>
              <a:round/>
              <a:headEnd/>
              <a:tailEnd/>
            </a:ln>
          </p:spPr>
        </p:cxnSp>
        <p:grpSp>
          <p:nvGrpSpPr>
            <p:cNvPr id="30743" name="Group 23"/>
            <p:cNvGrpSpPr>
              <a:grpSpLocks/>
            </p:cNvGrpSpPr>
            <p:nvPr/>
          </p:nvGrpSpPr>
          <p:grpSpPr bwMode="auto">
            <a:xfrm>
              <a:off x="2486" y="1816"/>
              <a:ext cx="1996" cy="406"/>
              <a:chOff x="2486" y="1816"/>
              <a:chExt cx="1996" cy="406"/>
            </a:xfrm>
          </p:grpSpPr>
          <p:cxnSp>
            <p:nvCxnSpPr>
              <p:cNvPr id="30744" name="AutoShape 24"/>
              <p:cNvCxnSpPr>
                <a:cxnSpLocks noChangeShapeType="1"/>
              </p:cNvCxnSpPr>
              <p:nvPr/>
            </p:nvCxnSpPr>
            <p:spPr bwMode="auto">
              <a:xfrm flipH="1">
                <a:off x="2486" y="2222"/>
                <a:ext cx="1996" cy="0"/>
              </a:xfrm>
              <a:prstGeom prst="straightConnector1">
                <a:avLst/>
              </a:prstGeom>
              <a:noFill/>
              <a:ln w="9525">
                <a:solidFill>
                  <a:srgbClr val="000000"/>
                </a:solidFill>
                <a:round/>
                <a:headEnd/>
                <a:tailEnd/>
              </a:ln>
            </p:spPr>
          </p:cxnSp>
          <p:sp>
            <p:nvSpPr>
              <p:cNvPr id="30745" name="Text Box 25"/>
              <p:cNvSpPr txBox="1">
                <a:spLocks noChangeArrowheads="1"/>
              </p:cNvSpPr>
              <p:nvPr/>
            </p:nvSpPr>
            <p:spPr bwMode="auto">
              <a:xfrm>
                <a:off x="3771" y="1816"/>
                <a:ext cx="688" cy="39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Ya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0746" name="AutoShape 26"/>
            <p:cNvCxnSpPr>
              <a:cxnSpLocks noChangeShapeType="1"/>
            </p:cNvCxnSpPr>
            <p:nvPr/>
          </p:nvCxnSpPr>
          <p:spPr bwMode="auto">
            <a:xfrm>
              <a:off x="2903" y="4330"/>
              <a:ext cx="1" cy="103"/>
            </a:xfrm>
            <a:prstGeom prst="straightConnector1">
              <a:avLst/>
            </a:prstGeom>
            <a:noFill/>
            <a:ln w="9525">
              <a:solidFill>
                <a:srgbClr val="000000"/>
              </a:solidFill>
              <a:round/>
              <a:headEnd/>
              <a:tailEnd/>
            </a:ln>
          </p:spPr>
        </p:cxnSp>
        <p:cxnSp>
          <p:nvCxnSpPr>
            <p:cNvPr id="30747" name="AutoShape 27"/>
            <p:cNvCxnSpPr>
              <a:cxnSpLocks noChangeShapeType="1"/>
            </p:cNvCxnSpPr>
            <p:nvPr/>
          </p:nvCxnSpPr>
          <p:spPr bwMode="auto">
            <a:xfrm>
              <a:off x="2904" y="4433"/>
              <a:ext cx="1555" cy="0"/>
            </a:xfrm>
            <a:prstGeom prst="straightConnector1">
              <a:avLst/>
            </a:prstGeom>
            <a:noFill/>
            <a:ln w="9525">
              <a:solidFill>
                <a:srgbClr val="000000"/>
              </a:solidFill>
              <a:round/>
              <a:headEnd/>
              <a:tailEnd/>
            </a:ln>
          </p:spPr>
        </p:cxnSp>
        <p:grpSp>
          <p:nvGrpSpPr>
            <p:cNvPr id="30748" name="Group 28"/>
            <p:cNvGrpSpPr>
              <a:grpSpLocks/>
            </p:cNvGrpSpPr>
            <p:nvPr/>
          </p:nvGrpSpPr>
          <p:grpSpPr bwMode="auto">
            <a:xfrm>
              <a:off x="6028" y="8931"/>
              <a:ext cx="2102" cy="1306"/>
              <a:chOff x="4484" y="5265"/>
              <a:chExt cx="2102" cy="1306"/>
            </a:xfrm>
          </p:grpSpPr>
          <p:grpSp>
            <p:nvGrpSpPr>
              <p:cNvPr id="30749" name="Group 29"/>
              <p:cNvGrpSpPr>
                <a:grpSpLocks/>
              </p:cNvGrpSpPr>
              <p:nvPr/>
            </p:nvGrpSpPr>
            <p:grpSpPr bwMode="auto">
              <a:xfrm>
                <a:off x="4484" y="5388"/>
                <a:ext cx="2102" cy="1183"/>
                <a:chOff x="4788" y="1886"/>
                <a:chExt cx="2102" cy="1183"/>
              </a:xfrm>
            </p:grpSpPr>
            <p:sp>
              <p:nvSpPr>
                <p:cNvPr id="30750" name="Text Box 30"/>
                <p:cNvSpPr txBox="1">
                  <a:spLocks noChangeArrowheads="1"/>
                </p:cNvSpPr>
                <p:nvPr/>
              </p:nvSpPr>
              <p:spPr bwMode="auto">
                <a:xfrm>
                  <a:off x="4867" y="2055"/>
                  <a:ext cx="1938" cy="66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Apkh </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kekurangan tsb penting?</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51" name="AutoShape 31"/>
                <p:cNvSpPr>
                  <a:spLocks noChangeArrowheads="1"/>
                </p:cNvSpPr>
                <p:nvPr/>
              </p:nvSpPr>
              <p:spPr bwMode="auto">
                <a:xfrm>
                  <a:off x="4788" y="1886"/>
                  <a:ext cx="2102" cy="1183"/>
                </a:xfrm>
                <a:prstGeom prst="diamond">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p>
              </p:txBody>
            </p:sp>
          </p:grpSp>
          <p:cxnSp>
            <p:nvCxnSpPr>
              <p:cNvPr id="30752" name="AutoShape 32"/>
              <p:cNvCxnSpPr>
                <a:cxnSpLocks noChangeShapeType="1"/>
              </p:cNvCxnSpPr>
              <p:nvPr/>
            </p:nvCxnSpPr>
            <p:spPr bwMode="auto">
              <a:xfrm>
                <a:off x="5538" y="5265"/>
                <a:ext cx="1" cy="103"/>
              </a:xfrm>
              <a:prstGeom prst="straightConnector1">
                <a:avLst/>
              </a:prstGeom>
              <a:noFill/>
              <a:ln w="9525">
                <a:solidFill>
                  <a:srgbClr val="000000"/>
                </a:solidFill>
                <a:round/>
                <a:headEnd/>
                <a:tailEnd/>
              </a:ln>
            </p:spPr>
          </p:cxnSp>
        </p:grpSp>
        <p:grpSp>
          <p:nvGrpSpPr>
            <p:cNvPr id="30753" name="Group 33"/>
            <p:cNvGrpSpPr>
              <a:grpSpLocks/>
            </p:cNvGrpSpPr>
            <p:nvPr/>
          </p:nvGrpSpPr>
          <p:grpSpPr bwMode="auto">
            <a:xfrm>
              <a:off x="6576" y="5049"/>
              <a:ext cx="1969" cy="476"/>
              <a:chOff x="6550" y="1849"/>
              <a:chExt cx="1969" cy="476"/>
            </a:xfrm>
          </p:grpSpPr>
          <p:cxnSp>
            <p:nvCxnSpPr>
              <p:cNvPr id="30754" name="AutoShape 34"/>
              <p:cNvCxnSpPr>
                <a:cxnSpLocks noChangeShapeType="1"/>
              </p:cNvCxnSpPr>
              <p:nvPr/>
            </p:nvCxnSpPr>
            <p:spPr bwMode="auto">
              <a:xfrm>
                <a:off x="8519" y="2222"/>
                <a:ext cx="0" cy="103"/>
              </a:xfrm>
              <a:prstGeom prst="straightConnector1">
                <a:avLst/>
              </a:prstGeom>
              <a:noFill/>
              <a:ln w="9525">
                <a:solidFill>
                  <a:srgbClr val="000000"/>
                </a:solidFill>
                <a:round/>
                <a:headEnd/>
                <a:tailEnd/>
              </a:ln>
            </p:spPr>
          </p:cxnSp>
          <p:grpSp>
            <p:nvGrpSpPr>
              <p:cNvPr id="30755" name="Group 35"/>
              <p:cNvGrpSpPr>
                <a:grpSpLocks/>
              </p:cNvGrpSpPr>
              <p:nvPr/>
            </p:nvGrpSpPr>
            <p:grpSpPr bwMode="auto">
              <a:xfrm>
                <a:off x="6550" y="1849"/>
                <a:ext cx="1969" cy="373"/>
                <a:chOff x="6550" y="1849"/>
                <a:chExt cx="1969" cy="373"/>
              </a:xfrm>
            </p:grpSpPr>
            <p:cxnSp>
              <p:nvCxnSpPr>
                <p:cNvPr id="30756" name="AutoShape 36"/>
                <p:cNvCxnSpPr>
                  <a:cxnSpLocks noChangeShapeType="1"/>
                </p:cNvCxnSpPr>
                <p:nvPr/>
              </p:nvCxnSpPr>
              <p:spPr bwMode="auto">
                <a:xfrm>
                  <a:off x="6550" y="2222"/>
                  <a:ext cx="1969" cy="0"/>
                </a:xfrm>
                <a:prstGeom prst="straightConnector1">
                  <a:avLst/>
                </a:prstGeom>
                <a:noFill/>
                <a:ln w="9525">
                  <a:solidFill>
                    <a:srgbClr val="000000"/>
                  </a:solidFill>
                  <a:round/>
                  <a:headEnd/>
                  <a:tailEnd/>
                </a:ln>
              </p:spPr>
            </p:cxnSp>
            <p:sp>
              <p:nvSpPr>
                <p:cNvPr id="30757" name="Text Box 37"/>
                <p:cNvSpPr txBox="1">
                  <a:spLocks noChangeArrowheads="1"/>
                </p:cNvSpPr>
                <p:nvPr/>
              </p:nvSpPr>
              <p:spPr bwMode="auto">
                <a:xfrm>
                  <a:off x="6593" y="1849"/>
                  <a:ext cx="889" cy="35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tidak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grpSp>
        <p:grpSp>
          <p:nvGrpSpPr>
            <p:cNvPr id="30758" name="Group 38"/>
            <p:cNvGrpSpPr>
              <a:grpSpLocks/>
            </p:cNvGrpSpPr>
            <p:nvPr/>
          </p:nvGrpSpPr>
          <p:grpSpPr bwMode="auto">
            <a:xfrm>
              <a:off x="2896" y="5015"/>
              <a:ext cx="1580" cy="509"/>
              <a:chOff x="2488" y="5016"/>
              <a:chExt cx="1996" cy="509"/>
            </a:xfrm>
          </p:grpSpPr>
          <p:grpSp>
            <p:nvGrpSpPr>
              <p:cNvPr id="30759" name="Group 39"/>
              <p:cNvGrpSpPr>
                <a:grpSpLocks/>
              </p:cNvGrpSpPr>
              <p:nvPr/>
            </p:nvGrpSpPr>
            <p:grpSpPr bwMode="auto">
              <a:xfrm>
                <a:off x="2488" y="5016"/>
                <a:ext cx="1996" cy="406"/>
                <a:chOff x="2486" y="1816"/>
                <a:chExt cx="1996" cy="406"/>
              </a:xfrm>
            </p:grpSpPr>
            <p:cxnSp>
              <p:nvCxnSpPr>
                <p:cNvPr id="30760" name="AutoShape 40"/>
                <p:cNvCxnSpPr>
                  <a:cxnSpLocks noChangeShapeType="1"/>
                </p:cNvCxnSpPr>
                <p:nvPr/>
              </p:nvCxnSpPr>
              <p:spPr bwMode="auto">
                <a:xfrm flipH="1">
                  <a:off x="2486" y="2222"/>
                  <a:ext cx="1996" cy="0"/>
                </a:xfrm>
                <a:prstGeom prst="straightConnector1">
                  <a:avLst/>
                </a:prstGeom>
                <a:noFill/>
                <a:ln w="9525">
                  <a:solidFill>
                    <a:srgbClr val="000000"/>
                  </a:solidFill>
                  <a:round/>
                  <a:headEnd/>
                  <a:tailEnd/>
                </a:ln>
              </p:spPr>
            </p:cxnSp>
            <p:sp>
              <p:nvSpPr>
                <p:cNvPr id="30761" name="Text Box 41"/>
                <p:cNvSpPr txBox="1">
                  <a:spLocks noChangeArrowheads="1"/>
                </p:cNvSpPr>
                <p:nvPr/>
              </p:nvSpPr>
              <p:spPr bwMode="auto">
                <a:xfrm>
                  <a:off x="3771" y="1816"/>
                  <a:ext cx="688" cy="39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Ya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0762" name="AutoShape 42"/>
              <p:cNvCxnSpPr>
                <a:cxnSpLocks noChangeShapeType="1"/>
              </p:cNvCxnSpPr>
              <p:nvPr/>
            </p:nvCxnSpPr>
            <p:spPr bwMode="auto">
              <a:xfrm>
                <a:off x="2488" y="5422"/>
                <a:ext cx="1" cy="103"/>
              </a:xfrm>
              <a:prstGeom prst="straightConnector1">
                <a:avLst/>
              </a:prstGeom>
              <a:noFill/>
              <a:ln w="9525">
                <a:solidFill>
                  <a:srgbClr val="000000"/>
                </a:solidFill>
                <a:round/>
                <a:headEnd/>
                <a:tailEnd/>
              </a:ln>
            </p:spPr>
          </p:cxnSp>
        </p:grpSp>
        <p:sp>
          <p:nvSpPr>
            <p:cNvPr id="30763" name="Text Box 43"/>
            <p:cNvSpPr txBox="1">
              <a:spLocks noChangeArrowheads="1"/>
            </p:cNvSpPr>
            <p:nvPr/>
          </p:nvSpPr>
          <p:spPr bwMode="auto">
            <a:xfrm>
              <a:off x="1765" y="5538"/>
              <a:ext cx="2194" cy="7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1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Mendukung pekerjaan yg baik</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64" name="Text Box 44"/>
            <p:cNvSpPr txBox="1">
              <a:spLocks noChangeArrowheads="1"/>
            </p:cNvSpPr>
            <p:nvPr/>
          </p:nvSpPr>
          <p:spPr bwMode="auto">
            <a:xfrm>
              <a:off x="7439" y="5538"/>
              <a:ext cx="2194" cy="7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Pelatihan teknologi baru</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765" name="AutoShape 45"/>
            <p:cNvCxnSpPr>
              <a:cxnSpLocks noChangeShapeType="1"/>
            </p:cNvCxnSpPr>
            <p:nvPr/>
          </p:nvCxnSpPr>
          <p:spPr bwMode="auto">
            <a:xfrm>
              <a:off x="2878" y="6258"/>
              <a:ext cx="1" cy="103"/>
            </a:xfrm>
            <a:prstGeom prst="straightConnector1">
              <a:avLst/>
            </a:prstGeom>
            <a:noFill/>
            <a:ln w="9525">
              <a:solidFill>
                <a:srgbClr val="000000"/>
              </a:solidFill>
              <a:round/>
              <a:headEnd/>
              <a:tailEnd/>
            </a:ln>
          </p:spPr>
        </p:cxnSp>
        <p:cxnSp>
          <p:nvCxnSpPr>
            <p:cNvPr id="30766" name="AutoShape 46"/>
            <p:cNvCxnSpPr>
              <a:cxnSpLocks noChangeShapeType="1"/>
            </p:cNvCxnSpPr>
            <p:nvPr/>
          </p:nvCxnSpPr>
          <p:spPr bwMode="auto">
            <a:xfrm>
              <a:off x="8545" y="6258"/>
              <a:ext cx="1" cy="103"/>
            </a:xfrm>
            <a:prstGeom prst="straightConnector1">
              <a:avLst/>
            </a:prstGeom>
            <a:noFill/>
            <a:ln w="9525">
              <a:solidFill>
                <a:srgbClr val="000000"/>
              </a:solidFill>
              <a:round/>
              <a:headEnd/>
              <a:tailEnd/>
            </a:ln>
          </p:spPr>
        </p:cxnSp>
        <p:cxnSp>
          <p:nvCxnSpPr>
            <p:cNvPr id="30767" name="AutoShape 47"/>
            <p:cNvCxnSpPr>
              <a:cxnSpLocks noChangeShapeType="1"/>
            </p:cNvCxnSpPr>
            <p:nvPr/>
          </p:nvCxnSpPr>
          <p:spPr bwMode="auto">
            <a:xfrm>
              <a:off x="2899" y="6344"/>
              <a:ext cx="5647" cy="0"/>
            </a:xfrm>
            <a:prstGeom prst="straightConnector1">
              <a:avLst/>
            </a:prstGeom>
            <a:noFill/>
            <a:ln w="9525">
              <a:solidFill>
                <a:srgbClr val="000000"/>
              </a:solidFill>
              <a:round/>
              <a:headEnd/>
              <a:tailEnd/>
            </a:ln>
          </p:spPr>
        </p:cxnSp>
        <p:cxnSp>
          <p:nvCxnSpPr>
            <p:cNvPr id="30768" name="AutoShape 48"/>
            <p:cNvCxnSpPr>
              <a:cxnSpLocks noChangeShapeType="1"/>
            </p:cNvCxnSpPr>
            <p:nvPr/>
          </p:nvCxnSpPr>
          <p:spPr bwMode="auto">
            <a:xfrm>
              <a:off x="5528" y="6367"/>
              <a:ext cx="1" cy="103"/>
            </a:xfrm>
            <a:prstGeom prst="straightConnector1">
              <a:avLst/>
            </a:prstGeom>
            <a:noFill/>
            <a:ln w="9525">
              <a:solidFill>
                <a:srgbClr val="000000"/>
              </a:solidFill>
              <a:round/>
              <a:headEnd/>
              <a:tailEnd/>
            </a:ln>
          </p:spPr>
        </p:cxnSp>
        <p:sp>
          <p:nvSpPr>
            <p:cNvPr id="30769" name="Text Box 49"/>
            <p:cNvSpPr txBox="1">
              <a:spLocks noChangeArrowheads="1"/>
            </p:cNvSpPr>
            <p:nvPr/>
          </p:nvSpPr>
          <p:spPr bwMode="auto">
            <a:xfrm>
              <a:off x="4553" y="6568"/>
              <a:ext cx="1938" cy="1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Apkh </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Karyawan dpt dipromosikan?</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70" name="AutoShape 50"/>
            <p:cNvSpPr>
              <a:spLocks noChangeArrowheads="1"/>
            </p:cNvSpPr>
            <p:nvPr/>
          </p:nvSpPr>
          <p:spPr bwMode="auto">
            <a:xfrm>
              <a:off x="4474" y="6490"/>
              <a:ext cx="2102" cy="1183"/>
            </a:xfrm>
            <a:prstGeom prst="diamond">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p>
          </p:txBody>
        </p:sp>
        <p:cxnSp>
          <p:nvCxnSpPr>
            <p:cNvPr id="30771" name="AutoShape 51"/>
            <p:cNvCxnSpPr>
              <a:cxnSpLocks noChangeShapeType="1"/>
            </p:cNvCxnSpPr>
            <p:nvPr/>
          </p:nvCxnSpPr>
          <p:spPr bwMode="auto">
            <a:xfrm>
              <a:off x="5538" y="4704"/>
              <a:ext cx="1" cy="103"/>
            </a:xfrm>
            <a:prstGeom prst="straightConnector1">
              <a:avLst/>
            </a:prstGeom>
            <a:noFill/>
            <a:ln w="9525">
              <a:solidFill>
                <a:srgbClr val="000000"/>
              </a:solidFill>
              <a:round/>
              <a:headEnd/>
              <a:tailEnd/>
            </a:ln>
          </p:spPr>
        </p:cxnSp>
        <p:sp>
          <p:nvSpPr>
            <p:cNvPr id="30772" name="Text Box 52"/>
            <p:cNvSpPr txBox="1">
              <a:spLocks noChangeArrowheads="1"/>
            </p:cNvSpPr>
            <p:nvPr/>
          </p:nvSpPr>
          <p:spPr bwMode="auto">
            <a:xfrm>
              <a:off x="4563" y="4920"/>
              <a:ext cx="1938" cy="99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Apkh </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Karyawan memenuhi standar baru?</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73" name="AutoShape 53"/>
            <p:cNvSpPr>
              <a:spLocks noChangeArrowheads="1"/>
            </p:cNvSpPr>
            <p:nvPr/>
          </p:nvSpPr>
          <p:spPr bwMode="auto">
            <a:xfrm>
              <a:off x="4484" y="4827"/>
              <a:ext cx="2102" cy="1183"/>
            </a:xfrm>
            <a:prstGeom prst="diamond">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p>
          </p:txBody>
        </p:sp>
        <p:grpSp>
          <p:nvGrpSpPr>
            <p:cNvPr id="30774" name="Group 54"/>
            <p:cNvGrpSpPr>
              <a:grpSpLocks/>
            </p:cNvGrpSpPr>
            <p:nvPr/>
          </p:nvGrpSpPr>
          <p:grpSpPr bwMode="auto">
            <a:xfrm>
              <a:off x="6568" y="6712"/>
              <a:ext cx="1969" cy="476"/>
              <a:chOff x="6550" y="1849"/>
              <a:chExt cx="1969" cy="476"/>
            </a:xfrm>
          </p:grpSpPr>
          <p:cxnSp>
            <p:nvCxnSpPr>
              <p:cNvPr id="30775" name="AutoShape 55"/>
              <p:cNvCxnSpPr>
                <a:cxnSpLocks noChangeShapeType="1"/>
              </p:cNvCxnSpPr>
              <p:nvPr/>
            </p:nvCxnSpPr>
            <p:spPr bwMode="auto">
              <a:xfrm>
                <a:off x="8519" y="2222"/>
                <a:ext cx="0" cy="103"/>
              </a:xfrm>
              <a:prstGeom prst="straightConnector1">
                <a:avLst/>
              </a:prstGeom>
              <a:noFill/>
              <a:ln w="9525">
                <a:solidFill>
                  <a:srgbClr val="000000"/>
                </a:solidFill>
                <a:round/>
                <a:headEnd/>
                <a:tailEnd/>
              </a:ln>
            </p:spPr>
          </p:cxnSp>
          <p:grpSp>
            <p:nvGrpSpPr>
              <p:cNvPr id="30776" name="Group 56"/>
              <p:cNvGrpSpPr>
                <a:grpSpLocks/>
              </p:cNvGrpSpPr>
              <p:nvPr/>
            </p:nvGrpSpPr>
            <p:grpSpPr bwMode="auto">
              <a:xfrm>
                <a:off x="6550" y="1849"/>
                <a:ext cx="1969" cy="373"/>
                <a:chOff x="6550" y="1849"/>
                <a:chExt cx="1969" cy="373"/>
              </a:xfrm>
            </p:grpSpPr>
            <p:cxnSp>
              <p:nvCxnSpPr>
                <p:cNvPr id="30777" name="AutoShape 57"/>
                <p:cNvCxnSpPr>
                  <a:cxnSpLocks noChangeShapeType="1"/>
                </p:cNvCxnSpPr>
                <p:nvPr/>
              </p:nvCxnSpPr>
              <p:spPr bwMode="auto">
                <a:xfrm>
                  <a:off x="6550" y="2222"/>
                  <a:ext cx="1969" cy="0"/>
                </a:xfrm>
                <a:prstGeom prst="straightConnector1">
                  <a:avLst/>
                </a:prstGeom>
                <a:noFill/>
                <a:ln w="9525">
                  <a:solidFill>
                    <a:srgbClr val="000000"/>
                  </a:solidFill>
                  <a:round/>
                  <a:headEnd/>
                  <a:tailEnd/>
                </a:ln>
              </p:spPr>
            </p:cxnSp>
            <p:sp>
              <p:nvSpPr>
                <p:cNvPr id="30778" name="Text Box 58"/>
                <p:cNvSpPr txBox="1">
                  <a:spLocks noChangeArrowheads="1"/>
                </p:cNvSpPr>
                <p:nvPr/>
              </p:nvSpPr>
              <p:spPr bwMode="auto">
                <a:xfrm>
                  <a:off x="6593" y="1849"/>
                  <a:ext cx="889" cy="35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tidak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grpSp>
        <p:grpSp>
          <p:nvGrpSpPr>
            <p:cNvPr id="30779" name="Group 59"/>
            <p:cNvGrpSpPr>
              <a:grpSpLocks/>
            </p:cNvGrpSpPr>
            <p:nvPr/>
          </p:nvGrpSpPr>
          <p:grpSpPr bwMode="auto">
            <a:xfrm>
              <a:off x="2861" y="6679"/>
              <a:ext cx="1580" cy="509"/>
              <a:chOff x="2488" y="5016"/>
              <a:chExt cx="1996" cy="509"/>
            </a:xfrm>
          </p:grpSpPr>
          <p:grpSp>
            <p:nvGrpSpPr>
              <p:cNvPr id="30780" name="Group 60"/>
              <p:cNvGrpSpPr>
                <a:grpSpLocks/>
              </p:cNvGrpSpPr>
              <p:nvPr/>
            </p:nvGrpSpPr>
            <p:grpSpPr bwMode="auto">
              <a:xfrm>
                <a:off x="2488" y="5016"/>
                <a:ext cx="1996" cy="406"/>
                <a:chOff x="2486" y="1816"/>
                <a:chExt cx="1996" cy="406"/>
              </a:xfrm>
            </p:grpSpPr>
            <p:cxnSp>
              <p:nvCxnSpPr>
                <p:cNvPr id="30781" name="AutoShape 61"/>
                <p:cNvCxnSpPr>
                  <a:cxnSpLocks noChangeShapeType="1"/>
                </p:cNvCxnSpPr>
                <p:nvPr/>
              </p:nvCxnSpPr>
              <p:spPr bwMode="auto">
                <a:xfrm flipH="1">
                  <a:off x="2486" y="2222"/>
                  <a:ext cx="1996" cy="0"/>
                </a:xfrm>
                <a:prstGeom prst="straightConnector1">
                  <a:avLst/>
                </a:prstGeom>
                <a:noFill/>
                <a:ln w="9525">
                  <a:solidFill>
                    <a:srgbClr val="000000"/>
                  </a:solidFill>
                  <a:round/>
                  <a:headEnd/>
                  <a:tailEnd/>
                </a:ln>
              </p:spPr>
            </p:cxnSp>
            <p:sp>
              <p:nvSpPr>
                <p:cNvPr id="30782" name="Text Box 62"/>
                <p:cNvSpPr txBox="1">
                  <a:spLocks noChangeArrowheads="1"/>
                </p:cNvSpPr>
                <p:nvPr/>
              </p:nvSpPr>
              <p:spPr bwMode="auto">
                <a:xfrm>
                  <a:off x="3771" y="1816"/>
                  <a:ext cx="688" cy="39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Ya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0783" name="AutoShape 63"/>
              <p:cNvCxnSpPr>
                <a:cxnSpLocks noChangeShapeType="1"/>
              </p:cNvCxnSpPr>
              <p:nvPr/>
            </p:nvCxnSpPr>
            <p:spPr bwMode="auto">
              <a:xfrm>
                <a:off x="2488" y="5422"/>
                <a:ext cx="1" cy="103"/>
              </a:xfrm>
              <a:prstGeom prst="straightConnector1">
                <a:avLst/>
              </a:prstGeom>
              <a:noFill/>
              <a:ln w="9525">
                <a:solidFill>
                  <a:srgbClr val="000000"/>
                </a:solidFill>
                <a:round/>
                <a:headEnd/>
                <a:tailEnd/>
              </a:ln>
            </p:spPr>
          </p:cxnSp>
        </p:grpSp>
        <p:sp>
          <p:nvSpPr>
            <p:cNvPr id="30784" name="Text Box 64"/>
            <p:cNvSpPr txBox="1">
              <a:spLocks noChangeArrowheads="1"/>
            </p:cNvSpPr>
            <p:nvPr/>
          </p:nvSpPr>
          <p:spPr bwMode="auto">
            <a:xfrm>
              <a:off x="7426" y="7188"/>
              <a:ext cx="2194" cy="14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0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Tdk mengambil tindakan ttp menilai ulang kesempatan promosi dlm jangka wkt ttt</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85" name="Text Box 65"/>
            <p:cNvSpPr txBox="1">
              <a:spLocks noChangeArrowheads="1"/>
            </p:cNvSpPr>
            <p:nvPr/>
          </p:nvSpPr>
          <p:spPr bwMode="auto">
            <a:xfrm>
              <a:off x="1753" y="7188"/>
              <a:ext cx="2194" cy="7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1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Mendidik utk posisi selanjutnya</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786" name="AutoShape 66"/>
            <p:cNvCxnSpPr>
              <a:cxnSpLocks noChangeShapeType="1"/>
            </p:cNvCxnSpPr>
            <p:nvPr/>
          </p:nvCxnSpPr>
          <p:spPr bwMode="auto">
            <a:xfrm>
              <a:off x="2860" y="7890"/>
              <a:ext cx="1" cy="103"/>
            </a:xfrm>
            <a:prstGeom prst="straightConnector1">
              <a:avLst/>
            </a:prstGeom>
            <a:noFill/>
            <a:ln w="9525">
              <a:solidFill>
                <a:srgbClr val="000000"/>
              </a:solidFill>
              <a:round/>
              <a:headEnd/>
              <a:tailEnd/>
            </a:ln>
          </p:spPr>
        </p:cxnSp>
        <p:grpSp>
          <p:nvGrpSpPr>
            <p:cNvPr id="30787" name="Group 67"/>
            <p:cNvGrpSpPr>
              <a:grpSpLocks/>
            </p:cNvGrpSpPr>
            <p:nvPr/>
          </p:nvGrpSpPr>
          <p:grpSpPr bwMode="auto">
            <a:xfrm>
              <a:off x="2846" y="7987"/>
              <a:ext cx="3832" cy="1254"/>
              <a:chOff x="2846" y="7987"/>
              <a:chExt cx="3832" cy="1254"/>
            </a:xfrm>
          </p:grpSpPr>
          <p:cxnSp>
            <p:nvCxnSpPr>
              <p:cNvPr id="30788" name="AutoShape 68"/>
              <p:cNvCxnSpPr>
                <a:cxnSpLocks noChangeShapeType="1"/>
              </p:cNvCxnSpPr>
              <p:nvPr/>
            </p:nvCxnSpPr>
            <p:spPr bwMode="auto">
              <a:xfrm>
                <a:off x="2862" y="7993"/>
                <a:ext cx="2692" cy="0"/>
              </a:xfrm>
              <a:prstGeom prst="straightConnector1">
                <a:avLst/>
              </a:prstGeom>
              <a:noFill/>
              <a:ln w="9525">
                <a:solidFill>
                  <a:srgbClr val="000000"/>
                </a:solidFill>
                <a:round/>
                <a:headEnd/>
                <a:tailEnd/>
              </a:ln>
            </p:spPr>
          </p:cxnSp>
          <p:grpSp>
            <p:nvGrpSpPr>
              <p:cNvPr id="30789" name="Group 69"/>
              <p:cNvGrpSpPr>
                <a:grpSpLocks/>
              </p:cNvGrpSpPr>
              <p:nvPr/>
            </p:nvGrpSpPr>
            <p:grpSpPr bwMode="auto">
              <a:xfrm>
                <a:off x="4502" y="7987"/>
                <a:ext cx="1989" cy="1254"/>
                <a:chOff x="4502" y="7987"/>
                <a:chExt cx="1989" cy="1254"/>
              </a:xfrm>
            </p:grpSpPr>
            <p:cxnSp>
              <p:nvCxnSpPr>
                <p:cNvPr id="30790" name="AutoShape 70"/>
                <p:cNvCxnSpPr>
                  <a:cxnSpLocks noChangeShapeType="1"/>
                </p:cNvCxnSpPr>
                <p:nvPr/>
              </p:nvCxnSpPr>
              <p:spPr bwMode="auto">
                <a:xfrm>
                  <a:off x="5545" y="7987"/>
                  <a:ext cx="1" cy="103"/>
                </a:xfrm>
                <a:prstGeom prst="straightConnector1">
                  <a:avLst/>
                </a:prstGeom>
                <a:noFill/>
                <a:ln w="9525">
                  <a:solidFill>
                    <a:srgbClr val="000000"/>
                  </a:solidFill>
                  <a:round/>
                  <a:headEnd/>
                  <a:tailEnd/>
                </a:ln>
              </p:spPr>
            </p:cxnSp>
            <p:sp>
              <p:nvSpPr>
                <p:cNvPr id="30791" name="Text Box 71"/>
                <p:cNvSpPr txBox="1">
                  <a:spLocks noChangeArrowheads="1"/>
                </p:cNvSpPr>
                <p:nvPr/>
              </p:nvSpPr>
              <p:spPr bwMode="auto">
                <a:xfrm>
                  <a:off x="4502" y="8065"/>
                  <a:ext cx="1989" cy="117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Apkh</a:t>
                  </a:r>
                  <a:endParaRPr kumimoji="0" lang="id-ID" altLang="ja-JP" sz="9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Karyawan yg</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kualified memenuhi</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standar?</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0792" name="AutoShape 72"/>
              <p:cNvSpPr>
                <a:spLocks noChangeArrowheads="1"/>
              </p:cNvSpPr>
              <p:nvPr/>
            </p:nvSpPr>
            <p:spPr bwMode="auto">
              <a:xfrm>
                <a:off x="4404" y="8090"/>
                <a:ext cx="2274" cy="1116"/>
              </a:xfrm>
              <a:prstGeom prst="diamond">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p>
            </p:txBody>
          </p:sp>
          <p:grpSp>
            <p:nvGrpSpPr>
              <p:cNvPr id="30793" name="Group 73"/>
              <p:cNvGrpSpPr>
                <a:grpSpLocks/>
              </p:cNvGrpSpPr>
              <p:nvPr/>
            </p:nvGrpSpPr>
            <p:grpSpPr bwMode="auto">
              <a:xfrm>
                <a:off x="2846" y="8262"/>
                <a:ext cx="1580" cy="509"/>
                <a:chOff x="2488" y="5016"/>
                <a:chExt cx="1996" cy="509"/>
              </a:xfrm>
            </p:grpSpPr>
            <p:grpSp>
              <p:nvGrpSpPr>
                <p:cNvPr id="30794" name="Group 74"/>
                <p:cNvGrpSpPr>
                  <a:grpSpLocks/>
                </p:cNvGrpSpPr>
                <p:nvPr/>
              </p:nvGrpSpPr>
              <p:grpSpPr bwMode="auto">
                <a:xfrm>
                  <a:off x="2488" y="5016"/>
                  <a:ext cx="1996" cy="406"/>
                  <a:chOff x="2486" y="1816"/>
                  <a:chExt cx="1996" cy="406"/>
                </a:xfrm>
              </p:grpSpPr>
              <p:cxnSp>
                <p:nvCxnSpPr>
                  <p:cNvPr id="30795" name="AutoShape 75"/>
                  <p:cNvCxnSpPr>
                    <a:cxnSpLocks noChangeShapeType="1"/>
                  </p:cNvCxnSpPr>
                  <p:nvPr/>
                </p:nvCxnSpPr>
                <p:spPr bwMode="auto">
                  <a:xfrm flipH="1">
                    <a:off x="2486" y="2222"/>
                    <a:ext cx="1996" cy="0"/>
                  </a:xfrm>
                  <a:prstGeom prst="straightConnector1">
                    <a:avLst/>
                  </a:prstGeom>
                  <a:noFill/>
                  <a:ln w="9525">
                    <a:solidFill>
                      <a:srgbClr val="000000"/>
                    </a:solidFill>
                    <a:round/>
                    <a:headEnd/>
                    <a:tailEnd/>
                  </a:ln>
                </p:spPr>
              </p:cxnSp>
              <p:sp>
                <p:nvSpPr>
                  <p:cNvPr id="30796" name="Text Box 76"/>
                  <p:cNvSpPr txBox="1">
                    <a:spLocks noChangeArrowheads="1"/>
                  </p:cNvSpPr>
                  <p:nvPr/>
                </p:nvSpPr>
                <p:spPr bwMode="auto">
                  <a:xfrm>
                    <a:off x="3771" y="1816"/>
                    <a:ext cx="688" cy="39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Ya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0797" name="AutoShape 77"/>
                <p:cNvCxnSpPr>
                  <a:cxnSpLocks noChangeShapeType="1"/>
                </p:cNvCxnSpPr>
                <p:nvPr/>
              </p:nvCxnSpPr>
              <p:spPr bwMode="auto">
                <a:xfrm>
                  <a:off x="2488" y="5422"/>
                  <a:ext cx="1" cy="103"/>
                </a:xfrm>
                <a:prstGeom prst="straightConnector1">
                  <a:avLst/>
                </a:prstGeom>
                <a:noFill/>
                <a:ln w="9525">
                  <a:solidFill>
                    <a:srgbClr val="000000"/>
                  </a:solidFill>
                  <a:round/>
                  <a:headEnd/>
                  <a:tailEnd/>
                </a:ln>
              </p:spPr>
            </p:cxnSp>
          </p:grpSp>
        </p:grpSp>
        <p:sp>
          <p:nvSpPr>
            <p:cNvPr id="30798" name="Text Box 78"/>
            <p:cNvSpPr txBox="1">
              <a:spLocks noChangeArrowheads="1"/>
            </p:cNvSpPr>
            <p:nvPr/>
          </p:nvSpPr>
          <p:spPr bwMode="auto">
            <a:xfrm>
              <a:off x="1755" y="8788"/>
              <a:ext cx="2194" cy="9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Berikan energi utk masalah kinerja yg lain</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799" name="AutoShape 79"/>
            <p:cNvCxnSpPr>
              <a:cxnSpLocks noChangeShapeType="1"/>
            </p:cNvCxnSpPr>
            <p:nvPr/>
          </p:nvCxnSpPr>
          <p:spPr bwMode="auto">
            <a:xfrm flipH="1">
              <a:off x="5538" y="9655"/>
              <a:ext cx="518" cy="0"/>
            </a:xfrm>
            <a:prstGeom prst="straightConnector1">
              <a:avLst/>
            </a:prstGeom>
            <a:noFill/>
            <a:ln w="9525">
              <a:solidFill>
                <a:srgbClr val="000000"/>
              </a:solidFill>
              <a:round/>
              <a:headEnd/>
              <a:tailEnd/>
            </a:ln>
          </p:spPr>
        </p:cxnSp>
        <p:sp>
          <p:nvSpPr>
            <p:cNvPr id="30800" name="Text Box 80"/>
            <p:cNvSpPr txBox="1">
              <a:spLocks noChangeArrowheads="1"/>
            </p:cNvSpPr>
            <p:nvPr/>
          </p:nvSpPr>
          <p:spPr bwMode="auto">
            <a:xfrm>
              <a:off x="5524" y="9249"/>
              <a:ext cx="515" cy="39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Ya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0801" name="Group 81"/>
            <p:cNvGrpSpPr>
              <a:grpSpLocks/>
            </p:cNvGrpSpPr>
            <p:nvPr/>
          </p:nvGrpSpPr>
          <p:grpSpPr bwMode="auto">
            <a:xfrm>
              <a:off x="6550" y="8247"/>
              <a:ext cx="791" cy="684"/>
              <a:chOff x="6550" y="8247"/>
              <a:chExt cx="791" cy="684"/>
            </a:xfrm>
          </p:grpSpPr>
          <p:cxnSp>
            <p:nvCxnSpPr>
              <p:cNvPr id="30802" name="AutoShape 82"/>
              <p:cNvCxnSpPr>
                <a:cxnSpLocks noChangeShapeType="1"/>
              </p:cNvCxnSpPr>
              <p:nvPr/>
            </p:nvCxnSpPr>
            <p:spPr bwMode="auto">
              <a:xfrm>
                <a:off x="6644" y="8659"/>
                <a:ext cx="455" cy="17"/>
              </a:xfrm>
              <a:prstGeom prst="straightConnector1">
                <a:avLst/>
              </a:prstGeom>
              <a:noFill/>
              <a:ln w="9525">
                <a:solidFill>
                  <a:srgbClr val="000000"/>
                </a:solidFill>
                <a:round/>
                <a:headEnd/>
                <a:tailEnd/>
              </a:ln>
            </p:spPr>
          </p:cxnSp>
          <p:sp>
            <p:nvSpPr>
              <p:cNvPr id="30803" name="Text Box 83"/>
              <p:cNvSpPr txBox="1">
                <a:spLocks noChangeArrowheads="1"/>
              </p:cNvSpPr>
              <p:nvPr/>
            </p:nvSpPr>
            <p:spPr bwMode="auto">
              <a:xfrm>
                <a:off x="6550" y="8247"/>
                <a:ext cx="791" cy="36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altLang="ja-JP" sz="1000" b="0" i="0" u="none" strike="noStrike" cap="none" normalizeH="0" baseline="0" smtClean="0">
                    <a:ln>
                      <a:noFill/>
                    </a:ln>
                    <a:solidFill>
                      <a:schemeClr val="tx1"/>
                    </a:solidFill>
                    <a:effectLst/>
                    <a:latin typeface="Calibri" pitchFamily="34" charset="0"/>
                    <a:ea typeface="MS Mincho" pitchFamily="49" charset="-128"/>
                    <a:cs typeface="Arial" pitchFamily="34" charset="0"/>
                  </a:rPr>
                  <a:t>tidak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804" name="AutoShape 84"/>
              <p:cNvCxnSpPr>
                <a:cxnSpLocks noChangeShapeType="1"/>
              </p:cNvCxnSpPr>
              <p:nvPr/>
            </p:nvCxnSpPr>
            <p:spPr bwMode="auto">
              <a:xfrm>
                <a:off x="7082" y="8676"/>
                <a:ext cx="0" cy="255"/>
              </a:xfrm>
              <a:prstGeom prst="straightConnector1">
                <a:avLst/>
              </a:prstGeom>
              <a:noFill/>
              <a:ln w="9525">
                <a:solidFill>
                  <a:srgbClr val="000000"/>
                </a:solidFill>
                <a:round/>
                <a:headEnd/>
                <a:tailEnd/>
              </a:ln>
            </p:spPr>
          </p:cxnSp>
        </p:grpSp>
        <p:sp>
          <p:nvSpPr>
            <p:cNvPr id="30805" name="Text Box 85"/>
            <p:cNvSpPr txBox="1">
              <a:spLocks noChangeArrowheads="1"/>
            </p:cNvSpPr>
            <p:nvPr/>
          </p:nvSpPr>
          <p:spPr bwMode="auto">
            <a:xfrm>
              <a:off x="4630" y="10135"/>
              <a:ext cx="1854" cy="7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0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Membuat standar yg bernilai</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806" name="AutoShape 86"/>
            <p:cNvCxnSpPr>
              <a:cxnSpLocks noChangeShapeType="1"/>
            </p:cNvCxnSpPr>
            <p:nvPr/>
          </p:nvCxnSpPr>
          <p:spPr bwMode="auto">
            <a:xfrm>
              <a:off x="5554" y="9655"/>
              <a:ext cx="0" cy="480"/>
            </a:xfrm>
            <a:prstGeom prst="straightConnector1">
              <a:avLst/>
            </a:prstGeom>
            <a:noFill/>
            <a:ln w="9525">
              <a:solidFill>
                <a:srgbClr val="000000"/>
              </a:solidFill>
              <a:round/>
              <a:headEnd/>
              <a:tailEnd/>
            </a:ln>
          </p:spPr>
        </p:cxnSp>
        <p:cxnSp>
          <p:nvCxnSpPr>
            <p:cNvPr id="30807" name="AutoShape 87"/>
            <p:cNvCxnSpPr>
              <a:cxnSpLocks noChangeShapeType="1"/>
            </p:cNvCxnSpPr>
            <p:nvPr/>
          </p:nvCxnSpPr>
          <p:spPr bwMode="auto">
            <a:xfrm>
              <a:off x="8150" y="9644"/>
              <a:ext cx="455" cy="17"/>
            </a:xfrm>
            <a:prstGeom prst="straightConnector1">
              <a:avLst/>
            </a:prstGeom>
            <a:noFill/>
            <a:ln w="9525">
              <a:solidFill>
                <a:srgbClr val="000000"/>
              </a:solidFill>
              <a:round/>
              <a:headEnd/>
              <a:tailEnd/>
            </a:ln>
          </p:spPr>
        </p:cxnSp>
        <p:sp>
          <p:nvSpPr>
            <p:cNvPr id="30808" name="Text Box 88"/>
            <p:cNvSpPr txBox="1">
              <a:spLocks noChangeArrowheads="1"/>
            </p:cNvSpPr>
            <p:nvPr/>
          </p:nvSpPr>
          <p:spPr bwMode="auto">
            <a:xfrm>
              <a:off x="8056" y="9232"/>
              <a:ext cx="791" cy="36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altLang="ja-JP" sz="1000" b="0" i="0" u="none" strike="noStrike" cap="none" normalizeH="0" baseline="0" smtClean="0">
                  <a:ln>
                    <a:noFill/>
                  </a:ln>
                  <a:solidFill>
                    <a:schemeClr val="tx1"/>
                  </a:solidFill>
                  <a:effectLst/>
                  <a:latin typeface="Calibri" pitchFamily="34" charset="0"/>
                  <a:ea typeface="MS Mincho" pitchFamily="49" charset="-128"/>
                  <a:cs typeface="Arial" pitchFamily="34" charset="0"/>
                </a:rPr>
                <a:t>tidak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0809" name="AutoShape 89"/>
            <p:cNvCxnSpPr>
              <a:cxnSpLocks noChangeShapeType="1"/>
            </p:cNvCxnSpPr>
            <p:nvPr/>
          </p:nvCxnSpPr>
          <p:spPr bwMode="auto">
            <a:xfrm>
              <a:off x="8605" y="9661"/>
              <a:ext cx="1" cy="474"/>
            </a:xfrm>
            <a:prstGeom prst="straightConnector1">
              <a:avLst/>
            </a:prstGeom>
            <a:noFill/>
            <a:ln w="9525">
              <a:solidFill>
                <a:srgbClr val="000000"/>
              </a:solidFill>
              <a:round/>
              <a:headEnd/>
              <a:tailEnd/>
            </a:ln>
          </p:spPr>
        </p:cxnSp>
        <p:sp>
          <p:nvSpPr>
            <p:cNvPr id="30810" name="Text Box 90"/>
            <p:cNvSpPr txBox="1">
              <a:spLocks noChangeArrowheads="1"/>
            </p:cNvSpPr>
            <p:nvPr/>
          </p:nvSpPr>
          <p:spPr bwMode="auto">
            <a:xfrm>
              <a:off x="7507" y="10135"/>
              <a:ext cx="2194" cy="9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0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Cari penyebabnya, implementasikan solusi non pelatihan</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811" name="AutoShape 91"/>
            <p:cNvCxnSpPr>
              <a:cxnSpLocks noChangeShapeType="1"/>
            </p:cNvCxnSpPr>
            <p:nvPr/>
          </p:nvCxnSpPr>
          <p:spPr bwMode="auto">
            <a:xfrm>
              <a:off x="8606" y="11074"/>
              <a:ext cx="0" cy="103"/>
            </a:xfrm>
            <a:prstGeom prst="straightConnector1">
              <a:avLst/>
            </a:prstGeom>
            <a:noFill/>
            <a:ln w="9525">
              <a:solidFill>
                <a:srgbClr val="000000"/>
              </a:solidFill>
              <a:round/>
              <a:headEnd/>
              <a:tailEnd/>
            </a:ln>
          </p:spPr>
        </p:cxnSp>
        <p:cxnSp>
          <p:nvCxnSpPr>
            <p:cNvPr id="30812" name="AutoShape 92"/>
            <p:cNvCxnSpPr>
              <a:cxnSpLocks noChangeShapeType="1"/>
            </p:cNvCxnSpPr>
            <p:nvPr/>
          </p:nvCxnSpPr>
          <p:spPr bwMode="auto">
            <a:xfrm flipH="1" flipV="1">
              <a:off x="2846" y="11074"/>
              <a:ext cx="5760" cy="103"/>
            </a:xfrm>
            <a:prstGeom prst="straightConnector1">
              <a:avLst/>
            </a:prstGeom>
            <a:noFill/>
            <a:ln w="9525">
              <a:solidFill>
                <a:srgbClr val="000000"/>
              </a:solidFill>
              <a:round/>
              <a:headEnd/>
              <a:tailEnd/>
            </a:ln>
          </p:spPr>
        </p:cxnSp>
        <p:cxnSp>
          <p:nvCxnSpPr>
            <p:cNvPr id="30813" name="AutoShape 93"/>
            <p:cNvCxnSpPr>
              <a:cxnSpLocks noChangeShapeType="1"/>
            </p:cNvCxnSpPr>
            <p:nvPr/>
          </p:nvCxnSpPr>
          <p:spPr bwMode="auto">
            <a:xfrm>
              <a:off x="2846" y="9707"/>
              <a:ext cx="0" cy="1367"/>
            </a:xfrm>
            <a:prstGeom prst="straightConnector1">
              <a:avLst/>
            </a:prstGeom>
            <a:noFill/>
            <a:ln w="9525">
              <a:solidFill>
                <a:srgbClr val="000000"/>
              </a:solidFill>
              <a:round/>
              <a:headEnd/>
              <a:tailEnd/>
            </a:ln>
          </p:spPr>
        </p:cxnSp>
        <p:grpSp>
          <p:nvGrpSpPr>
            <p:cNvPr id="30814" name="Group 94"/>
            <p:cNvGrpSpPr>
              <a:grpSpLocks/>
            </p:cNvGrpSpPr>
            <p:nvPr/>
          </p:nvGrpSpPr>
          <p:grpSpPr bwMode="auto">
            <a:xfrm>
              <a:off x="2859" y="11144"/>
              <a:ext cx="3815" cy="1267"/>
              <a:chOff x="3250" y="11297"/>
              <a:chExt cx="3815" cy="1267"/>
            </a:xfrm>
          </p:grpSpPr>
          <p:grpSp>
            <p:nvGrpSpPr>
              <p:cNvPr id="30815" name="Group 95"/>
              <p:cNvGrpSpPr>
                <a:grpSpLocks/>
              </p:cNvGrpSpPr>
              <p:nvPr/>
            </p:nvGrpSpPr>
            <p:grpSpPr bwMode="auto">
              <a:xfrm>
                <a:off x="4906" y="11297"/>
                <a:ext cx="1989" cy="1223"/>
                <a:chOff x="4502" y="7987"/>
                <a:chExt cx="1989" cy="1223"/>
              </a:xfrm>
            </p:grpSpPr>
            <p:cxnSp>
              <p:nvCxnSpPr>
                <p:cNvPr id="30816" name="AutoShape 96"/>
                <p:cNvCxnSpPr>
                  <a:cxnSpLocks noChangeShapeType="1"/>
                </p:cNvCxnSpPr>
                <p:nvPr/>
              </p:nvCxnSpPr>
              <p:spPr bwMode="auto">
                <a:xfrm>
                  <a:off x="5545" y="7987"/>
                  <a:ext cx="1" cy="103"/>
                </a:xfrm>
                <a:prstGeom prst="straightConnector1">
                  <a:avLst/>
                </a:prstGeom>
                <a:noFill/>
                <a:ln w="9525">
                  <a:solidFill>
                    <a:srgbClr val="000000"/>
                  </a:solidFill>
                  <a:round/>
                  <a:headEnd/>
                  <a:tailEnd/>
                </a:ln>
              </p:spPr>
            </p:cxnSp>
            <p:sp>
              <p:nvSpPr>
                <p:cNvPr id="30817" name="Text Box 97"/>
                <p:cNvSpPr txBox="1">
                  <a:spLocks noChangeArrowheads="1"/>
                </p:cNvSpPr>
                <p:nvPr/>
              </p:nvSpPr>
              <p:spPr bwMode="auto">
                <a:xfrm>
                  <a:off x="4502" y="8052"/>
                  <a:ext cx="1989" cy="115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Apkh</a:t>
                  </a:r>
                  <a:endParaRPr kumimoji="0" lang="id-ID" altLang="ja-JP" sz="9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Karyawan yg</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kualified memenuhi</a:t>
                  </a:r>
                </a:p>
                <a:p>
                  <a:pPr marL="0" marR="0" lvl="0" indent="0" algn="ctr" defTabSz="914400" rtl="0" eaLnBrk="1" fontAlgn="base" latinLnBrk="0" hangingPunct="1">
                    <a:lnSpc>
                      <a:spcPct val="80000"/>
                    </a:lnSpc>
                    <a:spcBef>
                      <a:spcPct val="0"/>
                    </a:spcBef>
                    <a:buClrTx/>
                    <a:buSzTx/>
                    <a:buFontTx/>
                    <a:buNone/>
                    <a:tabLst/>
                  </a:pPr>
                  <a:r>
                    <a:rPr kumimoji="0" lang="id-ID" altLang="ja-JP" sz="9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standar?</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0818" name="AutoShape 98"/>
              <p:cNvSpPr>
                <a:spLocks noChangeArrowheads="1"/>
              </p:cNvSpPr>
              <p:nvPr/>
            </p:nvSpPr>
            <p:spPr bwMode="auto">
              <a:xfrm>
                <a:off x="4791" y="11400"/>
                <a:ext cx="2274" cy="1164"/>
              </a:xfrm>
              <a:prstGeom prst="diamond">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a:p>
            </p:txBody>
          </p:sp>
          <p:grpSp>
            <p:nvGrpSpPr>
              <p:cNvPr id="30819" name="Group 99"/>
              <p:cNvGrpSpPr>
                <a:grpSpLocks/>
              </p:cNvGrpSpPr>
              <p:nvPr/>
            </p:nvGrpSpPr>
            <p:grpSpPr bwMode="auto">
              <a:xfrm>
                <a:off x="3250" y="11572"/>
                <a:ext cx="1580" cy="509"/>
                <a:chOff x="2488" y="5016"/>
                <a:chExt cx="1996" cy="509"/>
              </a:xfrm>
            </p:grpSpPr>
            <p:grpSp>
              <p:nvGrpSpPr>
                <p:cNvPr id="30820" name="Group 100"/>
                <p:cNvGrpSpPr>
                  <a:grpSpLocks/>
                </p:cNvGrpSpPr>
                <p:nvPr/>
              </p:nvGrpSpPr>
              <p:grpSpPr bwMode="auto">
                <a:xfrm>
                  <a:off x="2488" y="5016"/>
                  <a:ext cx="1996" cy="406"/>
                  <a:chOff x="2486" y="1816"/>
                  <a:chExt cx="1996" cy="406"/>
                </a:xfrm>
              </p:grpSpPr>
              <p:cxnSp>
                <p:nvCxnSpPr>
                  <p:cNvPr id="30821" name="AutoShape 101"/>
                  <p:cNvCxnSpPr>
                    <a:cxnSpLocks noChangeShapeType="1"/>
                  </p:cNvCxnSpPr>
                  <p:nvPr/>
                </p:nvCxnSpPr>
                <p:spPr bwMode="auto">
                  <a:xfrm flipH="1">
                    <a:off x="2486" y="2222"/>
                    <a:ext cx="1996" cy="0"/>
                  </a:xfrm>
                  <a:prstGeom prst="straightConnector1">
                    <a:avLst/>
                  </a:prstGeom>
                  <a:noFill/>
                  <a:ln w="9525">
                    <a:solidFill>
                      <a:srgbClr val="000000"/>
                    </a:solidFill>
                    <a:round/>
                    <a:headEnd/>
                    <a:tailEnd/>
                  </a:ln>
                </p:spPr>
              </p:cxnSp>
              <p:sp>
                <p:nvSpPr>
                  <p:cNvPr id="30822" name="Text Box 102"/>
                  <p:cNvSpPr txBox="1">
                    <a:spLocks noChangeArrowheads="1"/>
                  </p:cNvSpPr>
                  <p:nvPr/>
                </p:nvSpPr>
                <p:spPr bwMode="auto">
                  <a:xfrm>
                    <a:off x="3771" y="1816"/>
                    <a:ext cx="688" cy="39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Ya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cxnSp>
              <p:nvCxnSpPr>
                <p:cNvPr id="30823" name="AutoShape 103"/>
                <p:cNvCxnSpPr>
                  <a:cxnSpLocks noChangeShapeType="1"/>
                </p:cNvCxnSpPr>
                <p:nvPr/>
              </p:nvCxnSpPr>
              <p:spPr bwMode="auto">
                <a:xfrm>
                  <a:off x="2488" y="5422"/>
                  <a:ext cx="1" cy="103"/>
                </a:xfrm>
                <a:prstGeom prst="straightConnector1">
                  <a:avLst/>
                </a:prstGeom>
                <a:noFill/>
                <a:ln w="9525">
                  <a:solidFill>
                    <a:srgbClr val="000000"/>
                  </a:solidFill>
                  <a:round/>
                  <a:headEnd/>
                  <a:tailEnd/>
                </a:ln>
              </p:spPr>
            </p:cxnSp>
          </p:grpSp>
        </p:grpSp>
        <p:grpSp>
          <p:nvGrpSpPr>
            <p:cNvPr id="30824" name="Group 104"/>
            <p:cNvGrpSpPr>
              <a:grpSpLocks/>
            </p:cNvGrpSpPr>
            <p:nvPr/>
          </p:nvGrpSpPr>
          <p:grpSpPr bwMode="auto">
            <a:xfrm>
              <a:off x="6636" y="11452"/>
              <a:ext cx="1969" cy="476"/>
              <a:chOff x="6550" y="1849"/>
              <a:chExt cx="1969" cy="476"/>
            </a:xfrm>
          </p:grpSpPr>
          <p:cxnSp>
            <p:nvCxnSpPr>
              <p:cNvPr id="30825" name="AutoShape 105"/>
              <p:cNvCxnSpPr>
                <a:cxnSpLocks noChangeShapeType="1"/>
              </p:cNvCxnSpPr>
              <p:nvPr/>
            </p:nvCxnSpPr>
            <p:spPr bwMode="auto">
              <a:xfrm>
                <a:off x="8519" y="2222"/>
                <a:ext cx="0" cy="103"/>
              </a:xfrm>
              <a:prstGeom prst="straightConnector1">
                <a:avLst/>
              </a:prstGeom>
              <a:noFill/>
              <a:ln w="9525">
                <a:solidFill>
                  <a:srgbClr val="000000"/>
                </a:solidFill>
                <a:round/>
                <a:headEnd/>
                <a:tailEnd/>
              </a:ln>
            </p:spPr>
          </p:cxnSp>
          <p:grpSp>
            <p:nvGrpSpPr>
              <p:cNvPr id="30826" name="Group 106"/>
              <p:cNvGrpSpPr>
                <a:grpSpLocks/>
              </p:cNvGrpSpPr>
              <p:nvPr/>
            </p:nvGrpSpPr>
            <p:grpSpPr bwMode="auto">
              <a:xfrm>
                <a:off x="6550" y="1849"/>
                <a:ext cx="1969" cy="373"/>
                <a:chOff x="6550" y="1849"/>
                <a:chExt cx="1969" cy="373"/>
              </a:xfrm>
            </p:grpSpPr>
            <p:cxnSp>
              <p:nvCxnSpPr>
                <p:cNvPr id="30827" name="AutoShape 107"/>
                <p:cNvCxnSpPr>
                  <a:cxnSpLocks noChangeShapeType="1"/>
                </p:cNvCxnSpPr>
                <p:nvPr/>
              </p:nvCxnSpPr>
              <p:spPr bwMode="auto">
                <a:xfrm>
                  <a:off x="6550" y="2222"/>
                  <a:ext cx="1969" cy="0"/>
                </a:xfrm>
                <a:prstGeom prst="straightConnector1">
                  <a:avLst/>
                </a:prstGeom>
                <a:noFill/>
                <a:ln w="9525">
                  <a:solidFill>
                    <a:srgbClr val="000000"/>
                  </a:solidFill>
                  <a:round/>
                  <a:headEnd/>
                  <a:tailEnd/>
                </a:ln>
              </p:spPr>
            </p:cxnSp>
            <p:sp>
              <p:nvSpPr>
                <p:cNvPr id="30828" name="Text Box 108"/>
                <p:cNvSpPr txBox="1">
                  <a:spLocks noChangeArrowheads="1"/>
                </p:cNvSpPr>
                <p:nvPr/>
              </p:nvSpPr>
              <p:spPr bwMode="auto">
                <a:xfrm>
                  <a:off x="6593" y="1849"/>
                  <a:ext cx="889" cy="35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tidak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30829" name="Text Box 109"/>
            <p:cNvSpPr txBox="1">
              <a:spLocks noChangeArrowheads="1"/>
            </p:cNvSpPr>
            <p:nvPr/>
          </p:nvSpPr>
          <p:spPr bwMode="auto">
            <a:xfrm>
              <a:off x="1754" y="11945"/>
              <a:ext cx="2194" cy="7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buClrTx/>
                <a:buSzTx/>
                <a:buFontTx/>
                <a:buNone/>
                <a:tabLst/>
              </a:pPr>
              <a:r>
                <a:rPr kumimoji="0" lang="id-ID" altLang="ja-JP" sz="11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Mengembangkan karyawan utk era baru</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830" name="Text Box 110"/>
            <p:cNvSpPr txBox="1">
              <a:spLocks noChangeArrowheads="1"/>
            </p:cNvSpPr>
            <p:nvPr/>
          </p:nvSpPr>
          <p:spPr bwMode="auto">
            <a:xfrm>
              <a:off x="7491" y="11945"/>
              <a:ext cx="2194" cy="46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100" b="0" i="0" u="none" strike="noStrike" cap="none" normalizeH="0" baseline="0" smtClean="0">
                  <a:ln>
                    <a:noFill/>
                  </a:ln>
                  <a:solidFill>
                    <a:schemeClr val="tx1"/>
                  </a:solidFill>
                  <a:effectLst/>
                  <a:latin typeface="Calibri" pitchFamily="34" charset="0"/>
                  <a:ea typeface="MS Mincho" pitchFamily="49" charset="-128"/>
                  <a:cs typeface="Arial" pitchFamily="34" charset="0"/>
                </a:rPr>
                <a:t>Menjaga status quo</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344" y="274638"/>
            <a:ext cx="7498080" cy="778098"/>
          </a:xfrm>
        </p:spPr>
        <p:txBody>
          <a:bodyPr>
            <a:noAutofit/>
          </a:bodyPr>
          <a:lstStyle/>
          <a:p>
            <a:pPr algn="ctr">
              <a:lnSpc>
                <a:spcPct val="70000"/>
              </a:lnSpc>
            </a:pPr>
            <a:r>
              <a:rPr lang="id-ID" sz="3200" dirty="0" smtClean="0"/>
              <a:t>Hubungan Penilaian Kinerja &amp; Kebutuhan Pelatihan</a:t>
            </a:r>
            <a:endParaRPr lang="id-ID" sz="3200" dirty="0"/>
          </a:p>
        </p:txBody>
      </p:sp>
      <p:sp>
        <p:nvSpPr>
          <p:cNvPr id="25" name="Footer Placeholder 24"/>
          <p:cNvSpPr>
            <a:spLocks noGrp="1"/>
          </p:cNvSpPr>
          <p:nvPr>
            <p:ph type="ftr" sz="quarter" idx="11"/>
          </p:nvPr>
        </p:nvSpPr>
        <p:spPr/>
        <p:txBody>
          <a:bodyPr/>
          <a:lstStyle/>
          <a:p>
            <a:r>
              <a:rPr lang="id-ID" smtClean="0"/>
              <a:t>Created by Yenny</a:t>
            </a:r>
            <a:endParaRPr lang="id-ID"/>
          </a:p>
        </p:txBody>
      </p:sp>
      <p:sp>
        <p:nvSpPr>
          <p:cNvPr id="24" name="Slide Number Placeholder 23"/>
          <p:cNvSpPr>
            <a:spLocks noGrp="1"/>
          </p:cNvSpPr>
          <p:nvPr>
            <p:ph type="sldNum" sz="quarter" idx="12"/>
          </p:nvPr>
        </p:nvSpPr>
        <p:spPr/>
        <p:txBody>
          <a:bodyPr/>
          <a:lstStyle/>
          <a:p>
            <a:fld id="{4348BA5A-2244-4B26-A5E7-5AD77B67B9DC}" type="slidenum">
              <a:rPr lang="id-ID" smtClean="0"/>
              <a:pPr/>
              <a:t>12</a:t>
            </a:fld>
            <a:endParaRPr lang="id-ID"/>
          </a:p>
        </p:txBody>
      </p:sp>
      <p:grpSp>
        <p:nvGrpSpPr>
          <p:cNvPr id="28674" name="Group 2"/>
          <p:cNvGrpSpPr>
            <a:grpSpLocks/>
          </p:cNvGrpSpPr>
          <p:nvPr/>
        </p:nvGrpSpPr>
        <p:grpSpPr bwMode="auto">
          <a:xfrm>
            <a:off x="1475656" y="1196753"/>
            <a:ext cx="6408776" cy="5256584"/>
            <a:chOff x="1417" y="972"/>
            <a:chExt cx="10092" cy="11781"/>
          </a:xfrm>
        </p:grpSpPr>
        <p:sp>
          <p:nvSpPr>
            <p:cNvPr id="28675" name="Text Box 3"/>
            <p:cNvSpPr txBox="1">
              <a:spLocks noChangeArrowheads="1"/>
            </p:cNvSpPr>
            <p:nvPr/>
          </p:nvSpPr>
          <p:spPr bwMode="auto">
            <a:xfrm>
              <a:off x="4557" y="972"/>
              <a:ext cx="3600" cy="6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800" b="0" i="0" u="none" strike="noStrike" cap="none" normalizeH="0" baseline="0" smtClean="0">
                  <a:ln>
                    <a:noFill/>
                  </a:ln>
                  <a:solidFill>
                    <a:schemeClr val="tx1"/>
                  </a:solidFill>
                  <a:effectLst/>
                  <a:latin typeface="Calibri" pitchFamily="34" charset="0"/>
                  <a:ea typeface="MS Mincho" pitchFamily="49" charset="-128"/>
                  <a:cs typeface="Arial" pitchFamily="34" charset="0"/>
                </a:rPr>
                <a:t>ANALISIS JABATAN</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8676" name="Text Box 4"/>
            <p:cNvSpPr txBox="1">
              <a:spLocks noChangeArrowheads="1"/>
            </p:cNvSpPr>
            <p:nvPr/>
          </p:nvSpPr>
          <p:spPr bwMode="auto">
            <a:xfrm>
              <a:off x="1417" y="2323"/>
              <a:ext cx="4309" cy="25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lnSpc>
                  <a:spcPct val="80000"/>
                </a:lnSpc>
                <a:spcBef>
                  <a:spcPct val="0"/>
                </a:spcBef>
              </a:pPr>
              <a:r>
                <a:rPr lang="id-ID" altLang="ja-JP" sz="1600" b="1" dirty="0" smtClean="0">
                  <a:latin typeface="Calibri" pitchFamily="34" charset="0"/>
                  <a:ea typeface="MS Mincho" pitchFamily="49" charset="-128"/>
                  <a:cs typeface="Arial" pitchFamily="34" charset="0"/>
                </a:rPr>
                <a:t>PEKERJAAN</a:t>
              </a:r>
            </a:p>
            <a:p>
              <a:pPr lvl="0" algn="ctr" fontAlgn="base">
                <a:lnSpc>
                  <a:spcPct val="80000"/>
                </a:lnSpc>
                <a:spcBef>
                  <a:spcPct val="0"/>
                </a:spcBef>
                <a:spcAft>
                  <a:spcPts val="600"/>
                </a:spcAft>
              </a:pPr>
              <a:r>
                <a:rPr lang="id-ID" altLang="ja-JP" sz="1600" b="1" dirty="0" smtClean="0">
                  <a:latin typeface="Calibri" pitchFamily="34" charset="0"/>
                  <a:ea typeface="MS Mincho" pitchFamily="49" charset="-128"/>
                  <a:cs typeface="Arial" pitchFamily="34" charset="0"/>
                </a:rPr>
                <a:t>(Uraian Jabatan)</a:t>
              </a:r>
              <a:endParaRPr lang="id-ID" altLang="ja-JP" sz="1400" dirty="0" smtClean="0">
                <a:latin typeface="Times New Roman" pitchFamily="18" charset="0"/>
                <a:ea typeface="MS Mincho" pitchFamily="49" charset="-128"/>
                <a:cs typeface="Arial" pitchFamily="34" charset="0"/>
              </a:endParaRPr>
            </a:p>
            <a:p>
              <a:pPr lvl="0" fontAlgn="base">
                <a:lnSpc>
                  <a:spcPct val="80000"/>
                </a:lnSpc>
                <a:spcBef>
                  <a:spcPct val="0"/>
                </a:spcBef>
              </a:pPr>
              <a:r>
                <a:rPr lang="id-ID" altLang="ja-JP" sz="1400" dirty="0" smtClean="0">
                  <a:latin typeface="Times New Roman" pitchFamily="18" charset="0"/>
                  <a:ea typeface="MS Mincho" pitchFamily="49" charset="-128"/>
                  <a:cs typeface="Arial" pitchFamily="34" charset="0"/>
                </a:rPr>
                <a:t>   - </a:t>
              </a:r>
              <a:r>
                <a:rPr lang="id-ID" altLang="ja-JP" sz="1400" dirty="0" smtClean="0">
                  <a:latin typeface="Calibri" pitchFamily="34" charset="0"/>
                  <a:ea typeface="MS Mincho" pitchFamily="49" charset="-128"/>
                  <a:cs typeface="Arial" pitchFamily="34" charset="0"/>
                </a:rPr>
                <a:t>Titel Jabatan (Job title)</a:t>
              </a:r>
              <a:endParaRPr kumimoji="0" lang="id-ID" altLang="ja-JP" sz="1600" b="1"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80000"/>
                </a:lnSpc>
                <a:spcBef>
                  <a:spcPct val="0"/>
                </a:spcBef>
                <a:buClrTx/>
                <a:buSzTx/>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   - Tugas &amp; tanggung jawab</a:t>
              </a:r>
            </a:p>
            <a:p>
              <a:pPr marL="0" marR="0" lvl="0" indent="0" algn="l" defTabSz="914400" rtl="0" eaLnBrk="1" fontAlgn="base" latinLnBrk="0" hangingPunct="1">
                <a:lnSpc>
                  <a:spcPct val="80000"/>
                </a:lnSpc>
                <a:spcBef>
                  <a:spcPct val="0"/>
                </a:spcBef>
                <a:buClrTx/>
                <a:buSzTx/>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   - Hubungan</a:t>
              </a:r>
            </a:p>
            <a:p>
              <a:pPr marL="0" marR="0" lvl="0" indent="0" algn="l" defTabSz="914400" rtl="0" eaLnBrk="1" fontAlgn="base" latinLnBrk="0" hangingPunct="1">
                <a:lnSpc>
                  <a:spcPct val="80000"/>
                </a:lnSpc>
                <a:spcBef>
                  <a:spcPct val="0"/>
                </a:spcBef>
                <a:buClrTx/>
                <a:buSzTx/>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   - Kondisi</a:t>
              </a:r>
            </a:p>
            <a:p>
              <a:pPr marL="0" marR="0" lvl="0" indent="0" algn="l" defTabSz="914400" rtl="0" eaLnBrk="1" fontAlgn="base" latinLnBrk="0" hangingPunct="1">
                <a:lnSpc>
                  <a:spcPct val="80000"/>
                </a:lnSpc>
                <a:spcBef>
                  <a:spcPct val="0"/>
                </a:spcBef>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7" name="Text Box 5"/>
            <p:cNvSpPr txBox="1">
              <a:spLocks noChangeArrowheads="1"/>
            </p:cNvSpPr>
            <p:nvPr/>
          </p:nvSpPr>
          <p:spPr bwMode="auto">
            <a:xfrm>
              <a:off x="6890" y="2340"/>
              <a:ext cx="4619" cy="25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70000"/>
                </a:lnSpc>
                <a:spcBef>
                  <a:spcPct val="0"/>
                </a:spcBef>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PEKERJA</a:t>
              </a:r>
            </a:p>
            <a:p>
              <a:pPr marL="0" marR="0" lvl="0" indent="0" algn="ctr" defTabSz="914400" rtl="0" eaLnBrk="1" fontAlgn="base" latinLnBrk="0" hangingPunct="1">
                <a:lnSpc>
                  <a:spcPct val="70000"/>
                </a:lnSpc>
                <a:spcBef>
                  <a:spcPct val="0"/>
                </a:spcBef>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(Persyaratan Kerja)</a:t>
              </a:r>
            </a:p>
            <a:p>
              <a:pPr marL="0" marR="0" lvl="0" indent="0" algn="ctr" defTabSz="914400" rtl="0" eaLnBrk="1" fontAlgn="base" latinLnBrk="0" hangingPunct="1">
                <a:lnSpc>
                  <a:spcPct val="70000"/>
                </a:lnSpc>
                <a:spcBef>
                  <a:spcPct val="0"/>
                </a:spcBef>
                <a:buClrTx/>
                <a:buSzTx/>
                <a:buFontTx/>
                <a:buNone/>
                <a:tabLst/>
              </a:pPr>
              <a:endParaRPr lang="id-ID" altLang="ja-JP" sz="1100" dirty="0" smtClean="0">
                <a:latin typeface="Times New Roman" pitchFamily="18" charset="0"/>
                <a:ea typeface="MS Mincho" pitchFamily="49" charset="-128"/>
                <a:cs typeface="Arial" pitchFamily="34" charset="0"/>
              </a:endParaRPr>
            </a:p>
            <a:p>
              <a:pPr marL="0" marR="0" lvl="0" indent="0" defTabSz="914400" rtl="0" eaLnBrk="1" fontAlgn="base" latinLnBrk="0" hangingPunct="1">
                <a:lnSpc>
                  <a:spcPct val="70000"/>
                </a:lnSpc>
                <a:spcBef>
                  <a:spcPct val="0"/>
                </a:spcBef>
                <a:buClrTx/>
                <a:buSzTx/>
                <a:buFontTx/>
                <a:buNone/>
                <a:tabLst/>
              </a:pPr>
              <a:r>
                <a:rPr kumimoji="0" lang="id-ID" altLang="ja-JP" sz="11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rPr>
                <a:t>   -</a:t>
              </a:r>
              <a:r>
                <a:rPr kumimoji="0" lang="id-ID" altLang="ja-JP" sz="1100" b="0" i="0" u="none" strike="noStrike" cap="none" normalizeH="0" dirty="0" smtClean="0">
                  <a:ln>
                    <a:noFill/>
                  </a:ln>
                  <a:solidFill>
                    <a:schemeClr val="tx1"/>
                  </a:solidFill>
                  <a:effectLst/>
                  <a:latin typeface="Times New Roman" pitchFamily="18" charset="0"/>
                  <a:ea typeface="MS Mincho" pitchFamily="49" charset="-128"/>
                  <a:cs typeface="Arial" pitchFamily="34" charset="0"/>
                </a:rPr>
                <a:t> </a:t>
              </a: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Kualifikasi                  - Ketrampilan</a:t>
              </a:r>
            </a:p>
            <a:p>
              <a:pPr marL="0" marR="0" lvl="0" indent="0" algn="l" defTabSz="914400" rtl="0" eaLnBrk="1" fontAlgn="base" latinLnBrk="0" hangingPunct="1">
                <a:lnSpc>
                  <a:spcPct val="70000"/>
                </a:lnSpc>
                <a:spcBef>
                  <a:spcPct val="0"/>
                </a:spcBef>
                <a:buClrTx/>
                <a:buSzTx/>
                <a:tabLst/>
              </a:pPr>
              <a:r>
                <a:rPr lang="id-ID" altLang="ja-JP" sz="1400" dirty="0" smtClean="0">
                  <a:latin typeface="Calibri" pitchFamily="34" charset="0"/>
                  <a:ea typeface="MS Mincho" pitchFamily="49" charset="-128"/>
                  <a:cs typeface="Arial" pitchFamily="34" charset="0"/>
                </a:rPr>
                <a:t>   - </a:t>
              </a: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Pengalaman             - Kemampuan </a:t>
              </a:r>
            </a:p>
            <a:p>
              <a:pPr marL="0" marR="0" lvl="0" indent="0" algn="l" defTabSz="914400" rtl="0" eaLnBrk="1" fontAlgn="base" latinLnBrk="0" hangingPunct="1">
                <a:lnSpc>
                  <a:spcPct val="70000"/>
                </a:lnSpc>
                <a:spcBef>
                  <a:spcPct val="0"/>
                </a:spcBef>
                <a:buClrTx/>
                <a:buSzTx/>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   - Pengetahuan            - Kepribadian</a:t>
              </a:r>
            </a:p>
          </p:txBody>
        </p:sp>
        <p:sp>
          <p:nvSpPr>
            <p:cNvPr id="28678" name="Text Box 6"/>
            <p:cNvSpPr txBox="1">
              <a:spLocks noChangeArrowheads="1"/>
            </p:cNvSpPr>
            <p:nvPr/>
          </p:nvSpPr>
          <p:spPr bwMode="auto">
            <a:xfrm>
              <a:off x="1417" y="5317"/>
              <a:ext cx="4309" cy="14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70000"/>
                </a:lnSpc>
                <a:spcBef>
                  <a:spcPct val="0"/>
                </a:spcBef>
                <a:spcAft>
                  <a:spcPts val="6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IDENTIFIKASI KINERJA</a:t>
              </a:r>
              <a:endParaRPr lang="id-ID" altLang="ja-JP" sz="1400" dirty="0" smtClean="0">
                <a:latin typeface="Times New Roman" pitchFamily="18" charset="0"/>
                <a:ea typeface="MS Mincho" pitchFamily="49" charset="-128"/>
                <a:cs typeface="Arial" pitchFamily="34" charset="0"/>
              </a:endParaRPr>
            </a:p>
            <a:p>
              <a:pPr marL="0" marR="0" lvl="0" indent="0" defTabSz="914400" rtl="0" eaLnBrk="1" fontAlgn="base" latinLnBrk="0" hangingPunct="1">
                <a:lnSpc>
                  <a:spcPct val="70000"/>
                </a:lnSpc>
                <a:spcBef>
                  <a:spcPct val="0"/>
                </a:spcBef>
                <a:buClrTx/>
                <a:buSzTx/>
                <a:buFontTx/>
                <a:buNone/>
                <a:tabLst/>
              </a:pPr>
              <a:r>
                <a:rPr kumimoji="0" lang="id-ID" altLang="ja-JP" sz="14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rPr>
                <a:t>-</a:t>
              </a: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Menentukan apa yg akan diukur</a:t>
              </a:r>
            </a:p>
            <a:p>
              <a:pPr marL="0" marR="0" lvl="0" indent="0" algn="l" defTabSz="914400" rtl="0" eaLnBrk="1" fontAlgn="base" latinLnBrk="0" hangingPunct="1">
                <a:lnSpc>
                  <a:spcPct val="70000"/>
                </a:lnSpc>
                <a:spcBef>
                  <a:spcPct val="0"/>
                </a:spcBef>
                <a:buClrTx/>
                <a:buSzTx/>
                <a:buFont typeface="Calibri" pitchFamily="34" charset="0"/>
                <a:buChar char="-"/>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Menentukan standar kinerja</a:t>
              </a:r>
              <a:endParaRPr kumimoji="0" lang="id-ID" altLang="ja-JP" sz="14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9" name="Text Box 7"/>
            <p:cNvSpPr txBox="1">
              <a:spLocks noChangeArrowheads="1"/>
            </p:cNvSpPr>
            <p:nvPr/>
          </p:nvSpPr>
          <p:spPr bwMode="auto">
            <a:xfrm>
              <a:off x="6973" y="5319"/>
              <a:ext cx="4536" cy="148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12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PENGUKURAN KINERJA</a:t>
              </a:r>
              <a:endParaRPr lang="id-ID" altLang="ja-JP" sz="1400" dirty="0" smtClean="0">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80000"/>
                </a:lnSpc>
                <a:spcBef>
                  <a:spcPct val="0"/>
                </a:spcBef>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Mengevaluasi kinerja yg ditampilkan</a:t>
              </a:r>
              <a:endParaRPr kumimoji="0" lang="id-ID" altLang="ja-JP" sz="14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0" name="Text Box 8"/>
            <p:cNvSpPr txBox="1">
              <a:spLocks noChangeArrowheads="1"/>
            </p:cNvSpPr>
            <p:nvPr/>
          </p:nvSpPr>
          <p:spPr bwMode="auto">
            <a:xfrm>
              <a:off x="1417" y="7181"/>
              <a:ext cx="10092" cy="10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3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PERBANDINGAN KINERJA</a:t>
              </a:r>
              <a:endParaRPr lang="id-ID" altLang="ja-JP" sz="1400" dirty="0" smtClean="0">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80000"/>
                </a:lnSpc>
                <a:spcBef>
                  <a:spcPct val="0"/>
                </a:spcBef>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Membandingkan kinerja yg ditampilkan dg standar kinerja</a:t>
              </a:r>
              <a:endParaRPr kumimoji="0" lang="id-ID" altLang="ja-JP" sz="14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1" name="Text Box 9"/>
            <p:cNvSpPr txBox="1">
              <a:spLocks noChangeArrowheads="1"/>
            </p:cNvSpPr>
            <p:nvPr/>
          </p:nvSpPr>
          <p:spPr bwMode="auto">
            <a:xfrm>
              <a:off x="1417" y="8500"/>
              <a:ext cx="10092" cy="10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3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PENILAIAN KINERJA</a:t>
              </a:r>
              <a:endParaRPr lang="id-ID" altLang="ja-JP" sz="1400" dirty="0" smtClean="0">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80000"/>
                </a:lnSpc>
                <a:spcBef>
                  <a:spcPct val="0"/>
                </a:spcBef>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Melakukan identifikasi dan mendiskusikan kekuatan &amp; kelemahan</a:t>
              </a:r>
            </a:p>
            <a:p>
              <a:pPr marL="0" marR="0" lvl="0" indent="0" algn="l" defTabSz="914400" rtl="0" eaLnBrk="1" fontAlgn="base" latinLnBrk="0" hangingPunct="1">
                <a:lnSpc>
                  <a:spcPct val="80000"/>
                </a:lnSpc>
                <a:spcBef>
                  <a:spcPct val="0"/>
                </a:spcBef>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2" name="Text Box 10"/>
            <p:cNvSpPr txBox="1">
              <a:spLocks noChangeArrowheads="1"/>
            </p:cNvSpPr>
            <p:nvPr/>
          </p:nvSpPr>
          <p:spPr bwMode="auto">
            <a:xfrm>
              <a:off x="1417" y="9888"/>
              <a:ext cx="10092" cy="14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3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PELATIHAN &amp; PENGEMBANGAN</a:t>
              </a:r>
              <a:endParaRPr lang="id-ID" altLang="ja-JP" sz="1400" dirty="0" smtClean="0">
                <a:latin typeface="Times New Roman" pitchFamily="18" charset="0"/>
                <a:ea typeface="MS Mincho" pitchFamily="49" charset="-128"/>
                <a:cs typeface="Arial" pitchFamily="34" charset="0"/>
              </a:endParaRPr>
            </a:p>
            <a:p>
              <a:pPr marL="0" marR="0" lvl="0" indent="0" algn="ctr" defTabSz="914400" rtl="0" eaLnBrk="1" fontAlgn="base" latinLnBrk="0" hangingPunct="1">
                <a:lnSpc>
                  <a:spcPct val="80000"/>
                </a:lnSpc>
                <a:spcBef>
                  <a:spcPct val="0"/>
                </a:spcBef>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Mengidentifikasi &amp; memilih aktifitas T&amp;D utk atasi kelemahan dan mengembangkan kekuatan, pengetahuan, kemampuan, ketrampilan, dan sikap yg baru</a:t>
              </a:r>
              <a:endParaRPr kumimoji="0" lang="id-ID" altLang="ja-JP" sz="14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3" name="Text Box 11"/>
            <p:cNvSpPr txBox="1">
              <a:spLocks noChangeArrowheads="1"/>
            </p:cNvSpPr>
            <p:nvPr/>
          </p:nvSpPr>
          <p:spPr bwMode="auto">
            <a:xfrm>
              <a:off x="1417" y="11665"/>
              <a:ext cx="10092" cy="10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3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AUDIT</a:t>
              </a:r>
              <a:endParaRPr kumimoji="0" lang="id-ID" altLang="ja-JP" sz="14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457200" marR="0" lvl="1" indent="0" algn="ctr" defTabSz="914400" rtl="0" eaLnBrk="1" fontAlgn="base" latinLnBrk="0" hangingPunct="1">
                <a:lnSpc>
                  <a:spcPct val="80000"/>
                </a:lnSpc>
                <a:spcBef>
                  <a:spcPct val="0"/>
                </a:spcBef>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Mengevaluasi kegiatan pelatihan &amp; pengembangan (T&amp;D)</a:t>
              </a:r>
              <a:endParaRPr kumimoji="0" lang="id-ID" altLang="ja-JP" sz="1400" b="0" i="0" u="none" strike="noStrike" cap="none" normalizeH="0" baseline="0" dirty="0" smtClean="0">
                <a:ln>
                  <a:noFill/>
                </a:ln>
                <a:solidFill>
                  <a:schemeClr val="tx1"/>
                </a:solidFill>
                <a:effectLst/>
                <a:latin typeface="Times New Roman" pitchFamily="18" charset="0"/>
                <a:ea typeface="MS Mincho" pitchFamily="49" charset="-128"/>
                <a:cs typeface="Arial" pitchFamily="34" charset="0"/>
              </a:endParaRPr>
            </a:p>
            <a:p>
              <a:pPr marL="0" marR="0" lvl="0" indent="0" algn="l" defTabSz="914400" rtl="0" eaLnBrk="1" fontAlgn="base" latinLnBrk="0" hangingPunct="1">
                <a:lnSpc>
                  <a:spcPct val="80000"/>
                </a:lnSpc>
                <a:spcBef>
                  <a:spcPct val="0"/>
                </a:spcBef>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8684" name="AutoShape 12"/>
            <p:cNvCxnSpPr>
              <a:cxnSpLocks noChangeShapeType="1"/>
            </p:cNvCxnSpPr>
            <p:nvPr/>
          </p:nvCxnSpPr>
          <p:spPr bwMode="auto">
            <a:xfrm>
              <a:off x="3572" y="1915"/>
              <a:ext cx="5556" cy="0"/>
            </a:xfrm>
            <a:prstGeom prst="straightConnector1">
              <a:avLst/>
            </a:prstGeom>
            <a:noFill/>
            <a:ln w="9525">
              <a:solidFill>
                <a:srgbClr val="000000"/>
              </a:solidFill>
              <a:round/>
              <a:headEnd/>
              <a:tailEnd/>
            </a:ln>
          </p:spPr>
        </p:cxnSp>
        <p:cxnSp>
          <p:nvCxnSpPr>
            <p:cNvPr id="28685" name="AutoShape 13"/>
            <p:cNvCxnSpPr>
              <a:cxnSpLocks noChangeShapeType="1"/>
            </p:cNvCxnSpPr>
            <p:nvPr/>
          </p:nvCxnSpPr>
          <p:spPr bwMode="auto">
            <a:xfrm flipV="1">
              <a:off x="9128" y="1886"/>
              <a:ext cx="0" cy="454"/>
            </a:xfrm>
            <a:prstGeom prst="straightConnector1">
              <a:avLst/>
            </a:prstGeom>
            <a:noFill/>
            <a:ln w="9525">
              <a:solidFill>
                <a:srgbClr val="000000"/>
              </a:solidFill>
              <a:round/>
              <a:headEnd/>
              <a:tailEnd/>
            </a:ln>
          </p:spPr>
        </p:cxnSp>
        <p:cxnSp>
          <p:nvCxnSpPr>
            <p:cNvPr id="28686" name="AutoShape 14"/>
            <p:cNvCxnSpPr>
              <a:cxnSpLocks noChangeShapeType="1"/>
            </p:cNvCxnSpPr>
            <p:nvPr/>
          </p:nvCxnSpPr>
          <p:spPr bwMode="auto">
            <a:xfrm flipV="1">
              <a:off x="3572" y="1904"/>
              <a:ext cx="0" cy="419"/>
            </a:xfrm>
            <a:prstGeom prst="straightConnector1">
              <a:avLst/>
            </a:prstGeom>
            <a:noFill/>
            <a:ln w="9525">
              <a:solidFill>
                <a:srgbClr val="000000"/>
              </a:solidFill>
              <a:round/>
              <a:headEnd/>
              <a:tailEnd/>
            </a:ln>
          </p:spPr>
        </p:cxnSp>
        <p:cxnSp>
          <p:nvCxnSpPr>
            <p:cNvPr id="28687" name="AutoShape 15"/>
            <p:cNvCxnSpPr>
              <a:cxnSpLocks noChangeShapeType="1"/>
            </p:cNvCxnSpPr>
            <p:nvPr/>
          </p:nvCxnSpPr>
          <p:spPr bwMode="auto">
            <a:xfrm flipV="1">
              <a:off x="6343" y="1588"/>
              <a:ext cx="0" cy="315"/>
            </a:xfrm>
            <a:prstGeom prst="straightConnector1">
              <a:avLst/>
            </a:prstGeom>
            <a:noFill/>
            <a:ln w="9525">
              <a:solidFill>
                <a:srgbClr val="000000"/>
              </a:solidFill>
              <a:round/>
              <a:headEnd/>
              <a:tailEnd/>
            </a:ln>
          </p:spPr>
        </p:cxnSp>
        <p:cxnSp>
          <p:nvCxnSpPr>
            <p:cNvPr id="28688" name="AutoShape 16"/>
            <p:cNvCxnSpPr>
              <a:cxnSpLocks noChangeShapeType="1"/>
            </p:cNvCxnSpPr>
            <p:nvPr/>
          </p:nvCxnSpPr>
          <p:spPr bwMode="auto">
            <a:xfrm>
              <a:off x="3572" y="4920"/>
              <a:ext cx="0" cy="397"/>
            </a:xfrm>
            <a:prstGeom prst="straightConnector1">
              <a:avLst/>
            </a:prstGeom>
            <a:noFill/>
            <a:ln w="9525">
              <a:solidFill>
                <a:srgbClr val="000000"/>
              </a:solidFill>
              <a:round/>
              <a:headEnd/>
              <a:tailEnd type="triangle" w="med" len="med"/>
            </a:ln>
          </p:spPr>
        </p:cxnSp>
        <p:cxnSp>
          <p:nvCxnSpPr>
            <p:cNvPr id="28689" name="AutoShape 17"/>
            <p:cNvCxnSpPr>
              <a:cxnSpLocks noChangeShapeType="1"/>
            </p:cNvCxnSpPr>
            <p:nvPr/>
          </p:nvCxnSpPr>
          <p:spPr bwMode="auto">
            <a:xfrm>
              <a:off x="9241" y="4920"/>
              <a:ext cx="0" cy="397"/>
            </a:xfrm>
            <a:prstGeom prst="straightConnector1">
              <a:avLst/>
            </a:prstGeom>
            <a:noFill/>
            <a:ln w="9525">
              <a:solidFill>
                <a:srgbClr val="000000"/>
              </a:solidFill>
              <a:round/>
              <a:headEnd/>
              <a:tailEnd type="triangle" w="med" len="med"/>
            </a:ln>
          </p:spPr>
        </p:cxnSp>
        <p:cxnSp>
          <p:nvCxnSpPr>
            <p:cNvPr id="28690" name="AutoShape 18"/>
            <p:cNvCxnSpPr>
              <a:cxnSpLocks noChangeShapeType="1"/>
            </p:cNvCxnSpPr>
            <p:nvPr/>
          </p:nvCxnSpPr>
          <p:spPr bwMode="auto">
            <a:xfrm>
              <a:off x="3572" y="6804"/>
              <a:ext cx="0" cy="419"/>
            </a:xfrm>
            <a:prstGeom prst="straightConnector1">
              <a:avLst/>
            </a:prstGeom>
            <a:noFill/>
            <a:ln w="9525">
              <a:solidFill>
                <a:srgbClr val="000000"/>
              </a:solidFill>
              <a:round/>
              <a:headEnd/>
              <a:tailEnd type="triangle" w="med" len="med"/>
            </a:ln>
          </p:spPr>
        </p:cxnSp>
        <p:cxnSp>
          <p:nvCxnSpPr>
            <p:cNvPr id="28691" name="AutoShape 19"/>
            <p:cNvCxnSpPr>
              <a:cxnSpLocks noChangeShapeType="1"/>
            </p:cNvCxnSpPr>
            <p:nvPr/>
          </p:nvCxnSpPr>
          <p:spPr bwMode="auto">
            <a:xfrm>
              <a:off x="9241" y="6804"/>
              <a:ext cx="0" cy="419"/>
            </a:xfrm>
            <a:prstGeom prst="straightConnector1">
              <a:avLst/>
            </a:prstGeom>
            <a:noFill/>
            <a:ln w="9525">
              <a:solidFill>
                <a:srgbClr val="000000"/>
              </a:solidFill>
              <a:round/>
              <a:headEnd/>
              <a:tailEnd type="triangle" w="med" len="med"/>
            </a:ln>
          </p:spPr>
        </p:cxnSp>
        <p:cxnSp>
          <p:nvCxnSpPr>
            <p:cNvPr id="28692" name="AutoShape 20"/>
            <p:cNvCxnSpPr>
              <a:cxnSpLocks noChangeShapeType="1"/>
            </p:cNvCxnSpPr>
            <p:nvPr/>
          </p:nvCxnSpPr>
          <p:spPr bwMode="auto">
            <a:xfrm>
              <a:off x="6429" y="8185"/>
              <a:ext cx="0" cy="357"/>
            </a:xfrm>
            <a:prstGeom prst="straightConnector1">
              <a:avLst/>
            </a:prstGeom>
            <a:noFill/>
            <a:ln w="9525">
              <a:solidFill>
                <a:srgbClr val="000000"/>
              </a:solidFill>
              <a:round/>
              <a:headEnd/>
              <a:tailEnd type="triangle" w="med" len="med"/>
            </a:ln>
          </p:spPr>
        </p:cxnSp>
        <p:cxnSp>
          <p:nvCxnSpPr>
            <p:cNvPr id="28693" name="AutoShape 21"/>
            <p:cNvCxnSpPr>
              <a:cxnSpLocks noChangeShapeType="1"/>
            </p:cNvCxnSpPr>
            <p:nvPr/>
          </p:nvCxnSpPr>
          <p:spPr bwMode="auto">
            <a:xfrm>
              <a:off x="6429" y="9503"/>
              <a:ext cx="0" cy="374"/>
            </a:xfrm>
            <a:prstGeom prst="straightConnector1">
              <a:avLst/>
            </a:prstGeom>
            <a:noFill/>
            <a:ln w="9525">
              <a:solidFill>
                <a:srgbClr val="000000"/>
              </a:solidFill>
              <a:round/>
              <a:headEnd/>
              <a:tailEnd type="triangle" w="med" len="med"/>
            </a:ln>
          </p:spPr>
        </p:cxnSp>
        <p:cxnSp>
          <p:nvCxnSpPr>
            <p:cNvPr id="28694" name="AutoShape 22"/>
            <p:cNvCxnSpPr>
              <a:cxnSpLocks noChangeShapeType="1"/>
            </p:cNvCxnSpPr>
            <p:nvPr/>
          </p:nvCxnSpPr>
          <p:spPr bwMode="auto">
            <a:xfrm>
              <a:off x="6406" y="11309"/>
              <a:ext cx="0" cy="419"/>
            </a:xfrm>
            <a:prstGeom prst="straightConnector1">
              <a:avLst/>
            </a:prstGeom>
            <a:noFill/>
            <a:ln w="9525">
              <a:solidFill>
                <a:srgbClr val="000000"/>
              </a:solidFill>
              <a:round/>
              <a:headEnd/>
              <a:tailEnd type="triangle" w="med" len="med"/>
            </a:ln>
          </p:spPr>
        </p:cxn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576064"/>
          </a:xfrm>
        </p:spPr>
        <p:txBody>
          <a:bodyPr>
            <a:normAutofit fontScale="90000"/>
          </a:bodyPr>
          <a:lstStyle/>
          <a:p>
            <a:pPr algn="ctr"/>
            <a:r>
              <a:rPr lang="id-ID" dirty="0" smtClean="0"/>
              <a:t>PENGEMBANGAN KARIR</a:t>
            </a:r>
            <a:endParaRPr lang="id-ID"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13</a:t>
            </a:fld>
            <a:endParaRPr lang="id-ID"/>
          </a:p>
        </p:txBody>
      </p:sp>
      <p:sp>
        <p:nvSpPr>
          <p:cNvPr id="3" name="Content Placeholder 2"/>
          <p:cNvSpPr>
            <a:spLocks noGrp="1"/>
          </p:cNvSpPr>
          <p:nvPr>
            <p:ph sz="quarter" idx="1"/>
          </p:nvPr>
        </p:nvSpPr>
        <p:spPr>
          <a:xfrm>
            <a:off x="467544" y="1052736"/>
            <a:ext cx="8280920" cy="5184576"/>
          </a:xfrm>
        </p:spPr>
        <p:txBody>
          <a:bodyPr>
            <a:normAutofit fontScale="92500"/>
          </a:bodyPr>
          <a:lstStyle/>
          <a:p>
            <a:pPr>
              <a:lnSpc>
                <a:spcPct val="90000"/>
              </a:lnSpc>
              <a:spcAft>
                <a:spcPts val="1200"/>
              </a:spcAft>
            </a:pPr>
            <a:r>
              <a:rPr lang="id-ID" sz="2800" dirty="0" smtClean="0"/>
              <a:t>Pengembangan karier mrpk pendekatan formal yang digunakan organisasi utk menjamin bahwa karyawan dg kualifikasi tepat dan berpengalaman tersedia pada saat dibutuhkan.</a:t>
            </a:r>
          </a:p>
          <a:p>
            <a:pPr>
              <a:lnSpc>
                <a:spcPct val="80000"/>
              </a:lnSpc>
              <a:spcAft>
                <a:spcPts val="600"/>
              </a:spcAft>
            </a:pPr>
            <a:r>
              <a:rPr lang="id-ID" dirty="0" smtClean="0"/>
              <a:t>Berupa perbaikan2 yg bersifat pribadi yg dilakukan sso utk mencapai rencana karirnya.</a:t>
            </a:r>
          </a:p>
          <a:p>
            <a:pPr lvl="1">
              <a:lnSpc>
                <a:spcPct val="80000"/>
              </a:lnSpc>
              <a:spcAft>
                <a:spcPts val="600"/>
              </a:spcAft>
            </a:pPr>
            <a:r>
              <a:rPr lang="id-ID" dirty="0" smtClean="0"/>
              <a:t>Didukung oleh Dept SDM</a:t>
            </a:r>
          </a:p>
          <a:p>
            <a:pPr lvl="1">
              <a:lnSpc>
                <a:spcPct val="80000"/>
              </a:lnSpc>
              <a:spcAft>
                <a:spcPts val="1200"/>
              </a:spcAft>
            </a:pPr>
            <a:r>
              <a:rPr lang="id-ID" dirty="0" smtClean="0"/>
              <a:t>Aktivitas2 yg dilakukan sendiri (tdk tgt dept sdm)</a:t>
            </a:r>
          </a:p>
          <a:p>
            <a:pPr>
              <a:lnSpc>
                <a:spcPct val="80000"/>
              </a:lnSpc>
              <a:spcAft>
                <a:spcPts val="600"/>
              </a:spcAft>
            </a:pPr>
            <a:r>
              <a:rPr lang="id-ID" dirty="0" smtClean="0"/>
              <a:t>Dimulai dr diri ind sampai terbentuk komitmen pribadi, dg melakukan berbagai tindakan sbb:</a:t>
            </a:r>
          </a:p>
          <a:p>
            <a:pPr marL="969264" lvl="1" indent="-514350">
              <a:lnSpc>
                <a:spcPct val="80000"/>
              </a:lnSpc>
              <a:spcAft>
                <a:spcPts val="600"/>
              </a:spcAft>
              <a:buFont typeface="+mj-lt"/>
              <a:buAutoNum type="arabicPeriod"/>
            </a:pPr>
            <a:r>
              <a:rPr lang="id-ID" b="1" dirty="0" smtClean="0"/>
              <a:t>Kinerja: </a:t>
            </a:r>
            <a:r>
              <a:rPr lang="id-ID" dirty="0" smtClean="0"/>
              <a:t>tindakan yg plg penting yg dpt diambil oleh sso utk meningkatkan karirnya adl memiliki kinerja yg baik.</a:t>
            </a:r>
          </a:p>
          <a:p>
            <a:pPr marL="969264" lvl="1" indent="-514350">
              <a:lnSpc>
                <a:spcPct val="80000"/>
              </a:lnSpc>
              <a:buFont typeface="+mj-lt"/>
              <a:buAutoNum type="arabicPeriod"/>
            </a:pPr>
            <a:r>
              <a:rPr lang="id-ID" b="1" dirty="0" smtClean="0"/>
              <a:t>Exposure: </a:t>
            </a:r>
            <a:r>
              <a:rPr lang="id-ID" dirty="0" smtClean="0"/>
              <a:t>kemajuan karir dtingkatkan mell eksposure, artinya dikenal o/ mrk yg menentukan promosi, rotasi, dan kesempatan karir yg lain.</a:t>
            </a:r>
            <a:endParaRPr lang="id-ID"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14</a:t>
            </a:fld>
            <a:endParaRPr lang="id-ID"/>
          </a:p>
        </p:txBody>
      </p:sp>
      <p:sp>
        <p:nvSpPr>
          <p:cNvPr id="3" name="Content Placeholder 2"/>
          <p:cNvSpPr>
            <a:spLocks noGrp="1"/>
          </p:cNvSpPr>
          <p:nvPr>
            <p:ph sz="quarter" idx="1"/>
          </p:nvPr>
        </p:nvSpPr>
        <p:spPr>
          <a:xfrm>
            <a:off x="395536" y="404664"/>
            <a:ext cx="8496944" cy="6192688"/>
          </a:xfrm>
        </p:spPr>
        <p:txBody>
          <a:bodyPr>
            <a:noAutofit/>
          </a:bodyPr>
          <a:lstStyle/>
          <a:p>
            <a:pPr marL="608400" lvl="1" indent="-514350">
              <a:lnSpc>
                <a:spcPct val="80000"/>
              </a:lnSpc>
              <a:spcAft>
                <a:spcPts val="600"/>
              </a:spcAft>
              <a:buFont typeface="+mj-lt"/>
              <a:buAutoNum type="arabicPeriod" startAt="3"/>
            </a:pPr>
            <a:r>
              <a:rPr lang="id-ID" sz="2800" b="1" dirty="0" smtClean="0"/>
              <a:t>Mengundurkan Diri: </a:t>
            </a:r>
            <a:r>
              <a:rPr lang="id-ID" sz="2800" dirty="0" smtClean="0"/>
              <a:t>bila sorg ind melihat peluang karir yg lbh besar di tempat lain, pengunduran diri mrpk satu2nya cara memenuhi tuj karirnya.</a:t>
            </a:r>
          </a:p>
          <a:p>
            <a:pPr marL="608400" lvl="1" indent="-514350">
              <a:lnSpc>
                <a:spcPct val="80000"/>
              </a:lnSpc>
              <a:spcAft>
                <a:spcPts val="600"/>
              </a:spcAft>
              <a:buFont typeface="+mj-lt"/>
              <a:buAutoNum type="arabicPeriod" startAt="3"/>
            </a:pPr>
            <a:r>
              <a:rPr lang="id-ID" sz="2800" b="1" dirty="0" smtClean="0"/>
              <a:t>Loyalitas Orgas: </a:t>
            </a:r>
            <a:r>
              <a:rPr lang="id-ID" sz="2800" dirty="0" smtClean="0"/>
              <a:t>di banyak orgas, org lbh mengutamakan loyalitas karir drpd loyalitas orgas. Tk loyalitas orgas yg rendah banyak dijumpai pd mrk yg baru lulus PT.</a:t>
            </a:r>
          </a:p>
          <a:p>
            <a:pPr marL="608400" lvl="1" indent="-514350">
              <a:lnSpc>
                <a:spcPct val="80000"/>
              </a:lnSpc>
              <a:spcAft>
                <a:spcPts val="600"/>
              </a:spcAft>
              <a:buFont typeface="+mj-lt"/>
              <a:buAutoNum type="arabicPeriod" startAt="3"/>
            </a:pPr>
            <a:r>
              <a:rPr lang="id-ID" sz="2800" b="1" dirty="0" smtClean="0"/>
              <a:t>Mentor &amp; Sponsor: </a:t>
            </a:r>
            <a:r>
              <a:rPr lang="id-ID" sz="2800" dirty="0" smtClean="0"/>
              <a:t>banyak karyawan dg cepat mengetahui bhw mentor dpt membantu pengemb karirnya &amp; jika mentor bs mencalonkan karyawan utk  mengikuti aktivitas pengemb karir, spt program pelatihan, rotasi at promosi, mk dia mjd sponsor.</a:t>
            </a:r>
          </a:p>
          <a:p>
            <a:pPr marL="1130400" lvl="3" indent="-514350">
              <a:lnSpc>
                <a:spcPct val="80000"/>
              </a:lnSpc>
              <a:spcAft>
                <a:spcPts val="600"/>
              </a:spcAft>
              <a:buFont typeface="+mj-lt"/>
              <a:buAutoNum type="alphaLcPeriod"/>
            </a:pPr>
            <a:r>
              <a:rPr lang="id-ID" sz="2800" dirty="0" smtClean="0">
                <a:solidFill>
                  <a:srgbClr val="FFC000"/>
                </a:solidFill>
              </a:rPr>
              <a:t>Mentor</a:t>
            </a:r>
            <a:r>
              <a:rPr lang="id-ID" sz="2800" dirty="0" smtClean="0"/>
              <a:t>: ssorg yg mberikn advis karir tdk resmi.</a:t>
            </a:r>
          </a:p>
          <a:p>
            <a:pPr marL="1130400" lvl="3" indent="-514350">
              <a:lnSpc>
                <a:spcPct val="80000"/>
              </a:lnSpc>
              <a:spcAft>
                <a:spcPts val="600"/>
              </a:spcAft>
              <a:buFont typeface="+mj-lt"/>
              <a:buAutoNum type="alphaLcPeriod"/>
            </a:pPr>
            <a:r>
              <a:rPr lang="id-ID" sz="2800" dirty="0" smtClean="0">
                <a:solidFill>
                  <a:srgbClr val="FFC000"/>
                </a:solidFill>
              </a:rPr>
              <a:t>Sponsor</a:t>
            </a:r>
            <a:r>
              <a:rPr lang="id-ID" sz="2800" dirty="0" smtClean="0"/>
              <a:t>: sso di dlm orgas yg dpt menciptakan peluang pengemb karir utk org lain.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15</a:t>
            </a:fld>
            <a:endParaRPr lang="id-ID"/>
          </a:p>
        </p:txBody>
      </p:sp>
      <p:sp>
        <p:nvSpPr>
          <p:cNvPr id="3" name="Content Placeholder 2"/>
          <p:cNvSpPr>
            <a:spLocks noGrp="1"/>
          </p:cNvSpPr>
          <p:nvPr>
            <p:ph sz="quarter" idx="1"/>
          </p:nvPr>
        </p:nvSpPr>
        <p:spPr>
          <a:xfrm>
            <a:off x="395536" y="620688"/>
            <a:ext cx="8496944" cy="5832648"/>
          </a:xfrm>
        </p:spPr>
        <p:txBody>
          <a:bodyPr>
            <a:noAutofit/>
          </a:bodyPr>
          <a:lstStyle/>
          <a:p>
            <a:pPr marL="608400" lvl="1" indent="-514350">
              <a:lnSpc>
                <a:spcPct val="80000"/>
              </a:lnSpc>
              <a:spcAft>
                <a:spcPts val="600"/>
              </a:spcAft>
              <a:buFont typeface="+mj-lt"/>
              <a:buAutoNum type="arabicPeriod" startAt="6"/>
            </a:pPr>
            <a:r>
              <a:rPr lang="id-ID" sz="2800" b="1" dirty="0" smtClean="0"/>
              <a:t>Bawahan Kunci: </a:t>
            </a:r>
            <a:r>
              <a:rPr lang="id-ID" sz="2800" dirty="0" smtClean="0"/>
              <a:t>manajer yg sukses tgt pd bawahan yg membantu perkembangan &amp; kinerjanya (Bawahan yg punya puan &amp; ketramp khusus yg diperlukan manajer).</a:t>
            </a:r>
          </a:p>
          <a:p>
            <a:pPr marL="608400" lvl="1" indent="-514350">
              <a:lnSpc>
                <a:spcPct val="80000"/>
              </a:lnSpc>
              <a:buFont typeface="+mj-lt"/>
              <a:buAutoNum type="arabicPeriod" startAt="6"/>
            </a:pPr>
            <a:r>
              <a:rPr lang="id-ID" sz="2800" b="1" dirty="0" smtClean="0"/>
              <a:t>Peluang Pertumbuhan: </a:t>
            </a:r>
            <a:r>
              <a:rPr lang="id-ID" sz="2800" dirty="0" smtClean="0"/>
              <a:t>karyawan yg mengikuti program pelatihan dpt membantu pengembangan orgas dan rencana karirnya sendiri.</a:t>
            </a:r>
          </a:p>
          <a:p>
            <a:pPr marL="608400" lvl="1" indent="-514350">
              <a:lnSpc>
                <a:spcPct val="80000"/>
              </a:lnSpc>
              <a:buNone/>
            </a:pPr>
            <a:endParaRPr lang="id-ID" sz="2800" b="1" dirty="0" smtClean="0"/>
          </a:p>
          <a:p>
            <a:pPr marL="608400" lvl="1" indent="-514350">
              <a:lnSpc>
                <a:spcPct val="80000"/>
              </a:lnSpc>
              <a:buNone/>
            </a:pPr>
            <a:endParaRPr lang="id-ID" sz="2800" b="1" dirty="0" smtClean="0"/>
          </a:p>
          <a:p>
            <a:pPr marL="0" lvl="1" indent="0" algn="ctr">
              <a:lnSpc>
                <a:spcPct val="80000"/>
              </a:lnSpc>
              <a:buNone/>
            </a:pPr>
            <a:r>
              <a:rPr lang="id-ID" sz="2800" dirty="0" smtClean="0"/>
              <a:t>Program yg plg umum yg ditawarkan orgas dlm menciptakan &amp; mengembangkan ketrampilan karyawan utk kesempatan posisi yad a.l.: </a:t>
            </a:r>
          </a:p>
          <a:p>
            <a:pPr marL="0" lvl="1" indent="0" algn="ctr">
              <a:lnSpc>
                <a:spcPct val="80000"/>
              </a:lnSpc>
              <a:buNone/>
            </a:pPr>
            <a:r>
              <a:rPr lang="id-ID" sz="2800" b="1" dirty="0" smtClean="0"/>
              <a:t>coaching, job rotation, pendidikan &amp; latihan</a:t>
            </a:r>
            <a:endParaRPr lang="id-ID"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body" sz="half" idx="1"/>
          </p:nvPr>
        </p:nvSpPr>
        <p:spPr>
          <a:xfrm>
            <a:off x="467544" y="1628800"/>
            <a:ext cx="8435280" cy="4680520"/>
          </a:xfrm>
        </p:spPr>
        <p:txBody>
          <a:bodyPr>
            <a:normAutofit/>
          </a:bodyPr>
          <a:lstStyle/>
          <a:p>
            <a:pPr marL="533400" indent="-533400" eaLnBrk="1" hangingPunct="1">
              <a:lnSpc>
                <a:spcPct val="90000"/>
              </a:lnSpc>
              <a:buFontTx/>
              <a:buNone/>
            </a:pPr>
            <a:endParaRPr lang="id-ID" sz="2200" dirty="0" smtClean="0">
              <a:latin typeface="Century Gothic" pitchFamily="34" charset="0"/>
            </a:endParaRPr>
          </a:p>
          <a:p>
            <a:pPr marL="533400" indent="-533400" eaLnBrk="1" hangingPunct="1">
              <a:lnSpc>
                <a:spcPct val="90000"/>
              </a:lnSpc>
              <a:spcAft>
                <a:spcPts val="1200"/>
              </a:spcAft>
              <a:buFontTx/>
              <a:buAutoNum type="arabicPeriod"/>
            </a:pPr>
            <a:r>
              <a:rPr lang="id-ID" sz="3200" b="1" i="1" dirty="0" smtClean="0">
                <a:latin typeface="Century Gothic" pitchFamily="34" charset="0"/>
              </a:rPr>
              <a:t>Career Planning</a:t>
            </a:r>
            <a:r>
              <a:rPr lang="id-ID" sz="3200" dirty="0" smtClean="0">
                <a:latin typeface="Century Gothic" pitchFamily="34" charset="0"/>
              </a:rPr>
              <a:t> yaitu bagaimana pegawai merencanakan dan mewujudkan tujuan2 kariernya sendiri</a:t>
            </a:r>
          </a:p>
          <a:p>
            <a:pPr marL="533400" indent="-533400" eaLnBrk="1" hangingPunct="1">
              <a:lnSpc>
                <a:spcPct val="90000"/>
              </a:lnSpc>
              <a:buFontTx/>
              <a:buAutoNum type="arabicPeriod"/>
            </a:pPr>
            <a:r>
              <a:rPr lang="id-ID" sz="3200" b="1" i="1" dirty="0" smtClean="0">
                <a:latin typeface="Century Gothic" pitchFamily="34" charset="0"/>
              </a:rPr>
              <a:t>Career Management</a:t>
            </a:r>
            <a:r>
              <a:rPr lang="id-ID" sz="3200" dirty="0" smtClean="0">
                <a:latin typeface="Century Gothic" pitchFamily="34" charset="0"/>
              </a:rPr>
              <a:t>; proses ini menunjuk kepada bagaimana organisasi mendesain dan melaksanakan program pengembangan karier pegawai.</a:t>
            </a:r>
            <a:endParaRPr lang="en-GB" sz="3200" dirty="0" smtClean="0">
              <a:latin typeface="Century Gothic" pitchFamily="34" charset="0"/>
            </a:endParaRPr>
          </a:p>
        </p:txBody>
      </p:sp>
      <p:sp>
        <p:nvSpPr>
          <p:cNvPr id="4" name="Content Placeholder 3"/>
          <p:cNvSpPr>
            <a:spLocks noGrp="1"/>
          </p:cNvSpPr>
          <p:nvPr>
            <p:ph sz="half" idx="2"/>
          </p:nvPr>
        </p:nvSpPr>
        <p:spPr>
          <a:xfrm>
            <a:off x="446856" y="698228"/>
            <a:ext cx="8229600" cy="786556"/>
          </a:xfrm>
        </p:spPr>
        <p:txBody>
          <a:bodyPr>
            <a:normAutofit/>
          </a:bodyPr>
          <a:lstStyle/>
          <a:p>
            <a:pPr>
              <a:buNone/>
            </a:pPr>
            <a:r>
              <a:rPr lang="id-ID" sz="3600" dirty="0" smtClean="0"/>
              <a:t>Pengembangan Karis terdiri dari:</a:t>
            </a:r>
            <a:endParaRPr lang="id-ID"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body" sz="half" idx="1"/>
          </p:nvPr>
        </p:nvSpPr>
        <p:spPr>
          <a:xfrm>
            <a:off x="611560" y="332656"/>
            <a:ext cx="8136904" cy="6144344"/>
          </a:xfrm>
        </p:spPr>
        <p:txBody>
          <a:bodyPr>
            <a:normAutofit fontScale="92500"/>
          </a:bodyPr>
          <a:lstStyle/>
          <a:p>
            <a:pPr marL="0" indent="0" eaLnBrk="1" hangingPunct="1">
              <a:spcAft>
                <a:spcPts val="1200"/>
              </a:spcAft>
              <a:buNone/>
            </a:pPr>
            <a:r>
              <a:rPr lang="id-ID" sz="2200" dirty="0" smtClean="0">
                <a:latin typeface="Century Gothic" pitchFamily="34" charset="0"/>
              </a:rPr>
              <a:t>Sasaran pembinaan karier adalah meningkatkan efektivitas karier pegawai yang meliputi 4 karakteristik yi:</a:t>
            </a:r>
          </a:p>
          <a:p>
            <a:pPr marL="533400" indent="-533400" eaLnBrk="1" hangingPunct="1">
              <a:spcAft>
                <a:spcPts val="600"/>
              </a:spcAft>
              <a:buFontTx/>
              <a:buAutoNum type="arabicPeriod"/>
            </a:pPr>
            <a:r>
              <a:rPr lang="id-ID" sz="2200" b="1" dirty="0" smtClean="0">
                <a:latin typeface="Century Gothic" pitchFamily="34" charset="0"/>
              </a:rPr>
              <a:t>Kinerja Karier (</a:t>
            </a:r>
            <a:r>
              <a:rPr lang="id-ID" sz="2200" b="1" i="1" dirty="0" smtClean="0">
                <a:latin typeface="Century Gothic" pitchFamily="34" charset="0"/>
              </a:rPr>
              <a:t>career performance</a:t>
            </a:r>
            <a:r>
              <a:rPr lang="id-ID" sz="2200" b="1" dirty="0" smtClean="0">
                <a:latin typeface="Century Gothic" pitchFamily="34" charset="0"/>
              </a:rPr>
              <a:t>) </a:t>
            </a:r>
            <a:r>
              <a:rPr lang="id-ID" sz="2200" dirty="0" smtClean="0">
                <a:latin typeface="Century Gothic" pitchFamily="34" charset="0"/>
              </a:rPr>
              <a:t>berhubungan langsung dengan efektivitas organisasi yang merefleksikan tingkat konstribusi individu terhadap kinerja organisasi</a:t>
            </a:r>
          </a:p>
          <a:p>
            <a:pPr marL="533400" indent="-533400" eaLnBrk="1" hangingPunct="1">
              <a:spcAft>
                <a:spcPts val="600"/>
              </a:spcAft>
              <a:buFontTx/>
              <a:buAutoNum type="arabicPeriod"/>
            </a:pPr>
            <a:r>
              <a:rPr lang="id-ID" sz="2200" b="1" dirty="0" smtClean="0">
                <a:latin typeface="Century Gothic" pitchFamily="34" charset="0"/>
              </a:rPr>
              <a:t>Sikap Karier (</a:t>
            </a:r>
            <a:r>
              <a:rPr lang="id-ID" sz="2200" b="1" i="1" dirty="0" smtClean="0">
                <a:latin typeface="Century Gothic" pitchFamily="34" charset="0"/>
              </a:rPr>
              <a:t>career attitude</a:t>
            </a:r>
            <a:r>
              <a:rPr lang="id-ID" sz="2200" b="1" dirty="0" smtClean="0">
                <a:latin typeface="Century Gothic" pitchFamily="34" charset="0"/>
              </a:rPr>
              <a:t>)</a:t>
            </a:r>
            <a:r>
              <a:rPr lang="id-ID" sz="2200" dirty="0" smtClean="0">
                <a:latin typeface="Century Gothic" pitchFamily="34" charset="0"/>
              </a:rPr>
              <a:t> mengacu kepada cara individu melihat dan mengevaluasi kariernya.</a:t>
            </a:r>
          </a:p>
          <a:p>
            <a:pPr marL="533400" indent="-533400">
              <a:spcAft>
                <a:spcPts val="600"/>
              </a:spcAft>
              <a:buFontTx/>
              <a:buAutoNum type="arabicPeriod" startAt="3"/>
            </a:pPr>
            <a:r>
              <a:rPr lang="id-ID" sz="2200" b="1" dirty="0" smtClean="0">
                <a:latin typeface="Century Gothic" pitchFamily="34" charset="0"/>
              </a:rPr>
              <a:t>Adaptabilitas  Karier (</a:t>
            </a:r>
            <a:r>
              <a:rPr lang="id-ID" sz="2200" b="1" i="1" dirty="0" smtClean="0">
                <a:latin typeface="Century Gothic" pitchFamily="34" charset="0"/>
              </a:rPr>
              <a:t>career adaptability</a:t>
            </a:r>
            <a:r>
              <a:rPr lang="id-ID" sz="2200" b="1" dirty="0" smtClean="0">
                <a:latin typeface="Century Gothic" pitchFamily="34" charset="0"/>
              </a:rPr>
              <a:t>)</a:t>
            </a:r>
            <a:r>
              <a:rPr lang="id-ID" sz="2200" dirty="0" smtClean="0">
                <a:latin typeface="Century Gothic" pitchFamily="34" charset="0"/>
              </a:rPr>
              <a:t> berhubungan langsung dengan fleksibilitas, daya saing dan pengemb organisasi.</a:t>
            </a:r>
          </a:p>
          <a:p>
            <a:pPr marL="533400" indent="-533400">
              <a:buFontTx/>
              <a:buAutoNum type="arabicPeriod" startAt="3"/>
            </a:pPr>
            <a:r>
              <a:rPr lang="id-ID" sz="2200" b="1" dirty="0" smtClean="0">
                <a:latin typeface="Century Gothic" pitchFamily="34" charset="0"/>
              </a:rPr>
              <a:t>Identitas Karier (career identity)</a:t>
            </a:r>
            <a:r>
              <a:rPr lang="id-ID" sz="2200" dirty="0" smtClean="0">
                <a:latin typeface="Century Gothic" pitchFamily="34" charset="0"/>
              </a:rPr>
              <a:t> mengandung 2 komponen penting yi tingkat kesadaran yg konsisten dan jelas dari individu menyangkut minat, nilai2, dan ekspektasi mereka thd masa depan, dan tingkat konsistensi kehidupan individu sepanjang waktu. Sehingga identitas karier ini, terkait langsung dengan kepuasan pegawai dalam bekerja.</a:t>
            </a:r>
            <a:endParaRPr lang="en-GB" sz="2200" dirty="0" smtClean="0">
              <a:latin typeface="Century Gothic" pitchFamily="34" charset="0"/>
            </a:endParaRPr>
          </a:p>
          <a:p>
            <a:pPr marL="533400" indent="-533400" eaLnBrk="1" hangingPunct="1">
              <a:buFontTx/>
              <a:buAutoNum type="arabicPeriod"/>
            </a:pPr>
            <a:endParaRPr lang="id-ID" sz="2200" dirty="0" smtClean="0">
              <a:latin typeface="Century Gothic" pitchFamily="34" charset="0"/>
            </a:endParaRPr>
          </a:p>
          <a:p>
            <a:pPr marL="533400" indent="-533400" eaLnBrk="1" hangingPunct="1">
              <a:buFontTx/>
              <a:buAutoNum type="arabicPeriod"/>
            </a:pPr>
            <a:endParaRPr lang="id-ID" sz="2200" dirty="0" smtClean="0">
              <a:latin typeface="Century Gothic" pitchFamily="34" charset="0"/>
            </a:endParaRPr>
          </a:p>
          <a:p>
            <a:pPr marL="533400" indent="-533400" eaLnBrk="1" hangingPunct="1">
              <a:buFontTx/>
              <a:buAutoNum type="arabicPeriod"/>
            </a:pPr>
            <a:endParaRPr lang="en-GB" sz="2200" dirty="0" smtClean="0">
              <a:latin typeface="Century Gothic"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12064"/>
            <a:ext cx="7772400" cy="684688"/>
          </a:xfrm>
        </p:spPr>
        <p:txBody>
          <a:bodyPr>
            <a:normAutofit fontScale="90000"/>
          </a:bodyPr>
          <a:lstStyle/>
          <a:p>
            <a:pPr algn="ctr"/>
            <a:r>
              <a:rPr lang="id-ID" dirty="0" smtClean="0"/>
              <a:t>MODEL PENGEMBANGAN KARIR</a:t>
            </a:r>
            <a:endParaRPr lang="id-ID"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18</a:t>
            </a:fld>
            <a:endParaRPr lang="id-ID"/>
          </a:p>
        </p:txBody>
      </p:sp>
      <p:graphicFrame>
        <p:nvGraphicFramePr>
          <p:cNvPr id="3" name="Table 2"/>
          <p:cNvGraphicFramePr>
            <a:graphicFrameLocks noGrp="1"/>
          </p:cNvGraphicFramePr>
          <p:nvPr/>
        </p:nvGraphicFramePr>
        <p:xfrm>
          <a:off x="611560" y="1397000"/>
          <a:ext cx="8280920" cy="5056336"/>
        </p:xfrm>
        <a:graphic>
          <a:graphicData uri="http://schemas.openxmlformats.org/drawingml/2006/table">
            <a:tbl>
              <a:tblPr firstRow="1" bandRow="1">
                <a:tableStyleId>{5C22544A-7EE6-4342-B048-85BDC9FD1C3A}</a:tableStyleId>
              </a:tblPr>
              <a:tblGrid>
                <a:gridCol w="1872208"/>
                <a:gridCol w="1440160"/>
                <a:gridCol w="1800200"/>
                <a:gridCol w="1656184"/>
                <a:gridCol w="1512168"/>
              </a:tblGrid>
              <a:tr h="557958">
                <a:tc rowSpan="2">
                  <a:txBody>
                    <a:bodyPr/>
                    <a:lstStyle/>
                    <a:p>
                      <a:endParaRPr lang="id-ID" dirty="0"/>
                    </a:p>
                  </a:txBody>
                  <a:tcPr/>
                </a:tc>
                <a:tc gridSpan="4">
                  <a:txBody>
                    <a:bodyPr/>
                    <a:lstStyle/>
                    <a:p>
                      <a:pPr algn="ctr"/>
                      <a:r>
                        <a:rPr lang="id-ID" dirty="0" smtClean="0"/>
                        <a:t>TAHAPAN PENGEMBANGAN KARIR</a:t>
                      </a:r>
                      <a:endParaRPr lang="id-ID" dirty="0"/>
                    </a:p>
                  </a:txBody>
                  <a:tcPr anchor="ctr"/>
                </a:tc>
                <a:tc hMerge="1">
                  <a:txBody>
                    <a:bodyPr/>
                    <a:lstStyle/>
                    <a:p>
                      <a:endParaRPr lang="id-ID" dirty="0"/>
                    </a:p>
                  </a:txBody>
                  <a:tcPr/>
                </a:tc>
                <a:tc hMerge="1">
                  <a:txBody>
                    <a:bodyPr/>
                    <a:lstStyle/>
                    <a:p>
                      <a:endParaRPr lang="id-ID" dirty="0"/>
                    </a:p>
                  </a:txBody>
                  <a:tcPr/>
                </a:tc>
                <a:tc hMerge="1">
                  <a:txBody>
                    <a:bodyPr/>
                    <a:lstStyle/>
                    <a:p>
                      <a:endParaRPr lang="id-ID" dirty="0"/>
                    </a:p>
                  </a:txBody>
                  <a:tcPr/>
                </a:tc>
              </a:tr>
              <a:tr h="398038">
                <a:tc vMerge="1">
                  <a:txBody>
                    <a:bodyPr/>
                    <a:lstStyle/>
                    <a:p>
                      <a:endParaRPr lang="id-ID" dirty="0"/>
                    </a:p>
                  </a:txBody>
                  <a:tcPr/>
                </a:tc>
                <a:tc>
                  <a:txBody>
                    <a:bodyPr/>
                    <a:lstStyle/>
                    <a:p>
                      <a:pPr algn="ctr"/>
                      <a:r>
                        <a:rPr lang="id-ID" sz="1600" dirty="0" smtClean="0"/>
                        <a:t>EKSPLORASI</a:t>
                      </a:r>
                      <a:endParaRPr lang="id-ID" sz="1600" dirty="0"/>
                    </a:p>
                  </a:txBody>
                  <a:tcPr anchor="ctr"/>
                </a:tc>
                <a:tc>
                  <a:txBody>
                    <a:bodyPr/>
                    <a:lstStyle/>
                    <a:p>
                      <a:pPr algn="ctr"/>
                      <a:r>
                        <a:rPr lang="id-ID" sz="1600" dirty="0" smtClean="0"/>
                        <a:t>PEMBUATAN</a:t>
                      </a:r>
                      <a:endParaRPr lang="id-ID" sz="1600" dirty="0"/>
                    </a:p>
                  </a:txBody>
                  <a:tcPr anchor="ctr"/>
                </a:tc>
                <a:tc>
                  <a:txBody>
                    <a:bodyPr/>
                    <a:lstStyle/>
                    <a:p>
                      <a:pPr algn="ctr"/>
                      <a:r>
                        <a:rPr lang="id-ID" sz="1600" dirty="0" smtClean="0"/>
                        <a:t>PEMELIHARAAN</a:t>
                      </a:r>
                      <a:endParaRPr lang="id-ID" sz="1600" dirty="0"/>
                    </a:p>
                  </a:txBody>
                  <a:tcPr anchor="ctr"/>
                </a:tc>
                <a:tc>
                  <a:txBody>
                    <a:bodyPr/>
                    <a:lstStyle/>
                    <a:p>
                      <a:pPr algn="ctr"/>
                      <a:r>
                        <a:rPr lang="id-ID" sz="1600" dirty="0" smtClean="0"/>
                        <a:t>PEMUTUSAN</a:t>
                      </a:r>
                      <a:endParaRPr lang="id-ID" sz="1600" dirty="0"/>
                    </a:p>
                  </a:txBody>
                  <a:tcPr anchor="ctr"/>
                </a:tc>
              </a:tr>
              <a:tr h="1472197">
                <a:tc>
                  <a:txBody>
                    <a:bodyPr/>
                    <a:lstStyle/>
                    <a:p>
                      <a:r>
                        <a:rPr lang="id-ID" sz="1600" dirty="0" smtClean="0"/>
                        <a:t>TUGAS2 PENGEMBANGAN</a:t>
                      </a:r>
                      <a:endParaRPr lang="id-ID" sz="1600" dirty="0"/>
                    </a:p>
                  </a:txBody>
                  <a:tcPr/>
                </a:tc>
                <a:tc>
                  <a:txBody>
                    <a:bodyPr/>
                    <a:lstStyle/>
                    <a:p>
                      <a:r>
                        <a:rPr lang="id-ID" sz="1500" dirty="0" smtClean="0"/>
                        <a:t>Menemu kenali minat dan ketrampilan &amp; menyesuaikan ant diri sendiri dan pekerjaan</a:t>
                      </a:r>
                      <a:endParaRPr lang="id-ID" sz="1500" dirty="0"/>
                    </a:p>
                  </a:txBody>
                  <a:tcPr/>
                </a:tc>
                <a:tc>
                  <a:txBody>
                    <a:bodyPr/>
                    <a:lstStyle/>
                    <a:p>
                      <a:r>
                        <a:rPr lang="id-ID" sz="1600" dirty="0" smtClean="0"/>
                        <a:t>Perluasan pertumbuhan,  rasa aman, mengembangkan gaya hidup</a:t>
                      </a:r>
                      <a:endParaRPr lang="id-ID" sz="1600" dirty="0"/>
                    </a:p>
                  </a:txBody>
                  <a:tcPr/>
                </a:tc>
                <a:tc>
                  <a:txBody>
                    <a:bodyPr/>
                    <a:lstStyle/>
                    <a:p>
                      <a:r>
                        <a:rPr lang="id-ID" sz="1600" dirty="0" smtClean="0"/>
                        <a:t>Memelihara</a:t>
                      </a:r>
                      <a:r>
                        <a:rPr lang="id-ID" sz="1600" baseline="0" dirty="0" smtClean="0"/>
                        <a:t> sukses yg telah diperoleh</a:t>
                      </a:r>
                      <a:endParaRPr lang="id-ID" sz="1600" dirty="0"/>
                    </a:p>
                  </a:txBody>
                  <a:tcPr/>
                </a:tc>
                <a:tc>
                  <a:txBody>
                    <a:bodyPr/>
                    <a:lstStyle/>
                    <a:p>
                      <a:r>
                        <a:rPr lang="id-ID" sz="1600" dirty="0" smtClean="0"/>
                        <a:t>Perencanaan pensiun, perub keseimbangan</a:t>
                      </a:r>
                      <a:r>
                        <a:rPr lang="id-ID" sz="1600" baseline="0" dirty="0" smtClean="0"/>
                        <a:t> ant kerja dan bukan kerja</a:t>
                      </a:r>
                      <a:endParaRPr lang="id-ID" sz="1600" dirty="0"/>
                    </a:p>
                  </a:txBody>
                  <a:tcPr/>
                </a:tc>
              </a:tr>
              <a:tr h="1145042">
                <a:tc>
                  <a:txBody>
                    <a:bodyPr/>
                    <a:lstStyle/>
                    <a:p>
                      <a:r>
                        <a:rPr lang="id-ID" dirty="0" smtClean="0"/>
                        <a:t>AKTIVITAS</a:t>
                      </a:r>
                      <a:endParaRPr lang="id-ID" dirty="0"/>
                    </a:p>
                  </a:txBody>
                  <a:tcPr/>
                </a:tc>
                <a:tc>
                  <a:txBody>
                    <a:bodyPr/>
                    <a:lstStyle/>
                    <a:p>
                      <a:pPr>
                        <a:buFontTx/>
                        <a:buChar char="-"/>
                      </a:pPr>
                      <a:r>
                        <a:rPr lang="id-ID" sz="1600" dirty="0" smtClean="0"/>
                        <a:t>Membantu</a:t>
                      </a:r>
                    </a:p>
                    <a:p>
                      <a:pPr>
                        <a:buFontTx/>
                        <a:buChar char="-"/>
                      </a:pPr>
                      <a:r>
                        <a:rPr lang="id-ID" sz="1600" baseline="0" dirty="0" smtClean="0"/>
                        <a:t>Belajar</a:t>
                      </a:r>
                    </a:p>
                    <a:p>
                      <a:pPr>
                        <a:buFontTx/>
                        <a:buChar char="-"/>
                      </a:pPr>
                      <a:r>
                        <a:rPr lang="id-ID" sz="1600" baseline="0" dirty="0" smtClean="0"/>
                        <a:t>Mengikuti  </a:t>
                      </a:r>
                    </a:p>
                    <a:p>
                      <a:pPr>
                        <a:buFontTx/>
                        <a:buNone/>
                      </a:pPr>
                      <a:r>
                        <a:rPr lang="id-ID" sz="1600" baseline="0" dirty="0" smtClean="0"/>
                        <a:t>   arahan</a:t>
                      </a:r>
                    </a:p>
                  </a:txBody>
                  <a:tcPr/>
                </a:tc>
                <a:tc>
                  <a:txBody>
                    <a:bodyPr/>
                    <a:lstStyle/>
                    <a:p>
                      <a:pPr>
                        <a:buFontTx/>
                        <a:buChar char="-"/>
                      </a:pPr>
                      <a:r>
                        <a:rPr lang="id-ID" sz="1600" dirty="0" smtClean="0"/>
                        <a:t>Membuat</a:t>
                      </a:r>
                    </a:p>
                    <a:p>
                      <a:pPr>
                        <a:buFontTx/>
                        <a:buChar char="-"/>
                      </a:pPr>
                      <a:r>
                        <a:rPr lang="id-ID" sz="1600" dirty="0" smtClean="0"/>
                        <a:t>Kontribusi</a:t>
                      </a:r>
                    </a:p>
                    <a:p>
                      <a:pPr>
                        <a:buFontTx/>
                        <a:buChar char="-"/>
                      </a:pPr>
                      <a:r>
                        <a:rPr lang="id-ID" sz="1600" dirty="0" smtClean="0"/>
                        <a:t>Independen</a:t>
                      </a:r>
                      <a:endParaRPr lang="id-ID" sz="1600" dirty="0"/>
                    </a:p>
                  </a:txBody>
                  <a:tcPr/>
                </a:tc>
                <a:tc>
                  <a:txBody>
                    <a:bodyPr/>
                    <a:lstStyle/>
                    <a:p>
                      <a:r>
                        <a:rPr lang="id-ID" sz="1600" dirty="0" smtClean="0"/>
                        <a:t>-Pelatihan</a:t>
                      </a:r>
                    </a:p>
                    <a:p>
                      <a:pPr>
                        <a:buFontTx/>
                        <a:buChar char="-"/>
                      </a:pPr>
                      <a:r>
                        <a:rPr lang="id-ID" sz="1600" baseline="0" dirty="0" smtClean="0"/>
                        <a:t>Mjd sponsor</a:t>
                      </a:r>
                    </a:p>
                    <a:p>
                      <a:pPr>
                        <a:buFontTx/>
                        <a:buChar char="-"/>
                      </a:pPr>
                      <a:r>
                        <a:rPr lang="id-ID" sz="1600" baseline="0" dirty="0" smtClean="0"/>
                        <a:t>Membuat </a:t>
                      </a:r>
                    </a:p>
                    <a:p>
                      <a:pPr>
                        <a:buFontTx/>
                        <a:buNone/>
                      </a:pPr>
                      <a:r>
                        <a:rPr lang="id-ID" sz="1600" baseline="0" dirty="0" smtClean="0"/>
                        <a:t>   kebijakan</a:t>
                      </a:r>
                      <a:endParaRPr lang="id-ID" sz="1600" dirty="0" smtClean="0"/>
                    </a:p>
                  </a:txBody>
                  <a:tcPr/>
                </a:tc>
                <a:tc>
                  <a:txBody>
                    <a:bodyPr/>
                    <a:lstStyle/>
                    <a:p>
                      <a:r>
                        <a:rPr lang="id-ID" sz="1600" dirty="0" smtClean="0"/>
                        <a:t>Menarik diri dr pekerjaan</a:t>
                      </a:r>
                      <a:endParaRPr lang="id-ID" sz="1600" dirty="0"/>
                    </a:p>
                  </a:txBody>
                  <a:tcPr/>
                </a:tc>
              </a:tr>
              <a:tr h="687025">
                <a:tc>
                  <a:txBody>
                    <a:bodyPr/>
                    <a:lstStyle/>
                    <a:p>
                      <a:r>
                        <a:rPr lang="id-ID" dirty="0" smtClean="0"/>
                        <a:t>HUBUNGAN DG REKAN KERJA</a:t>
                      </a:r>
                      <a:endParaRPr lang="id-ID" dirty="0"/>
                    </a:p>
                  </a:txBody>
                  <a:tcPr/>
                </a:tc>
                <a:tc>
                  <a:txBody>
                    <a:bodyPr/>
                    <a:lstStyle/>
                    <a:p>
                      <a:pPr algn="ctr"/>
                      <a:r>
                        <a:rPr lang="id-ID" dirty="0" smtClean="0"/>
                        <a:t>Magang</a:t>
                      </a:r>
                      <a:endParaRPr lang="id-ID" dirty="0"/>
                    </a:p>
                  </a:txBody>
                  <a:tcPr anchor="ctr"/>
                </a:tc>
                <a:tc>
                  <a:txBody>
                    <a:bodyPr/>
                    <a:lstStyle/>
                    <a:p>
                      <a:pPr algn="ctr"/>
                      <a:r>
                        <a:rPr lang="id-ID" dirty="0" smtClean="0"/>
                        <a:t>Kolega</a:t>
                      </a:r>
                      <a:endParaRPr lang="id-ID" dirty="0"/>
                    </a:p>
                  </a:txBody>
                  <a:tcPr anchor="ctr"/>
                </a:tc>
                <a:tc>
                  <a:txBody>
                    <a:bodyPr/>
                    <a:lstStyle/>
                    <a:p>
                      <a:pPr algn="ctr"/>
                      <a:r>
                        <a:rPr lang="id-ID" dirty="0" smtClean="0"/>
                        <a:t>Mentor</a:t>
                      </a:r>
                      <a:endParaRPr lang="id-ID" dirty="0"/>
                    </a:p>
                  </a:txBody>
                  <a:tcPr anchor="ctr"/>
                </a:tc>
                <a:tc>
                  <a:txBody>
                    <a:bodyPr/>
                    <a:lstStyle/>
                    <a:p>
                      <a:pPr algn="ctr"/>
                      <a:r>
                        <a:rPr lang="id-ID" dirty="0" smtClean="0"/>
                        <a:t>Sponsor</a:t>
                      </a:r>
                      <a:endParaRPr lang="id-ID" dirty="0"/>
                    </a:p>
                  </a:txBody>
                  <a:tcPr anchor="ctr"/>
                </a:tc>
              </a:tr>
              <a:tr h="398038">
                <a:tc>
                  <a:txBody>
                    <a:bodyPr/>
                    <a:lstStyle/>
                    <a:p>
                      <a:r>
                        <a:rPr lang="id-ID" dirty="0" smtClean="0"/>
                        <a:t>USIA</a:t>
                      </a:r>
                      <a:endParaRPr lang="id-ID" dirty="0"/>
                    </a:p>
                  </a:txBody>
                  <a:tcPr/>
                </a:tc>
                <a:tc>
                  <a:txBody>
                    <a:bodyPr/>
                    <a:lstStyle/>
                    <a:p>
                      <a:pPr algn="ctr"/>
                      <a:r>
                        <a:rPr lang="id-ID" dirty="0" smtClean="0"/>
                        <a:t>&lt;</a:t>
                      </a:r>
                      <a:r>
                        <a:rPr lang="id-ID" baseline="0" dirty="0" smtClean="0"/>
                        <a:t> 30 th</a:t>
                      </a:r>
                      <a:endParaRPr lang="id-ID" dirty="0"/>
                    </a:p>
                  </a:txBody>
                  <a:tcPr anchor="ctr"/>
                </a:tc>
                <a:tc>
                  <a:txBody>
                    <a:bodyPr/>
                    <a:lstStyle/>
                    <a:p>
                      <a:pPr algn="ctr"/>
                      <a:r>
                        <a:rPr lang="id-ID" dirty="0" smtClean="0"/>
                        <a:t>30 – 45 th</a:t>
                      </a:r>
                      <a:endParaRPr lang="id-ID" dirty="0"/>
                    </a:p>
                  </a:txBody>
                  <a:tcPr anchor="ctr"/>
                </a:tc>
                <a:tc>
                  <a:txBody>
                    <a:bodyPr/>
                    <a:lstStyle/>
                    <a:p>
                      <a:pPr algn="ctr"/>
                      <a:r>
                        <a:rPr lang="id-ID" dirty="0" smtClean="0"/>
                        <a:t>46 – 60 th</a:t>
                      </a:r>
                      <a:endParaRPr lang="id-ID" dirty="0"/>
                    </a:p>
                  </a:txBody>
                  <a:tcPr anchor="ctr"/>
                </a:tc>
                <a:tc>
                  <a:txBody>
                    <a:bodyPr/>
                    <a:lstStyle/>
                    <a:p>
                      <a:pPr algn="ctr"/>
                      <a:r>
                        <a:rPr lang="id-ID" dirty="0" smtClean="0"/>
                        <a:t>61 th ke atas</a:t>
                      </a:r>
                      <a:endParaRPr lang="id-ID" dirty="0"/>
                    </a:p>
                  </a:txBody>
                  <a:tcPr anchor="ctr"/>
                </a:tc>
              </a:tr>
              <a:tr h="398038">
                <a:tc>
                  <a:txBody>
                    <a:bodyPr/>
                    <a:lstStyle/>
                    <a:p>
                      <a:r>
                        <a:rPr lang="id-ID" dirty="0" smtClean="0"/>
                        <a:t>LAMA KERJA</a:t>
                      </a:r>
                      <a:endParaRPr lang="id-ID" dirty="0"/>
                    </a:p>
                  </a:txBody>
                  <a:tcPr/>
                </a:tc>
                <a:tc>
                  <a:txBody>
                    <a:bodyPr/>
                    <a:lstStyle/>
                    <a:p>
                      <a:pPr algn="ctr"/>
                      <a:r>
                        <a:rPr lang="id-ID" dirty="0" smtClean="0"/>
                        <a:t>&lt; 5 th</a:t>
                      </a:r>
                      <a:endParaRPr lang="id-ID" dirty="0"/>
                    </a:p>
                  </a:txBody>
                  <a:tcPr anchor="ctr"/>
                </a:tc>
                <a:tc>
                  <a:txBody>
                    <a:bodyPr/>
                    <a:lstStyle/>
                    <a:p>
                      <a:pPr algn="ctr"/>
                      <a:r>
                        <a:rPr lang="id-ID" dirty="0" smtClean="0"/>
                        <a:t>5 – 10 th</a:t>
                      </a:r>
                      <a:endParaRPr lang="id-ID" dirty="0"/>
                    </a:p>
                  </a:txBody>
                  <a:tcPr anchor="ctr"/>
                </a:tc>
                <a:tc>
                  <a:txBody>
                    <a:bodyPr/>
                    <a:lstStyle/>
                    <a:p>
                      <a:pPr algn="ctr"/>
                      <a:r>
                        <a:rPr lang="id-ID" baseline="0" dirty="0" smtClean="0"/>
                        <a:t>Di atas 10 th</a:t>
                      </a:r>
                      <a:endParaRPr lang="id-ID" dirty="0"/>
                    </a:p>
                  </a:txBody>
                  <a:tcPr anchor="ctr"/>
                </a:tc>
                <a:tc>
                  <a:txBody>
                    <a:bodyPr/>
                    <a:lstStyle/>
                    <a:p>
                      <a:pPr algn="ctr"/>
                      <a:r>
                        <a:rPr lang="id-ID" dirty="0" smtClean="0"/>
                        <a:t>Di atas 10 th</a:t>
                      </a:r>
                      <a:endParaRPr lang="id-ID"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2</a:t>
            </a:fld>
            <a:endParaRPr lang="id-ID"/>
          </a:p>
        </p:txBody>
      </p:sp>
      <p:sp>
        <p:nvSpPr>
          <p:cNvPr id="3" name="Content Placeholder 2"/>
          <p:cNvSpPr>
            <a:spLocks noGrp="1"/>
          </p:cNvSpPr>
          <p:nvPr>
            <p:ph sz="quarter" idx="1"/>
          </p:nvPr>
        </p:nvSpPr>
        <p:spPr>
          <a:xfrm>
            <a:off x="914400" y="548680"/>
            <a:ext cx="7772400" cy="5806880"/>
          </a:xfrm>
        </p:spPr>
        <p:txBody>
          <a:bodyPr>
            <a:normAutofit/>
          </a:bodyPr>
          <a:lstStyle/>
          <a:p>
            <a:pPr>
              <a:spcAft>
                <a:spcPts val="1800"/>
              </a:spcAft>
            </a:pPr>
            <a:r>
              <a:rPr lang="id-ID" sz="4000" dirty="0" smtClean="0"/>
              <a:t>Tuntutan Pekerjaan</a:t>
            </a:r>
          </a:p>
          <a:p>
            <a:pPr>
              <a:spcAft>
                <a:spcPts val="1800"/>
              </a:spcAft>
            </a:pPr>
            <a:r>
              <a:rPr lang="id-ID" sz="4000" dirty="0" smtClean="0"/>
              <a:t>Pemenuhan Kebutuhan/ Kepuasan Karyawan</a:t>
            </a:r>
          </a:p>
          <a:p>
            <a:pPr>
              <a:spcAft>
                <a:spcPts val="1800"/>
              </a:spcAft>
            </a:pPr>
            <a:r>
              <a:rPr lang="id-ID" sz="4000" dirty="0" smtClean="0"/>
              <a:t>Perencanaan SDM</a:t>
            </a:r>
          </a:p>
          <a:p>
            <a:pPr>
              <a:spcAft>
                <a:spcPts val="1800"/>
              </a:spcAft>
            </a:pPr>
            <a:r>
              <a:rPr lang="id-ID" sz="4000" dirty="0" smtClean="0"/>
              <a:t>Pengembangan Karir</a:t>
            </a:r>
          </a:p>
          <a:p>
            <a:pPr>
              <a:spcAft>
                <a:spcPts val="1800"/>
              </a:spcAft>
            </a:pPr>
            <a:r>
              <a:rPr lang="id-ID" sz="4000" dirty="0" smtClean="0"/>
              <a:t>Mengatasi Masalah SDM</a:t>
            </a:r>
            <a:endParaRPr lang="id-ID"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19"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0" name="Rectangle 4"/>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1" name="Rectangle 5"/>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2" name="Rectangle 6"/>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3" name="Rectangle 7"/>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4" name="Rectangle 8"/>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5" name="Rectangle 9"/>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6" name="Rectangle 10"/>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9227" name="Rectangle 11"/>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pPr eaLnBrk="1" hangingPunct="1"/>
            <a:endParaRPr lang="id-ID" sz="2000">
              <a:latin typeface="Times New Roman" pitchFamily="18" charset="0"/>
            </a:endParaRPr>
          </a:p>
        </p:txBody>
      </p:sp>
      <p:sp>
        <p:nvSpPr>
          <p:cNvPr id="22" name="Footer Placeholder 21"/>
          <p:cNvSpPr>
            <a:spLocks noGrp="1"/>
          </p:cNvSpPr>
          <p:nvPr>
            <p:ph type="ftr" sz="quarter" idx="11"/>
          </p:nvPr>
        </p:nvSpPr>
        <p:spPr/>
        <p:txBody>
          <a:bodyPr/>
          <a:lstStyle/>
          <a:p>
            <a:r>
              <a:rPr lang="id-ID" smtClean="0"/>
              <a:t>Created by Yenny</a:t>
            </a:r>
            <a:endParaRPr lang="id-ID"/>
          </a:p>
        </p:txBody>
      </p:sp>
      <p:sp>
        <p:nvSpPr>
          <p:cNvPr id="21" name="Slide Number Placeholder 20"/>
          <p:cNvSpPr>
            <a:spLocks noGrp="1"/>
          </p:cNvSpPr>
          <p:nvPr>
            <p:ph type="sldNum" sz="quarter" idx="12"/>
          </p:nvPr>
        </p:nvSpPr>
        <p:spPr/>
        <p:txBody>
          <a:bodyPr/>
          <a:lstStyle/>
          <a:p>
            <a:fld id="{4348BA5A-2244-4B26-A5E7-5AD77B67B9DC}" type="slidenum">
              <a:rPr lang="id-ID" smtClean="0"/>
              <a:pPr/>
              <a:t>3</a:t>
            </a:fld>
            <a:endParaRPr lang="id-ID"/>
          </a:p>
        </p:txBody>
      </p:sp>
      <p:sp>
        <p:nvSpPr>
          <p:cNvPr id="54284" name="Rectangle 12"/>
          <p:cNvSpPr>
            <a:spLocks noGrp="1" noChangeArrowheads="1"/>
          </p:cNvSpPr>
          <p:nvPr>
            <p:ph type="title" idx="4294967295"/>
          </p:nvPr>
        </p:nvSpPr>
        <p:spPr>
          <a:xfrm>
            <a:off x="1371600" y="512763"/>
            <a:ext cx="7772400" cy="914400"/>
          </a:xfrm>
        </p:spPr>
        <p:txBody>
          <a:bodyPr lIns="45720" rIns="45720"/>
          <a:lstStyle/>
          <a:p>
            <a:pPr eaLnBrk="1" hangingPunct="1">
              <a:defRPr/>
            </a:pPr>
            <a:r>
              <a:rPr lang="en-US" smtClean="0"/>
              <a:t>The Workforce Environment</a:t>
            </a:r>
          </a:p>
        </p:txBody>
      </p:sp>
      <p:graphicFrame>
        <p:nvGraphicFramePr>
          <p:cNvPr id="9229" name="Object 13"/>
          <p:cNvGraphicFramePr>
            <a:graphicFrameLocks/>
          </p:cNvGraphicFramePr>
          <p:nvPr>
            <p:ph idx="4294967295"/>
          </p:nvPr>
        </p:nvGraphicFramePr>
        <p:xfrm>
          <a:off x="4454525" y="1833563"/>
          <a:ext cx="4689475" cy="4262437"/>
        </p:xfrm>
        <a:graphic>
          <a:graphicData uri="http://schemas.openxmlformats.org/presentationml/2006/ole">
            <p:oleObj spid="_x0000_s2050" name="ClipArt" r:id="rId4" imgW="3440865" imgH="3447193" progId="">
              <p:embed/>
            </p:oleObj>
          </a:graphicData>
        </a:graphic>
      </p:graphicFrame>
      <p:sp>
        <p:nvSpPr>
          <p:cNvPr id="9230" name="AutoShape 14"/>
          <p:cNvSpPr>
            <a:spLocks noChangeArrowheads="1"/>
          </p:cNvSpPr>
          <p:nvPr/>
        </p:nvSpPr>
        <p:spPr bwMode="auto">
          <a:xfrm>
            <a:off x="3370436" y="2825750"/>
            <a:ext cx="2425700" cy="2197100"/>
          </a:xfrm>
          <a:prstGeom prst="diamond">
            <a:avLst/>
          </a:prstGeom>
          <a:solidFill>
            <a:srgbClr val="FFFFFF"/>
          </a:solidFill>
          <a:ln w="12700">
            <a:solidFill>
              <a:schemeClr val="tx1"/>
            </a:solidFill>
            <a:miter lim="800000"/>
            <a:headEnd/>
            <a:tailEnd/>
          </a:ln>
        </p:spPr>
        <p:txBody>
          <a:bodyPr wrap="none" anchor="ctr"/>
          <a:lstStyle/>
          <a:p>
            <a:pPr eaLnBrk="1" hangingPunct="1"/>
            <a:endParaRPr lang="id-ID" sz="2000">
              <a:latin typeface="Times New Roman" pitchFamily="18" charset="0"/>
            </a:endParaRPr>
          </a:p>
        </p:txBody>
      </p:sp>
      <p:sp>
        <p:nvSpPr>
          <p:cNvPr id="9231" name="Rectangle 15"/>
          <p:cNvSpPr>
            <a:spLocks noChangeArrowheads="1"/>
          </p:cNvSpPr>
          <p:nvPr/>
        </p:nvSpPr>
        <p:spPr bwMode="auto">
          <a:xfrm>
            <a:off x="3779912" y="3443288"/>
            <a:ext cx="1703387" cy="942975"/>
          </a:xfrm>
          <a:prstGeom prst="rect">
            <a:avLst/>
          </a:prstGeom>
          <a:noFill/>
          <a:ln w="12700">
            <a:noFill/>
            <a:miter lim="800000"/>
            <a:headEnd/>
            <a:tailEnd/>
          </a:ln>
        </p:spPr>
        <p:txBody>
          <a:bodyPr wrap="none" lIns="90488" tIns="44450" rIns="90488" bIns="44450">
            <a:spAutoFit/>
          </a:bodyPr>
          <a:lstStyle/>
          <a:p>
            <a:pPr algn="ctr" eaLnBrk="1" hangingPunct="1"/>
            <a:r>
              <a:rPr lang="en-US" sz="2800" dirty="0">
                <a:solidFill>
                  <a:schemeClr val="bg2"/>
                </a:solidFill>
                <a:latin typeface="Impact" pitchFamily="34" charset="0"/>
              </a:rPr>
              <a:t>The Firm’s </a:t>
            </a:r>
          </a:p>
          <a:p>
            <a:pPr algn="ctr" eaLnBrk="1" hangingPunct="1"/>
            <a:r>
              <a:rPr lang="en-US" sz="2800" dirty="0">
                <a:solidFill>
                  <a:schemeClr val="bg2"/>
                </a:solidFill>
                <a:latin typeface="Impact" pitchFamily="34" charset="0"/>
              </a:rPr>
              <a:t>HRD Plan</a:t>
            </a:r>
          </a:p>
        </p:txBody>
      </p:sp>
      <p:sp>
        <p:nvSpPr>
          <p:cNvPr id="12304" name="Rectangle 16"/>
          <p:cNvSpPr>
            <a:spLocks noChangeArrowheads="1"/>
          </p:cNvSpPr>
          <p:nvPr/>
        </p:nvSpPr>
        <p:spPr bwMode="auto">
          <a:xfrm>
            <a:off x="449263" y="2079625"/>
            <a:ext cx="2179637" cy="946150"/>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a:solidFill>
                  <a:srgbClr val="FFFFFF"/>
                </a:solidFill>
                <a:effectLst>
                  <a:outerShdw blurRad="38100" dist="38100" dir="2700000" algn="tl">
                    <a:srgbClr val="000000"/>
                  </a:outerShdw>
                </a:effectLst>
                <a:latin typeface="Impact" pitchFamily="34" charset="0"/>
              </a:rPr>
              <a:t>Competitive</a:t>
            </a:r>
          </a:p>
          <a:p>
            <a:pPr eaLnBrk="1" hangingPunct="1">
              <a:defRPr/>
            </a:pPr>
            <a:r>
              <a:rPr lang="en-US" sz="2800">
                <a:solidFill>
                  <a:srgbClr val="FFFFFF"/>
                </a:solidFill>
                <a:effectLst>
                  <a:outerShdw blurRad="38100" dist="38100" dir="2700000" algn="tl">
                    <a:srgbClr val="000000"/>
                  </a:outerShdw>
                </a:effectLst>
                <a:latin typeface="Impact" pitchFamily="34" charset="0"/>
              </a:rPr>
              <a:t>Environment</a:t>
            </a:r>
          </a:p>
        </p:txBody>
      </p:sp>
      <p:sp>
        <p:nvSpPr>
          <p:cNvPr id="12305" name="Rectangle 17"/>
          <p:cNvSpPr>
            <a:spLocks noChangeArrowheads="1"/>
          </p:cNvSpPr>
          <p:nvPr/>
        </p:nvSpPr>
        <p:spPr bwMode="auto">
          <a:xfrm>
            <a:off x="6842125" y="2155825"/>
            <a:ext cx="2179638" cy="1373188"/>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a:solidFill>
                  <a:srgbClr val="FFFFFF"/>
                </a:solidFill>
                <a:effectLst>
                  <a:outerShdw blurRad="38100" dist="38100" dir="2700000" algn="tl">
                    <a:srgbClr val="000000"/>
                  </a:outerShdw>
                </a:effectLst>
                <a:latin typeface="Impact" pitchFamily="34" charset="0"/>
              </a:rPr>
              <a:t>Political and</a:t>
            </a:r>
          </a:p>
          <a:p>
            <a:pPr eaLnBrk="1" hangingPunct="1">
              <a:defRPr/>
            </a:pPr>
            <a:r>
              <a:rPr lang="en-US" sz="2800">
                <a:solidFill>
                  <a:srgbClr val="FFFFFF"/>
                </a:solidFill>
                <a:effectLst>
                  <a:outerShdw blurRad="38100" dist="38100" dir="2700000" algn="tl">
                    <a:srgbClr val="000000"/>
                  </a:outerShdw>
                </a:effectLst>
                <a:latin typeface="Impact" pitchFamily="34" charset="0"/>
              </a:rPr>
              <a:t>Legal</a:t>
            </a:r>
          </a:p>
          <a:p>
            <a:pPr eaLnBrk="1" hangingPunct="1">
              <a:defRPr/>
            </a:pPr>
            <a:r>
              <a:rPr lang="en-US" sz="2800">
                <a:solidFill>
                  <a:srgbClr val="FFFFFF"/>
                </a:solidFill>
                <a:effectLst>
                  <a:outerShdw blurRad="38100" dist="38100" dir="2700000" algn="tl">
                    <a:srgbClr val="000000"/>
                  </a:outerShdw>
                </a:effectLst>
                <a:latin typeface="Impact" pitchFamily="34" charset="0"/>
              </a:rPr>
              <a:t>Environment</a:t>
            </a:r>
          </a:p>
        </p:txBody>
      </p:sp>
      <p:sp>
        <p:nvSpPr>
          <p:cNvPr id="12306" name="Rectangle 18"/>
          <p:cNvSpPr>
            <a:spLocks noChangeArrowheads="1"/>
          </p:cNvSpPr>
          <p:nvPr/>
        </p:nvSpPr>
        <p:spPr bwMode="auto">
          <a:xfrm>
            <a:off x="6765925" y="4281488"/>
            <a:ext cx="2179638" cy="1373187"/>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a:solidFill>
                  <a:srgbClr val="FFFFFF"/>
                </a:solidFill>
                <a:effectLst>
                  <a:outerShdw blurRad="38100" dist="38100" dir="2700000" algn="tl">
                    <a:srgbClr val="000000"/>
                  </a:outerShdw>
                </a:effectLst>
                <a:latin typeface="Impact" pitchFamily="34" charset="0"/>
              </a:rPr>
              <a:t>Social and </a:t>
            </a:r>
          </a:p>
          <a:p>
            <a:pPr eaLnBrk="1" hangingPunct="1">
              <a:defRPr/>
            </a:pPr>
            <a:r>
              <a:rPr lang="en-US" sz="2800">
                <a:solidFill>
                  <a:srgbClr val="FFFFFF"/>
                </a:solidFill>
                <a:effectLst>
                  <a:outerShdw blurRad="38100" dist="38100" dir="2700000" algn="tl">
                    <a:srgbClr val="000000"/>
                  </a:outerShdw>
                </a:effectLst>
                <a:latin typeface="Impact" pitchFamily="34" charset="0"/>
              </a:rPr>
              <a:t>Cultural</a:t>
            </a:r>
          </a:p>
          <a:p>
            <a:pPr eaLnBrk="1" hangingPunct="1">
              <a:defRPr/>
            </a:pPr>
            <a:r>
              <a:rPr lang="en-US" sz="2800">
                <a:solidFill>
                  <a:srgbClr val="FFFFFF"/>
                </a:solidFill>
                <a:effectLst>
                  <a:outerShdw blurRad="38100" dist="38100" dir="2700000" algn="tl">
                    <a:srgbClr val="000000"/>
                  </a:outerShdw>
                </a:effectLst>
                <a:latin typeface="Impact" pitchFamily="34" charset="0"/>
              </a:rPr>
              <a:t>Environment</a:t>
            </a:r>
          </a:p>
        </p:txBody>
      </p:sp>
      <p:sp>
        <p:nvSpPr>
          <p:cNvPr id="12307" name="Rectangle 19"/>
          <p:cNvSpPr>
            <a:spLocks noChangeArrowheads="1"/>
          </p:cNvSpPr>
          <p:nvPr/>
        </p:nvSpPr>
        <p:spPr bwMode="auto">
          <a:xfrm>
            <a:off x="1113805" y="5576888"/>
            <a:ext cx="2378075" cy="946150"/>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dirty="0">
                <a:solidFill>
                  <a:srgbClr val="FFFFFF"/>
                </a:solidFill>
                <a:effectLst>
                  <a:outerShdw blurRad="38100" dist="38100" dir="2700000" algn="tl">
                    <a:srgbClr val="000000"/>
                  </a:outerShdw>
                </a:effectLst>
                <a:latin typeface="Impact" pitchFamily="34" charset="0"/>
              </a:rPr>
              <a:t>Technological</a:t>
            </a:r>
          </a:p>
          <a:p>
            <a:pPr eaLnBrk="1" hangingPunct="1">
              <a:defRPr/>
            </a:pPr>
            <a:r>
              <a:rPr lang="en-US" sz="2800" dirty="0">
                <a:solidFill>
                  <a:srgbClr val="FFFFFF"/>
                </a:solidFill>
                <a:effectLst>
                  <a:outerShdw blurRad="38100" dist="38100" dir="2700000" algn="tl">
                    <a:srgbClr val="000000"/>
                  </a:outerShdw>
                </a:effectLst>
                <a:latin typeface="Impact" pitchFamily="34" charset="0"/>
              </a:rPr>
              <a:t>Environment</a:t>
            </a:r>
          </a:p>
        </p:txBody>
      </p:sp>
      <p:sp>
        <p:nvSpPr>
          <p:cNvPr id="12308" name="Rectangle 20"/>
          <p:cNvSpPr>
            <a:spLocks noChangeArrowheads="1"/>
          </p:cNvSpPr>
          <p:nvPr/>
        </p:nvSpPr>
        <p:spPr bwMode="auto">
          <a:xfrm>
            <a:off x="220663" y="3671888"/>
            <a:ext cx="2179637" cy="946150"/>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a:solidFill>
                  <a:srgbClr val="FFFFFF"/>
                </a:solidFill>
                <a:effectLst>
                  <a:outerShdw blurRad="38100" dist="38100" dir="2700000" algn="tl">
                    <a:srgbClr val="000000"/>
                  </a:outerShdw>
                </a:effectLst>
                <a:latin typeface="Impact" pitchFamily="34" charset="0"/>
              </a:rPr>
              <a:t>Economic</a:t>
            </a:r>
          </a:p>
          <a:p>
            <a:pPr eaLnBrk="1" hangingPunct="1">
              <a:defRPr/>
            </a:pPr>
            <a:r>
              <a:rPr lang="en-US" sz="2800">
                <a:solidFill>
                  <a:srgbClr val="FFFFFF"/>
                </a:solidFill>
                <a:effectLst>
                  <a:outerShdw blurRad="38100" dist="38100" dir="2700000" algn="tl">
                    <a:srgbClr val="000000"/>
                  </a:outerShdw>
                </a:effectLst>
                <a:latin typeface="Impact" pitchFamily="34" charset="0"/>
              </a:rPr>
              <a:t>Environment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648"/>
            <a:ext cx="7772400" cy="576064"/>
          </a:xfrm>
        </p:spPr>
        <p:txBody>
          <a:bodyPr>
            <a:normAutofit fontScale="90000"/>
          </a:bodyPr>
          <a:lstStyle/>
          <a:p>
            <a:pPr algn="ctr"/>
            <a:r>
              <a:rPr lang="id-ID" dirty="0" smtClean="0"/>
              <a:t>Perencanaan SDM &amp; Pelatihan</a:t>
            </a:r>
            <a:endParaRPr lang="id-ID" dirty="0"/>
          </a:p>
        </p:txBody>
      </p:sp>
      <p:sp>
        <p:nvSpPr>
          <p:cNvPr id="49" name="Footer Placeholder 48"/>
          <p:cNvSpPr>
            <a:spLocks noGrp="1"/>
          </p:cNvSpPr>
          <p:nvPr>
            <p:ph type="ftr" sz="quarter" idx="11"/>
          </p:nvPr>
        </p:nvSpPr>
        <p:spPr/>
        <p:txBody>
          <a:bodyPr/>
          <a:lstStyle/>
          <a:p>
            <a:r>
              <a:rPr lang="id-ID" smtClean="0"/>
              <a:t>Created by Yenny</a:t>
            </a:r>
            <a:endParaRPr lang="id-ID"/>
          </a:p>
        </p:txBody>
      </p:sp>
      <p:sp>
        <p:nvSpPr>
          <p:cNvPr id="48" name="Slide Number Placeholder 47"/>
          <p:cNvSpPr>
            <a:spLocks noGrp="1"/>
          </p:cNvSpPr>
          <p:nvPr>
            <p:ph type="sldNum" sz="quarter" idx="12"/>
          </p:nvPr>
        </p:nvSpPr>
        <p:spPr/>
        <p:txBody>
          <a:bodyPr/>
          <a:lstStyle/>
          <a:p>
            <a:fld id="{4348BA5A-2244-4B26-A5E7-5AD77B67B9DC}" type="slidenum">
              <a:rPr lang="id-ID" smtClean="0"/>
              <a:pPr/>
              <a:t>4</a:t>
            </a:fld>
            <a:endParaRPr lang="id-ID"/>
          </a:p>
        </p:txBody>
      </p:sp>
      <p:grpSp>
        <p:nvGrpSpPr>
          <p:cNvPr id="16431" name="Group 47"/>
          <p:cNvGrpSpPr>
            <a:grpSpLocks/>
          </p:cNvGrpSpPr>
          <p:nvPr/>
        </p:nvGrpSpPr>
        <p:grpSpPr bwMode="auto">
          <a:xfrm>
            <a:off x="1907704" y="1196752"/>
            <a:ext cx="5832648" cy="5256584"/>
            <a:chOff x="1679" y="1305"/>
            <a:chExt cx="7801" cy="8639"/>
          </a:xfrm>
        </p:grpSpPr>
        <p:sp>
          <p:nvSpPr>
            <p:cNvPr id="16432" name="Text Box 48"/>
            <p:cNvSpPr txBox="1">
              <a:spLocks noChangeArrowheads="1"/>
            </p:cNvSpPr>
            <p:nvPr/>
          </p:nvSpPr>
          <p:spPr bwMode="auto">
            <a:xfrm>
              <a:off x="4234" y="1305"/>
              <a:ext cx="2726" cy="4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LINGKUNGAN EKSTERNAL</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33" name="Text Box 49"/>
            <p:cNvSpPr txBox="1">
              <a:spLocks noChangeArrowheads="1"/>
            </p:cNvSpPr>
            <p:nvPr/>
          </p:nvSpPr>
          <p:spPr bwMode="auto">
            <a:xfrm>
              <a:off x="4234" y="1802"/>
              <a:ext cx="2726" cy="4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LINGKUNGAN INTERNAL</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34" name="Text Box 50"/>
            <p:cNvSpPr txBox="1">
              <a:spLocks noChangeArrowheads="1"/>
            </p:cNvSpPr>
            <p:nvPr/>
          </p:nvSpPr>
          <p:spPr bwMode="auto">
            <a:xfrm>
              <a:off x="4234" y="2308"/>
              <a:ext cx="2726" cy="4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PERENCANAAN STRATEGIS</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35" name="Text Box 51"/>
            <p:cNvSpPr txBox="1">
              <a:spLocks noChangeArrowheads="1"/>
            </p:cNvSpPr>
            <p:nvPr/>
          </p:nvSpPr>
          <p:spPr bwMode="auto">
            <a:xfrm>
              <a:off x="4234" y="3190"/>
              <a:ext cx="2726" cy="4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PERENCANAAN SDM</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436" name="AutoShape 52"/>
            <p:cNvCxnSpPr>
              <a:cxnSpLocks noChangeShapeType="1"/>
            </p:cNvCxnSpPr>
            <p:nvPr/>
          </p:nvCxnSpPr>
          <p:spPr bwMode="auto">
            <a:xfrm>
              <a:off x="5590" y="2805"/>
              <a:ext cx="0" cy="349"/>
            </a:xfrm>
            <a:prstGeom prst="straightConnector1">
              <a:avLst/>
            </a:prstGeom>
            <a:noFill/>
            <a:ln w="9525">
              <a:solidFill>
                <a:srgbClr val="000000"/>
              </a:solidFill>
              <a:round/>
              <a:headEnd type="triangle" w="med" len="med"/>
              <a:tailEnd type="triangle" w="med" len="med"/>
            </a:ln>
          </p:spPr>
        </p:cxnSp>
        <p:sp>
          <p:nvSpPr>
            <p:cNvPr id="16437" name="Text Box 53"/>
            <p:cNvSpPr txBox="1">
              <a:spLocks noChangeArrowheads="1"/>
            </p:cNvSpPr>
            <p:nvPr/>
          </p:nvSpPr>
          <p:spPr bwMode="auto">
            <a:xfrm>
              <a:off x="2331" y="4509"/>
              <a:ext cx="1903" cy="95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Perkiraan Kebutuhan dan Persyaratan SDM</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38" name="Text Box 54"/>
            <p:cNvSpPr txBox="1">
              <a:spLocks noChangeArrowheads="1"/>
            </p:cNvSpPr>
            <p:nvPr/>
          </p:nvSpPr>
          <p:spPr bwMode="auto">
            <a:xfrm>
              <a:off x="4810" y="4492"/>
              <a:ext cx="1566" cy="95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Perbandingan Kebutuhan dan Ketersediaan</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39" name="Text Box 55"/>
            <p:cNvSpPr txBox="1">
              <a:spLocks noChangeArrowheads="1"/>
            </p:cNvSpPr>
            <p:nvPr/>
          </p:nvSpPr>
          <p:spPr bwMode="auto">
            <a:xfrm>
              <a:off x="6960" y="4492"/>
              <a:ext cx="1749" cy="9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Perbandingan Ketersediaan SDM</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0" name="Text Box 56"/>
            <p:cNvSpPr txBox="1">
              <a:spLocks noChangeArrowheads="1"/>
            </p:cNvSpPr>
            <p:nvPr/>
          </p:nvSpPr>
          <p:spPr bwMode="auto">
            <a:xfrm>
              <a:off x="2331" y="6137"/>
              <a:ext cx="1903" cy="7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1000"/>
                </a:spcAft>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Kebutuhan = Persediaan</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1" name="Text Box 57"/>
            <p:cNvSpPr txBox="1">
              <a:spLocks noChangeArrowheads="1"/>
            </p:cNvSpPr>
            <p:nvPr/>
          </p:nvSpPr>
          <p:spPr bwMode="auto">
            <a:xfrm>
              <a:off x="4691" y="6137"/>
              <a:ext cx="1789" cy="7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1000"/>
                </a:spcAft>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Surplus Tenaga Kerja</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2" name="Text Box 58"/>
            <p:cNvSpPr txBox="1">
              <a:spLocks noChangeArrowheads="1"/>
            </p:cNvSpPr>
            <p:nvPr/>
          </p:nvSpPr>
          <p:spPr bwMode="auto">
            <a:xfrm>
              <a:off x="6960" y="6137"/>
              <a:ext cx="1749" cy="7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0"/>
                </a:spcBef>
                <a:spcAft>
                  <a:spcPts val="1000"/>
                </a:spcAft>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Kekurangan Tenaga Kerja</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3" name="Text Box 59"/>
            <p:cNvSpPr txBox="1">
              <a:spLocks noChangeArrowheads="1"/>
            </p:cNvSpPr>
            <p:nvPr/>
          </p:nvSpPr>
          <p:spPr bwMode="auto">
            <a:xfrm>
              <a:off x="2331" y="7422"/>
              <a:ext cx="1903" cy="7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Tidak ada tindakan</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4" name="Text Box 60"/>
            <p:cNvSpPr txBox="1">
              <a:spLocks noChangeArrowheads="1"/>
            </p:cNvSpPr>
            <p:nvPr/>
          </p:nvSpPr>
          <p:spPr bwMode="auto">
            <a:xfrm>
              <a:off x="4691" y="7455"/>
              <a:ext cx="1789" cy="213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Pembatasan rekrutmen</a:t>
              </a:r>
            </a:p>
            <a:p>
              <a:pPr marL="0" marR="0" lvl="0" indent="0" algn="l" defTabSz="914400" rtl="0" eaLnBrk="1" fontAlgn="base" latinLnBrk="0" hangingPunct="1">
                <a:lnSpc>
                  <a:spcPct val="80000"/>
                </a:lnSpc>
                <a:spcBef>
                  <a:spcPct val="0"/>
                </a:spcBef>
                <a:spcAft>
                  <a:spcPct val="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Pengurangan jam kerja</a:t>
              </a:r>
            </a:p>
            <a:p>
              <a:pPr marL="0" marR="0" lvl="0" indent="0" algn="l" defTabSz="914400" rtl="0" eaLnBrk="1" fontAlgn="base" latinLnBrk="0" hangingPunct="1">
                <a:lnSpc>
                  <a:spcPct val="80000"/>
                </a:lnSpc>
                <a:spcBef>
                  <a:spcPct val="0"/>
                </a:spcBef>
                <a:spcAft>
                  <a:spcPct val="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Pensiun dini</a:t>
              </a:r>
            </a:p>
            <a:p>
              <a:pPr marL="0" marR="0" lvl="0" indent="0" algn="l" defTabSz="914400" rtl="0" eaLnBrk="1" fontAlgn="base" latinLnBrk="0" hangingPunct="1">
                <a:lnSpc>
                  <a:spcPct val="80000"/>
                </a:lnSpc>
                <a:spcBef>
                  <a:spcPct val="0"/>
                </a:spcBef>
                <a:spcAft>
                  <a:spcPct val="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PHK</a:t>
              </a:r>
            </a:p>
            <a:p>
              <a:pPr marL="0" marR="0" lvl="0" indent="0" algn="l" defTabSz="914400" rtl="0" eaLnBrk="1" fontAlgn="base" latinLnBrk="0" hangingPunct="1">
                <a:lnSpc>
                  <a:spcPct val="80000"/>
                </a:lnSpc>
                <a:spcBef>
                  <a:spcPct val="0"/>
                </a:spcBef>
                <a:spcAft>
                  <a:spcPts val="1000"/>
                </a:spcAft>
                <a:buClrTx/>
                <a:buSzTx/>
                <a:buFontTx/>
                <a:buNone/>
                <a:tabLst/>
              </a:pPr>
              <a:r>
                <a:rPr kumimoji="0" lang="id-ID" altLang="ja-JP" sz="12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Pengurangan tenaga kerja</a:t>
              </a:r>
              <a:endParaRPr kumimoji="0" lang="id-ID"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5" name="Text Box 61"/>
            <p:cNvSpPr txBox="1">
              <a:spLocks noChangeArrowheads="1"/>
            </p:cNvSpPr>
            <p:nvPr/>
          </p:nvSpPr>
          <p:spPr bwMode="auto">
            <a:xfrm>
              <a:off x="6960" y="7439"/>
              <a:ext cx="1749" cy="4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4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Rekrutmen</a:t>
              </a:r>
              <a:endParaRPr kumimoji="0" lang="id-ID"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6" name="Text Box 62"/>
            <p:cNvSpPr txBox="1">
              <a:spLocks noChangeArrowheads="1"/>
            </p:cNvSpPr>
            <p:nvPr/>
          </p:nvSpPr>
          <p:spPr bwMode="auto">
            <a:xfrm>
              <a:off x="6960" y="8212"/>
              <a:ext cx="1749" cy="4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6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Seleksi</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6447" name="Text Box 63"/>
            <p:cNvSpPr txBox="1">
              <a:spLocks noChangeArrowheads="1"/>
            </p:cNvSpPr>
            <p:nvPr/>
          </p:nvSpPr>
          <p:spPr bwMode="auto">
            <a:xfrm>
              <a:off x="6960" y="8985"/>
              <a:ext cx="1749" cy="48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600" b="0"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Pelatihan</a:t>
              </a:r>
              <a:endParaRPr kumimoji="0" lang="id-ID"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448" name="AutoShape 64"/>
            <p:cNvCxnSpPr>
              <a:cxnSpLocks noChangeShapeType="1"/>
            </p:cNvCxnSpPr>
            <p:nvPr/>
          </p:nvCxnSpPr>
          <p:spPr bwMode="auto">
            <a:xfrm>
              <a:off x="4234" y="5040"/>
              <a:ext cx="457" cy="0"/>
            </a:xfrm>
            <a:prstGeom prst="straightConnector1">
              <a:avLst/>
            </a:prstGeom>
            <a:noFill/>
            <a:ln w="9525">
              <a:solidFill>
                <a:srgbClr val="000000"/>
              </a:solidFill>
              <a:round/>
              <a:headEnd/>
              <a:tailEnd type="triangle" w="med" len="med"/>
            </a:ln>
          </p:spPr>
        </p:cxnSp>
        <p:cxnSp>
          <p:nvCxnSpPr>
            <p:cNvPr id="16449" name="AutoShape 65"/>
            <p:cNvCxnSpPr>
              <a:cxnSpLocks noChangeShapeType="1"/>
            </p:cNvCxnSpPr>
            <p:nvPr/>
          </p:nvCxnSpPr>
          <p:spPr bwMode="auto">
            <a:xfrm flipH="1">
              <a:off x="6480" y="5040"/>
              <a:ext cx="480" cy="0"/>
            </a:xfrm>
            <a:prstGeom prst="straightConnector1">
              <a:avLst/>
            </a:prstGeom>
            <a:noFill/>
            <a:ln w="9525">
              <a:solidFill>
                <a:srgbClr val="000000"/>
              </a:solidFill>
              <a:round/>
              <a:headEnd/>
              <a:tailEnd type="triangle" w="med" len="med"/>
            </a:ln>
          </p:spPr>
        </p:cxnSp>
        <p:cxnSp>
          <p:nvCxnSpPr>
            <p:cNvPr id="16450" name="AutoShape 66"/>
            <p:cNvCxnSpPr>
              <a:cxnSpLocks noChangeShapeType="1"/>
            </p:cNvCxnSpPr>
            <p:nvPr/>
          </p:nvCxnSpPr>
          <p:spPr bwMode="auto">
            <a:xfrm>
              <a:off x="5590" y="5571"/>
              <a:ext cx="0" cy="566"/>
            </a:xfrm>
            <a:prstGeom prst="straightConnector1">
              <a:avLst/>
            </a:prstGeom>
            <a:noFill/>
            <a:ln w="9525">
              <a:solidFill>
                <a:srgbClr val="000000"/>
              </a:solidFill>
              <a:round/>
              <a:headEnd/>
              <a:tailEnd type="triangle" w="med" len="med"/>
            </a:ln>
          </p:spPr>
        </p:cxnSp>
        <p:cxnSp>
          <p:nvCxnSpPr>
            <p:cNvPr id="16451" name="AutoShape 67"/>
            <p:cNvCxnSpPr>
              <a:cxnSpLocks noChangeShapeType="1"/>
            </p:cNvCxnSpPr>
            <p:nvPr/>
          </p:nvCxnSpPr>
          <p:spPr bwMode="auto">
            <a:xfrm>
              <a:off x="5592" y="6916"/>
              <a:ext cx="0" cy="539"/>
            </a:xfrm>
            <a:prstGeom prst="straightConnector1">
              <a:avLst/>
            </a:prstGeom>
            <a:noFill/>
            <a:ln w="9525">
              <a:solidFill>
                <a:srgbClr val="000000"/>
              </a:solidFill>
              <a:round/>
              <a:headEnd/>
              <a:tailEnd type="triangle" w="med" len="med"/>
            </a:ln>
          </p:spPr>
        </p:cxnSp>
        <p:cxnSp>
          <p:nvCxnSpPr>
            <p:cNvPr id="16452" name="AutoShape 68"/>
            <p:cNvCxnSpPr>
              <a:cxnSpLocks noChangeShapeType="1"/>
            </p:cNvCxnSpPr>
            <p:nvPr/>
          </p:nvCxnSpPr>
          <p:spPr bwMode="auto">
            <a:xfrm>
              <a:off x="3274" y="6909"/>
              <a:ext cx="0" cy="539"/>
            </a:xfrm>
            <a:prstGeom prst="straightConnector1">
              <a:avLst/>
            </a:prstGeom>
            <a:noFill/>
            <a:ln w="9525">
              <a:solidFill>
                <a:srgbClr val="000000"/>
              </a:solidFill>
              <a:round/>
              <a:headEnd/>
              <a:tailEnd type="triangle" w="med" len="med"/>
            </a:ln>
          </p:spPr>
        </p:cxnSp>
        <p:cxnSp>
          <p:nvCxnSpPr>
            <p:cNvPr id="16453" name="AutoShape 69"/>
            <p:cNvCxnSpPr>
              <a:cxnSpLocks noChangeShapeType="1"/>
            </p:cNvCxnSpPr>
            <p:nvPr/>
          </p:nvCxnSpPr>
          <p:spPr bwMode="auto">
            <a:xfrm>
              <a:off x="7851" y="6916"/>
              <a:ext cx="0" cy="539"/>
            </a:xfrm>
            <a:prstGeom prst="straightConnector1">
              <a:avLst/>
            </a:prstGeom>
            <a:noFill/>
            <a:ln w="9525">
              <a:solidFill>
                <a:srgbClr val="000000"/>
              </a:solidFill>
              <a:round/>
              <a:headEnd/>
              <a:tailEnd type="triangle" w="med" len="med"/>
            </a:ln>
          </p:spPr>
        </p:cxnSp>
        <p:cxnSp>
          <p:nvCxnSpPr>
            <p:cNvPr id="16454" name="AutoShape 70"/>
            <p:cNvCxnSpPr>
              <a:cxnSpLocks noChangeShapeType="1"/>
            </p:cNvCxnSpPr>
            <p:nvPr/>
          </p:nvCxnSpPr>
          <p:spPr bwMode="auto">
            <a:xfrm>
              <a:off x="7851" y="7920"/>
              <a:ext cx="0" cy="274"/>
            </a:xfrm>
            <a:prstGeom prst="straightConnector1">
              <a:avLst/>
            </a:prstGeom>
            <a:noFill/>
            <a:ln w="9525">
              <a:solidFill>
                <a:srgbClr val="000000"/>
              </a:solidFill>
              <a:round/>
              <a:headEnd/>
              <a:tailEnd type="triangle" w="med" len="med"/>
            </a:ln>
          </p:spPr>
        </p:cxnSp>
        <p:cxnSp>
          <p:nvCxnSpPr>
            <p:cNvPr id="16455" name="AutoShape 71"/>
            <p:cNvCxnSpPr>
              <a:cxnSpLocks noChangeShapeType="1"/>
            </p:cNvCxnSpPr>
            <p:nvPr/>
          </p:nvCxnSpPr>
          <p:spPr bwMode="auto">
            <a:xfrm>
              <a:off x="7836" y="8704"/>
              <a:ext cx="0" cy="274"/>
            </a:xfrm>
            <a:prstGeom prst="straightConnector1">
              <a:avLst/>
            </a:prstGeom>
            <a:noFill/>
            <a:ln w="9525">
              <a:solidFill>
                <a:srgbClr val="000000"/>
              </a:solidFill>
              <a:round/>
              <a:headEnd/>
              <a:tailEnd type="triangle" w="med" len="med"/>
            </a:ln>
          </p:spPr>
        </p:cxnSp>
        <p:cxnSp>
          <p:nvCxnSpPr>
            <p:cNvPr id="16456" name="AutoShape 72"/>
            <p:cNvCxnSpPr>
              <a:cxnSpLocks noChangeShapeType="1"/>
            </p:cNvCxnSpPr>
            <p:nvPr/>
          </p:nvCxnSpPr>
          <p:spPr bwMode="auto">
            <a:xfrm>
              <a:off x="3308" y="5863"/>
              <a:ext cx="0" cy="274"/>
            </a:xfrm>
            <a:prstGeom prst="straightConnector1">
              <a:avLst/>
            </a:prstGeom>
            <a:noFill/>
            <a:ln w="9525">
              <a:solidFill>
                <a:srgbClr val="000000"/>
              </a:solidFill>
              <a:round/>
              <a:headEnd/>
              <a:tailEnd type="triangle" w="med" len="med"/>
            </a:ln>
          </p:spPr>
        </p:cxnSp>
        <p:cxnSp>
          <p:nvCxnSpPr>
            <p:cNvPr id="16457" name="AutoShape 73"/>
            <p:cNvCxnSpPr>
              <a:cxnSpLocks noChangeShapeType="1"/>
            </p:cNvCxnSpPr>
            <p:nvPr/>
          </p:nvCxnSpPr>
          <p:spPr bwMode="auto">
            <a:xfrm>
              <a:off x="7836" y="5860"/>
              <a:ext cx="0" cy="274"/>
            </a:xfrm>
            <a:prstGeom prst="straightConnector1">
              <a:avLst/>
            </a:prstGeom>
            <a:noFill/>
            <a:ln w="9525">
              <a:solidFill>
                <a:srgbClr val="000000"/>
              </a:solidFill>
              <a:round/>
              <a:headEnd/>
              <a:tailEnd type="triangle" w="med" len="med"/>
            </a:ln>
          </p:spPr>
        </p:cxnSp>
        <p:cxnSp>
          <p:nvCxnSpPr>
            <p:cNvPr id="16458" name="AutoShape 74"/>
            <p:cNvCxnSpPr>
              <a:cxnSpLocks noChangeShapeType="1"/>
            </p:cNvCxnSpPr>
            <p:nvPr/>
          </p:nvCxnSpPr>
          <p:spPr bwMode="auto">
            <a:xfrm>
              <a:off x="3308" y="5863"/>
              <a:ext cx="4543" cy="0"/>
            </a:xfrm>
            <a:prstGeom prst="straightConnector1">
              <a:avLst/>
            </a:prstGeom>
            <a:noFill/>
            <a:ln w="9525">
              <a:solidFill>
                <a:srgbClr val="000000"/>
              </a:solidFill>
              <a:round/>
              <a:headEnd/>
              <a:tailEnd/>
            </a:ln>
          </p:spPr>
        </p:cxnSp>
        <p:cxnSp>
          <p:nvCxnSpPr>
            <p:cNvPr id="16459" name="AutoShape 75"/>
            <p:cNvCxnSpPr>
              <a:cxnSpLocks noChangeShapeType="1"/>
            </p:cNvCxnSpPr>
            <p:nvPr/>
          </p:nvCxnSpPr>
          <p:spPr bwMode="auto">
            <a:xfrm flipV="1">
              <a:off x="9034" y="3447"/>
              <a:ext cx="1" cy="2211"/>
            </a:xfrm>
            <a:prstGeom prst="straightConnector1">
              <a:avLst/>
            </a:prstGeom>
            <a:noFill/>
            <a:ln w="9525">
              <a:solidFill>
                <a:srgbClr val="000000"/>
              </a:solidFill>
              <a:round/>
              <a:headEnd/>
              <a:tailEnd/>
            </a:ln>
          </p:spPr>
        </p:cxnSp>
        <p:cxnSp>
          <p:nvCxnSpPr>
            <p:cNvPr id="16460" name="AutoShape 76"/>
            <p:cNvCxnSpPr>
              <a:cxnSpLocks noChangeShapeType="1"/>
            </p:cNvCxnSpPr>
            <p:nvPr/>
          </p:nvCxnSpPr>
          <p:spPr bwMode="auto">
            <a:xfrm flipV="1">
              <a:off x="2127" y="3447"/>
              <a:ext cx="0" cy="2211"/>
            </a:xfrm>
            <a:prstGeom prst="straightConnector1">
              <a:avLst/>
            </a:prstGeom>
            <a:noFill/>
            <a:ln w="9525">
              <a:solidFill>
                <a:srgbClr val="000000"/>
              </a:solidFill>
              <a:round/>
              <a:headEnd/>
              <a:tailEnd/>
            </a:ln>
          </p:spPr>
        </p:cxnSp>
        <p:cxnSp>
          <p:nvCxnSpPr>
            <p:cNvPr id="16461" name="AutoShape 77"/>
            <p:cNvCxnSpPr>
              <a:cxnSpLocks noChangeShapeType="1"/>
            </p:cNvCxnSpPr>
            <p:nvPr/>
          </p:nvCxnSpPr>
          <p:spPr bwMode="auto">
            <a:xfrm>
              <a:off x="2126" y="3430"/>
              <a:ext cx="2108" cy="0"/>
            </a:xfrm>
            <a:prstGeom prst="straightConnector1">
              <a:avLst/>
            </a:prstGeom>
            <a:noFill/>
            <a:ln w="9525">
              <a:solidFill>
                <a:srgbClr val="000000"/>
              </a:solidFill>
              <a:round/>
              <a:headEnd/>
              <a:tailEnd/>
            </a:ln>
          </p:spPr>
        </p:cxnSp>
        <p:cxnSp>
          <p:nvCxnSpPr>
            <p:cNvPr id="16462" name="AutoShape 78"/>
            <p:cNvCxnSpPr>
              <a:cxnSpLocks noChangeShapeType="1"/>
            </p:cNvCxnSpPr>
            <p:nvPr/>
          </p:nvCxnSpPr>
          <p:spPr bwMode="auto">
            <a:xfrm flipH="1">
              <a:off x="6977" y="3447"/>
              <a:ext cx="2057" cy="0"/>
            </a:xfrm>
            <a:prstGeom prst="straightConnector1">
              <a:avLst/>
            </a:prstGeom>
            <a:noFill/>
            <a:ln w="9525">
              <a:solidFill>
                <a:srgbClr val="000000"/>
              </a:solidFill>
              <a:round/>
              <a:headEnd/>
              <a:tailEnd/>
            </a:ln>
          </p:spPr>
        </p:cxnSp>
        <p:cxnSp>
          <p:nvCxnSpPr>
            <p:cNvPr id="16463" name="AutoShape 79"/>
            <p:cNvCxnSpPr>
              <a:cxnSpLocks noChangeShapeType="1"/>
            </p:cNvCxnSpPr>
            <p:nvPr/>
          </p:nvCxnSpPr>
          <p:spPr bwMode="auto">
            <a:xfrm>
              <a:off x="2126" y="5658"/>
              <a:ext cx="6908" cy="0"/>
            </a:xfrm>
            <a:prstGeom prst="straightConnector1">
              <a:avLst/>
            </a:prstGeom>
            <a:noFill/>
            <a:ln w="9525">
              <a:solidFill>
                <a:srgbClr val="000000"/>
              </a:solidFill>
              <a:round/>
              <a:headEnd/>
              <a:tailEnd/>
            </a:ln>
          </p:spPr>
        </p:cxnSp>
        <p:cxnSp>
          <p:nvCxnSpPr>
            <p:cNvPr id="16464" name="AutoShape 80"/>
            <p:cNvCxnSpPr>
              <a:cxnSpLocks noChangeShapeType="1"/>
            </p:cNvCxnSpPr>
            <p:nvPr/>
          </p:nvCxnSpPr>
          <p:spPr bwMode="auto">
            <a:xfrm flipH="1">
              <a:off x="4234" y="3687"/>
              <a:ext cx="1356" cy="1353"/>
            </a:xfrm>
            <a:prstGeom prst="straightConnector1">
              <a:avLst/>
            </a:prstGeom>
            <a:noFill/>
            <a:ln w="9525">
              <a:solidFill>
                <a:srgbClr val="000000"/>
              </a:solidFill>
              <a:round/>
              <a:headEnd/>
              <a:tailEnd/>
            </a:ln>
          </p:spPr>
        </p:cxnSp>
        <p:cxnSp>
          <p:nvCxnSpPr>
            <p:cNvPr id="16465" name="AutoShape 81"/>
            <p:cNvCxnSpPr>
              <a:cxnSpLocks noChangeShapeType="1"/>
            </p:cNvCxnSpPr>
            <p:nvPr/>
          </p:nvCxnSpPr>
          <p:spPr bwMode="auto">
            <a:xfrm>
              <a:off x="5590" y="3687"/>
              <a:ext cx="1370" cy="1353"/>
            </a:xfrm>
            <a:prstGeom prst="straightConnector1">
              <a:avLst/>
            </a:prstGeom>
            <a:noFill/>
            <a:ln w="9525">
              <a:solidFill>
                <a:srgbClr val="000000"/>
              </a:solidFill>
              <a:round/>
              <a:headEnd/>
              <a:tailEnd/>
            </a:ln>
          </p:spPr>
        </p:cxnSp>
        <p:cxnSp>
          <p:nvCxnSpPr>
            <p:cNvPr id="16466" name="AutoShape 82"/>
            <p:cNvCxnSpPr>
              <a:cxnSpLocks noChangeShapeType="1"/>
            </p:cNvCxnSpPr>
            <p:nvPr/>
          </p:nvCxnSpPr>
          <p:spPr bwMode="auto">
            <a:xfrm>
              <a:off x="6977" y="2040"/>
              <a:ext cx="2263" cy="0"/>
            </a:xfrm>
            <a:prstGeom prst="straightConnector1">
              <a:avLst/>
            </a:prstGeom>
            <a:noFill/>
            <a:ln w="9525">
              <a:solidFill>
                <a:srgbClr val="000000"/>
              </a:solidFill>
              <a:round/>
              <a:headEnd/>
              <a:tailEnd/>
            </a:ln>
          </p:spPr>
        </p:cxnSp>
        <p:cxnSp>
          <p:nvCxnSpPr>
            <p:cNvPr id="16467" name="AutoShape 83"/>
            <p:cNvCxnSpPr>
              <a:cxnSpLocks noChangeShapeType="1"/>
            </p:cNvCxnSpPr>
            <p:nvPr/>
          </p:nvCxnSpPr>
          <p:spPr bwMode="auto">
            <a:xfrm flipH="1">
              <a:off x="1903" y="2058"/>
              <a:ext cx="2314" cy="0"/>
            </a:xfrm>
            <a:prstGeom prst="straightConnector1">
              <a:avLst/>
            </a:prstGeom>
            <a:noFill/>
            <a:ln w="9525">
              <a:solidFill>
                <a:srgbClr val="000000"/>
              </a:solidFill>
              <a:round/>
              <a:headEnd/>
              <a:tailEnd/>
            </a:ln>
          </p:spPr>
        </p:cxnSp>
        <p:cxnSp>
          <p:nvCxnSpPr>
            <p:cNvPr id="16468" name="AutoShape 84"/>
            <p:cNvCxnSpPr>
              <a:cxnSpLocks noChangeShapeType="1"/>
            </p:cNvCxnSpPr>
            <p:nvPr/>
          </p:nvCxnSpPr>
          <p:spPr bwMode="auto">
            <a:xfrm>
              <a:off x="1903" y="2058"/>
              <a:ext cx="0" cy="7633"/>
            </a:xfrm>
            <a:prstGeom prst="straightConnector1">
              <a:avLst/>
            </a:prstGeom>
            <a:noFill/>
            <a:ln w="9525">
              <a:solidFill>
                <a:srgbClr val="000000"/>
              </a:solidFill>
              <a:round/>
              <a:headEnd/>
              <a:tailEnd/>
            </a:ln>
          </p:spPr>
        </p:cxnSp>
        <p:cxnSp>
          <p:nvCxnSpPr>
            <p:cNvPr id="16469" name="AutoShape 85"/>
            <p:cNvCxnSpPr>
              <a:cxnSpLocks noChangeShapeType="1"/>
            </p:cNvCxnSpPr>
            <p:nvPr/>
          </p:nvCxnSpPr>
          <p:spPr bwMode="auto">
            <a:xfrm>
              <a:off x="1903" y="9691"/>
              <a:ext cx="7337" cy="0"/>
            </a:xfrm>
            <a:prstGeom prst="straightConnector1">
              <a:avLst/>
            </a:prstGeom>
            <a:noFill/>
            <a:ln w="9525">
              <a:solidFill>
                <a:srgbClr val="000000"/>
              </a:solidFill>
              <a:round/>
              <a:headEnd/>
              <a:tailEnd/>
            </a:ln>
          </p:spPr>
        </p:cxnSp>
        <p:cxnSp>
          <p:nvCxnSpPr>
            <p:cNvPr id="16470" name="AutoShape 86"/>
            <p:cNvCxnSpPr>
              <a:cxnSpLocks noChangeShapeType="1"/>
            </p:cNvCxnSpPr>
            <p:nvPr/>
          </p:nvCxnSpPr>
          <p:spPr bwMode="auto">
            <a:xfrm>
              <a:off x="9240" y="2058"/>
              <a:ext cx="0" cy="7633"/>
            </a:xfrm>
            <a:prstGeom prst="straightConnector1">
              <a:avLst/>
            </a:prstGeom>
            <a:noFill/>
            <a:ln w="9525">
              <a:solidFill>
                <a:srgbClr val="000000"/>
              </a:solidFill>
              <a:round/>
              <a:headEnd/>
              <a:tailEnd/>
            </a:ln>
          </p:spPr>
        </p:cxnSp>
        <p:cxnSp>
          <p:nvCxnSpPr>
            <p:cNvPr id="16471" name="AutoShape 87"/>
            <p:cNvCxnSpPr>
              <a:cxnSpLocks noChangeShapeType="1"/>
            </p:cNvCxnSpPr>
            <p:nvPr/>
          </p:nvCxnSpPr>
          <p:spPr bwMode="auto">
            <a:xfrm>
              <a:off x="1679" y="9944"/>
              <a:ext cx="7801" cy="0"/>
            </a:xfrm>
            <a:prstGeom prst="straightConnector1">
              <a:avLst/>
            </a:prstGeom>
            <a:noFill/>
            <a:ln w="9525">
              <a:solidFill>
                <a:srgbClr val="000000"/>
              </a:solidFill>
              <a:round/>
              <a:headEnd/>
              <a:tailEnd/>
            </a:ln>
          </p:spPr>
        </p:cxnSp>
        <p:cxnSp>
          <p:nvCxnSpPr>
            <p:cNvPr id="16472" name="AutoShape 88"/>
            <p:cNvCxnSpPr>
              <a:cxnSpLocks noChangeShapeType="1"/>
            </p:cNvCxnSpPr>
            <p:nvPr/>
          </p:nvCxnSpPr>
          <p:spPr bwMode="auto">
            <a:xfrm>
              <a:off x="6960" y="1560"/>
              <a:ext cx="2520" cy="0"/>
            </a:xfrm>
            <a:prstGeom prst="straightConnector1">
              <a:avLst/>
            </a:prstGeom>
            <a:noFill/>
            <a:ln w="9525">
              <a:solidFill>
                <a:srgbClr val="000000"/>
              </a:solidFill>
              <a:round/>
              <a:headEnd/>
              <a:tailEnd/>
            </a:ln>
          </p:spPr>
        </p:cxnSp>
        <p:cxnSp>
          <p:nvCxnSpPr>
            <p:cNvPr id="16473" name="AutoShape 89"/>
            <p:cNvCxnSpPr>
              <a:cxnSpLocks noChangeShapeType="1"/>
            </p:cNvCxnSpPr>
            <p:nvPr/>
          </p:nvCxnSpPr>
          <p:spPr bwMode="auto">
            <a:xfrm flipH="1">
              <a:off x="1679" y="1560"/>
              <a:ext cx="2538" cy="0"/>
            </a:xfrm>
            <a:prstGeom prst="straightConnector1">
              <a:avLst/>
            </a:prstGeom>
            <a:noFill/>
            <a:ln w="9525">
              <a:solidFill>
                <a:srgbClr val="000000"/>
              </a:solidFill>
              <a:round/>
              <a:headEnd/>
              <a:tailEnd/>
            </a:ln>
          </p:spPr>
        </p:cxnSp>
        <p:cxnSp>
          <p:nvCxnSpPr>
            <p:cNvPr id="16474" name="AutoShape 90"/>
            <p:cNvCxnSpPr>
              <a:cxnSpLocks noChangeShapeType="1"/>
            </p:cNvCxnSpPr>
            <p:nvPr/>
          </p:nvCxnSpPr>
          <p:spPr bwMode="auto">
            <a:xfrm>
              <a:off x="1679" y="1560"/>
              <a:ext cx="0" cy="8384"/>
            </a:xfrm>
            <a:prstGeom prst="straightConnector1">
              <a:avLst/>
            </a:prstGeom>
            <a:noFill/>
            <a:ln w="9525">
              <a:solidFill>
                <a:srgbClr val="000000"/>
              </a:solidFill>
              <a:round/>
              <a:headEnd/>
              <a:tailEnd/>
            </a:ln>
          </p:spPr>
        </p:cxnSp>
        <p:cxnSp>
          <p:nvCxnSpPr>
            <p:cNvPr id="16475" name="AutoShape 91"/>
            <p:cNvCxnSpPr>
              <a:cxnSpLocks noChangeShapeType="1"/>
            </p:cNvCxnSpPr>
            <p:nvPr/>
          </p:nvCxnSpPr>
          <p:spPr bwMode="auto">
            <a:xfrm>
              <a:off x="9480" y="1560"/>
              <a:ext cx="0" cy="8384"/>
            </a:xfrm>
            <a:prstGeom prst="straightConnector1">
              <a:avLst/>
            </a:prstGeom>
            <a:noFill/>
            <a:ln w="9525">
              <a:solidFill>
                <a:srgbClr val="000000"/>
              </a:solidFill>
              <a:round/>
              <a:headEnd/>
              <a:tailEnd/>
            </a:ln>
          </p:spPr>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498080" cy="1143000"/>
          </a:xfrm>
        </p:spPr>
        <p:txBody>
          <a:bodyPr>
            <a:normAutofit/>
          </a:bodyPr>
          <a:lstStyle/>
          <a:p>
            <a:pPr algn="ctr"/>
            <a:r>
              <a:rPr lang="id-ID" sz="3200" dirty="0" smtClean="0"/>
              <a:t>Keseimbangan ant Kemampuan Pekerja Baru dg Tuntutan Pekerjaan</a:t>
            </a:r>
            <a:endParaRPr lang="id-ID" sz="3200" dirty="0"/>
          </a:p>
        </p:txBody>
      </p:sp>
      <p:sp>
        <p:nvSpPr>
          <p:cNvPr id="20" name="Footer Placeholder 19"/>
          <p:cNvSpPr>
            <a:spLocks noGrp="1"/>
          </p:cNvSpPr>
          <p:nvPr>
            <p:ph type="ftr" sz="quarter" idx="11"/>
          </p:nvPr>
        </p:nvSpPr>
        <p:spPr/>
        <p:txBody>
          <a:bodyPr/>
          <a:lstStyle/>
          <a:p>
            <a:r>
              <a:rPr lang="id-ID" smtClean="0"/>
              <a:t>Created by Yenny</a:t>
            </a:r>
            <a:endParaRPr lang="id-ID"/>
          </a:p>
        </p:txBody>
      </p:sp>
      <p:sp>
        <p:nvSpPr>
          <p:cNvPr id="19" name="Slide Number Placeholder 18"/>
          <p:cNvSpPr>
            <a:spLocks noGrp="1"/>
          </p:cNvSpPr>
          <p:nvPr>
            <p:ph type="sldNum" sz="quarter" idx="12"/>
          </p:nvPr>
        </p:nvSpPr>
        <p:spPr/>
        <p:txBody>
          <a:bodyPr/>
          <a:lstStyle/>
          <a:p>
            <a:fld id="{4348BA5A-2244-4B26-A5E7-5AD77B67B9DC}" type="slidenum">
              <a:rPr lang="id-ID" smtClean="0"/>
              <a:pPr/>
              <a:t>5</a:t>
            </a:fld>
            <a:endParaRPr lang="id-ID"/>
          </a:p>
        </p:txBody>
      </p:sp>
      <p:grpSp>
        <p:nvGrpSpPr>
          <p:cNvPr id="17410" name="Group 2"/>
          <p:cNvGrpSpPr>
            <a:grpSpLocks/>
          </p:cNvGrpSpPr>
          <p:nvPr/>
        </p:nvGrpSpPr>
        <p:grpSpPr bwMode="auto">
          <a:xfrm>
            <a:off x="971600" y="2060848"/>
            <a:ext cx="7128792" cy="4176464"/>
            <a:chOff x="1999" y="2034"/>
            <a:chExt cx="8304" cy="4497"/>
          </a:xfrm>
        </p:grpSpPr>
        <p:sp>
          <p:nvSpPr>
            <p:cNvPr id="17411" name="AutoShape 3"/>
            <p:cNvSpPr>
              <a:spLocks noChangeArrowheads="1"/>
            </p:cNvSpPr>
            <p:nvPr/>
          </p:nvSpPr>
          <p:spPr bwMode="auto">
            <a:xfrm rot="10800000">
              <a:off x="6943" y="2085"/>
              <a:ext cx="3360" cy="1927"/>
            </a:xfrm>
            <a:custGeom>
              <a:avLst/>
              <a:gdLst>
                <a:gd name="G0" fmla="+- 5933 0 0"/>
                <a:gd name="G1" fmla="+- 21600 0 5933"/>
                <a:gd name="G2" fmla="*/ 5933 1 2"/>
                <a:gd name="G3" fmla="+- 21600 0 G2"/>
                <a:gd name="G4" fmla="+/ 5933 21600 2"/>
                <a:gd name="G5" fmla="+/ G1 0 2"/>
                <a:gd name="G6" fmla="*/ 21600 21600 5933"/>
                <a:gd name="G7" fmla="*/ G6 1 2"/>
                <a:gd name="G8" fmla="+- 21600 0 G7"/>
                <a:gd name="G9" fmla="*/ 21600 1 2"/>
                <a:gd name="G10" fmla="+- 5933 0 G9"/>
                <a:gd name="G11" fmla="?: G10 G8 0"/>
                <a:gd name="G12" fmla="?: G10 G7 21600"/>
                <a:gd name="T0" fmla="*/ 18633 w 21600"/>
                <a:gd name="T1" fmla="*/ 10800 h 21600"/>
                <a:gd name="T2" fmla="*/ 10800 w 21600"/>
                <a:gd name="T3" fmla="*/ 21600 h 21600"/>
                <a:gd name="T4" fmla="*/ 2967 w 21600"/>
                <a:gd name="T5" fmla="*/ 10800 h 21600"/>
                <a:gd name="T6" fmla="*/ 10800 w 21600"/>
                <a:gd name="T7" fmla="*/ 0 h 21600"/>
                <a:gd name="T8" fmla="*/ 4767 w 21600"/>
                <a:gd name="T9" fmla="*/ 4767 h 21600"/>
                <a:gd name="T10" fmla="*/ 16833 w 21600"/>
                <a:gd name="T11" fmla="*/ 16833 h 21600"/>
              </a:gdLst>
              <a:ahLst/>
              <a:cxnLst>
                <a:cxn ang="0">
                  <a:pos x="T0" y="T1"/>
                </a:cxn>
                <a:cxn ang="0">
                  <a:pos x="T2" y="T3"/>
                </a:cxn>
                <a:cxn ang="0">
                  <a:pos x="T4" y="T5"/>
                </a:cxn>
                <a:cxn ang="0">
                  <a:pos x="T6" y="T7"/>
                </a:cxn>
              </a:cxnLst>
              <a:rect l="T8" t="T9" r="T10" b="T11"/>
              <a:pathLst>
                <a:path w="21600" h="21600">
                  <a:moveTo>
                    <a:pt x="0" y="0"/>
                  </a:moveTo>
                  <a:lnTo>
                    <a:pt x="5933" y="21600"/>
                  </a:lnTo>
                  <a:lnTo>
                    <a:pt x="15667" y="21600"/>
                  </a:lnTo>
                  <a:lnTo>
                    <a:pt x="21600" y="0"/>
                  </a:lnTo>
                  <a:close/>
                </a:path>
              </a:pathLst>
            </a:cu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id-ID"/>
            </a:p>
          </p:txBody>
        </p:sp>
        <p:sp>
          <p:nvSpPr>
            <p:cNvPr id="17412" name="AutoShape 4"/>
            <p:cNvSpPr>
              <a:spLocks noChangeArrowheads="1"/>
            </p:cNvSpPr>
            <p:nvPr/>
          </p:nvSpPr>
          <p:spPr bwMode="auto">
            <a:xfrm rot="10800000">
              <a:off x="1999" y="2034"/>
              <a:ext cx="2692" cy="1989"/>
            </a:xfrm>
            <a:custGeom>
              <a:avLst/>
              <a:gdLst>
                <a:gd name="G0" fmla="+- 5933 0 0"/>
                <a:gd name="G1" fmla="+- 21600 0 5933"/>
                <a:gd name="G2" fmla="*/ 5933 1 2"/>
                <a:gd name="G3" fmla="+- 21600 0 G2"/>
                <a:gd name="G4" fmla="+/ 5933 21600 2"/>
                <a:gd name="G5" fmla="+/ G1 0 2"/>
                <a:gd name="G6" fmla="*/ 21600 21600 5933"/>
                <a:gd name="G7" fmla="*/ G6 1 2"/>
                <a:gd name="G8" fmla="+- 21600 0 G7"/>
                <a:gd name="G9" fmla="*/ 21600 1 2"/>
                <a:gd name="G10" fmla="+- 5933 0 G9"/>
                <a:gd name="G11" fmla="?: G10 G8 0"/>
                <a:gd name="G12" fmla="?: G10 G7 21600"/>
                <a:gd name="T0" fmla="*/ 18633 w 21600"/>
                <a:gd name="T1" fmla="*/ 10800 h 21600"/>
                <a:gd name="T2" fmla="*/ 10800 w 21600"/>
                <a:gd name="T3" fmla="*/ 21600 h 21600"/>
                <a:gd name="T4" fmla="*/ 2967 w 21600"/>
                <a:gd name="T5" fmla="*/ 10800 h 21600"/>
                <a:gd name="T6" fmla="*/ 10800 w 21600"/>
                <a:gd name="T7" fmla="*/ 0 h 21600"/>
                <a:gd name="T8" fmla="*/ 4767 w 21600"/>
                <a:gd name="T9" fmla="*/ 4767 h 21600"/>
                <a:gd name="T10" fmla="*/ 16833 w 21600"/>
                <a:gd name="T11" fmla="*/ 16833 h 21600"/>
              </a:gdLst>
              <a:ahLst/>
              <a:cxnLst>
                <a:cxn ang="0">
                  <a:pos x="T0" y="T1"/>
                </a:cxn>
                <a:cxn ang="0">
                  <a:pos x="T2" y="T3"/>
                </a:cxn>
                <a:cxn ang="0">
                  <a:pos x="T4" y="T5"/>
                </a:cxn>
                <a:cxn ang="0">
                  <a:pos x="T6" y="T7"/>
                </a:cxn>
              </a:cxnLst>
              <a:rect l="T8" t="T9" r="T10" b="T11"/>
              <a:pathLst>
                <a:path w="21600" h="21600">
                  <a:moveTo>
                    <a:pt x="0" y="0"/>
                  </a:moveTo>
                  <a:lnTo>
                    <a:pt x="5933" y="21600"/>
                  </a:lnTo>
                  <a:lnTo>
                    <a:pt x="15667" y="21600"/>
                  </a:lnTo>
                  <a:lnTo>
                    <a:pt x="21600" y="0"/>
                  </a:lnTo>
                  <a:close/>
                </a:path>
              </a:pathLst>
            </a:cu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id-ID"/>
            </a:p>
          </p:txBody>
        </p:sp>
        <p:sp>
          <p:nvSpPr>
            <p:cNvPr id="17413" name="Text Box 5"/>
            <p:cNvSpPr txBox="1">
              <a:spLocks noChangeArrowheads="1"/>
            </p:cNvSpPr>
            <p:nvPr/>
          </p:nvSpPr>
          <p:spPr bwMode="auto">
            <a:xfrm>
              <a:off x="7619" y="2654"/>
              <a:ext cx="2013" cy="6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TUNTUTAN PEKERJAAN</a:t>
              </a:r>
              <a:endParaRPr kumimoji="0" lang="id-ID" b="1" i="0" u="none" strike="noStrike" cap="none" normalizeH="0" baseline="0" dirty="0" smtClean="0">
                <a:ln>
                  <a:noFill/>
                </a:ln>
                <a:solidFill>
                  <a:schemeClr val="tx1"/>
                </a:solidFill>
                <a:effectLst/>
                <a:latin typeface="Arial" pitchFamily="34" charset="0"/>
                <a:cs typeface="Arial" pitchFamily="34" charset="0"/>
              </a:endParaRPr>
            </a:p>
          </p:txBody>
        </p:sp>
        <p:sp>
          <p:nvSpPr>
            <p:cNvPr id="17414" name="Text Box 6"/>
            <p:cNvSpPr txBox="1">
              <a:spLocks noChangeArrowheads="1"/>
            </p:cNvSpPr>
            <p:nvPr/>
          </p:nvSpPr>
          <p:spPr bwMode="auto">
            <a:xfrm>
              <a:off x="2520" y="2691"/>
              <a:ext cx="1697" cy="8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KEMAMPUAN PEGAWAI BARU</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7415" name="AutoShape 7"/>
            <p:cNvCxnSpPr>
              <a:cxnSpLocks noChangeShapeType="1"/>
            </p:cNvCxnSpPr>
            <p:nvPr/>
          </p:nvCxnSpPr>
          <p:spPr bwMode="auto">
            <a:xfrm>
              <a:off x="4424" y="2865"/>
              <a:ext cx="1629" cy="0"/>
            </a:xfrm>
            <a:prstGeom prst="straightConnector1">
              <a:avLst/>
            </a:prstGeom>
            <a:noFill/>
            <a:ln w="9525">
              <a:solidFill>
                <a:srgbClr val="8064A2"/>
              </a:solidFill>
              <a:round/>
              <a:headEnd/>
              <a:tailEnd/>
            </a:ln>
          </p:spPr>
        </p:cxnSp>
        <p:cxnSp>
          <p:nvCxnSpPr>
            <p:cNvPr id="17416" name="AutoShape 8"/>
            <p:cNvCxnSpPr>
              <a:cxnSpLocks noChangeShapeType="1"/>
            </p:cNvCxnSpPr>
            <p:nvPr/>
          </p:nvCxnSpPr>
          <p:spPr bwMode="auto">
            <a:xfrm>
              <a:off x="4424" y="2865"/>
              <a:ext cx="462" cy="1158"/>
            </a:xfrm>
            <a:prstGeom prst="straightConnector1">
              <a:avLst/>
            </a:prstGeom>
            <a:noFill/>
            <a:ln w="9525">
              <a:solidFill>
                <a:srgbClr val="8064A2"/>
              </a:solidFill>
              <a:round/>
              <a:headEnd/>
              <a:tailEnd/>
            </a:ln>
          </p:spPr>
        </p:cxnSp>
        <p:cxnSp>
          <p:nvCxnSpPr>
            <p:cNvPr id="17417" name="AutoShape 9"/>
            <p:cNvCxnSpPr>
              <a:cxnSpLocks noChangeShapeType="1"/>
            </p:cNvCxnSpPr>
            <p:nvPr/>
          </p:nvCxnSpPr>
          <p:spPr bwMode="auto">
            <a:xfrm>
              <a:off x="6070" y="2865"/>
              <a:ext cx="513" cy="1158"/>
            </a:xfrm>
            <a:prstGeom prst="straightConnector1">
              <a:avLst/>
            </a:prstGeom>
            <a:noFill/>
            <a:ln w="9525">
              <a:solidFill>
                <a:srgbClr val="8064A2"/>
              </a:solidFill>
              <a:round/>
              <a:headEnd/>
              <a:tailEnd/>
            </a:ln>
          </p:spPr>
        </p:cxnSp>
        <p:sp>
          <p:nvSpPr>
            <p:cNvPr id="17418" name="Text Box 10"/>
            <p:cNvSpPr txBox="1">
              <a:spLocks noChangeArrowheads="1"/>
            </p:cNvSpPr>
            <p:nvPr/>
          </p:nvSpPr>
          <p:spPr bwMode="auto">
            <a:xfrm>
              <a:off x="4784" y="3232"/>
              <a:ext cx="1337" cy="2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PELATIHAN</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7419" name="AutoShape 11"/>
            <p:cNvCxnSpPr>
              <a:cxnSpLocks noChangeShapeType="1"/>
            </p:cNvCxnSpPr>
            <p:nvPr/>
          </p:nvCxnSpPr>
          <p:spPr bwMode="auto">
            <a:xfrm>
              <a:off x="4081" y="2034"/>
              <a:ext cx="1629" cy="0"/>
            </a:xfrm>
            <a:prstGeom prst="straightConnector1">
              <a:avLst/>
            </a:prstGeom>
            <a:noFill/>
            <a:ln w="9525">
              <a:solidFill>
                <a:srgbClr val="8064A2"/>
              </a:solidFill>
              <a:round/>
              <a:headEnd/>
              <a:tailEnd/>
            </a:ln>
          </p:spPr>
        </p:cxnSp>
        <p:cxnSp>
          <p:nvCxnSpPr>
            <p:cNvPr id="17420" name="AutoShape 12"/>
            <p:cNvCxnSpPr>
              <a:cxnSpLocks noChangeShapeType="1"/>
            </p:cNvCxnSpPr>
            <p:nvPr/>
          </p:nvCxnSpPr>
          <p:spPr bwMode="auto">
            <a:xfrm>
              <a:off x="4098" y="2034"/>
              <a:ext cx="275" cy="657"/>
            </a:xfrm>
            <a:prstGeom prst="straightConnector1">
              <a:avLst/>
            </a:prstGeom>
            <a:noFill/>
            <a:ln w="9525">
              <a:solidFill>
                <a:srgbClr val="8064A2"/>
              </a:solidFill>
              <a:round/>
              <a:headEnd/>
              <a:tailEnd/>
            </a:ln>
          </p:spPr>
        </p:cxnSp>
        <p:cxnSp>
          <p:nvCxnSpPr>
            <p:cNvPr id="17421" name="AutoShape 13"/>
            <p:cNvCxnSpPr>
              <a:cxnSpLocks noChangeShapeType="1"/>
            </p:cNvCxnSpPr>
            <p:nvPr/>
          </p:nvCxnSpPr>
          <p:spPr bwMode="auto">
            <a:xfrm>
              <a:off x="5710" y="2034"/>
              <a:ext cx="308" cy="657"/>
            </a:xfrm>
            <a:prstGeom prst="straightConnector1">
              <a:avLst/>
            </a:prstGeom>
            <a:noFill/>
            <a:ln w="9525">
              <a:solidFill>
                <a:srgbClr val="8064A2"/>
              </a:solidFill>
              <a:round/>
              <a:headEnd/>
              <a:tailEnd/>
            </a:ln>
          </p:spPr>
        </p:cxnSp>
        <p:cxnSp>
          <p:nvCxnSpPr>
            <p:cNvPr id="17422" name="AutoShape 14"/>
            <p:cNvCxnSpPr>
              <a:cxnSpLocks noChangeShapeType="1"/>
            </p:cNvCxnSpPr>
            <p:nvPr/>
          </p:nvCxnSpPr>
          <p:spPr bwMode="auto">
            <a:xfrm>
              <a:off x="4373" y="2691"/>
              <a:ext cx="1645" cy="0"/>
            </a:xfrm>
            <a:prstGeom prst="straightConnector1">
              <a:avLst/>
            </a:prstGeom>
            <a:noFill/>
            <a:ln w="9525">
              <a:solidFill>
                <a:srgbClr val="8064A2"/>
              </a:solidFill>
              <a:round/>
              <a:headEnd/>
              <a:tailEnd/>
            </a:ln>
          </p:spPr>
        </p:cxnSp>
        <p:sp>
          <p:nvSpPr>
            <p:cNvPr id="17423" name="Text Box 15"/>
            <p:cNvSpPr txBox="1">
              <a:spLocks noChangeArrowheads="1"/>
            </p:cNvSpPr>
            <p:nvPr/>
          </p:nvSpPr>
          <p:spPr bwMode="auto">
            <a:xfrm>
              <a:off x="4385" y="2189"/>
              <a:ext cx="1337" cy="286"/>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altLang="ja-JP" sz="1600" b="1" i="0" u="none" strike="noStrike" cap="none" normalizeH="0" baseline="0" dirty="0" smtClean="0">
                  <a:ln>
                    <a:noFill/>
                  </a:ln>
                  <a:solidFill>
                    <a:schemeClr val="tx1"/>
                  </a:solidFill>
                  <a:effectLst/>
                  <a:latin typeface="Calibri" pitchFamily="34" charset="0"/>
                  <a:ea typeface="MS Mincho" pitchFamily="49" charset="-128"/>
                  <a:cs typeface="Arial" pitchFamily="34" charset="0"/>
                </a:rPr>
                <a:t>ORIENTASI</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7424" name="AutoShape 16"/>
            <p:cNvSpPr>
              <a:spLocks noChangeArrowheads="1"/>
            </p:cNvSpPr>
            <p:nvPr/>
          </p:nvSpPr>
          <p:spPr bwMode="auto">
            <a:xfrm>
              <a:off x="5541" y="4057"/>
              <a:ext cx="2432" cy="2474"/>
            </a:xfrm>
            <a:prstGeom prst="triangle">
              <a:avLst>
                <a:gd name="adj" fmla="val 50000"/>
              </a:avLst>
            </a:prstGeom>
            <a:solidFill>
              <a:srgbClr val="31849B"/>
            </a:solidFill>
            <a:ln w="12700">
              <a:solidFill>
                <a:srgbClr val="0070C0"/>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id-ID"/>
            </a:p>
          </p:txBody>
        </p:sp>
        <p:cxnSp>
          <p:nvCxnSpPr>
            <p:cNvPr id="17425" name="AutoShape 17"/>
            <p:cNvCxnSpPr>
              <a:cxnSpLocks noChangeShapeType="1"/>
            </p:cNvCxnSpPr>
            <p:nvPr/>
          </p:nvCxnSpPr>
          <p:spPr bwMode="auto">
            <a:xfrm>
              <a:off x="1999" y="4040"/>
              <a:ext cx="8304" cy="1"/>
            </a:xfrm>
            <a:prstGeom prst="straightConnector1">
              <a:avLst/>
            </a:prstGeom>
            <a:noFill/>
            <a:ln w="28575">
              <a:solidFill>
                <a:srgbClr val="8064A2"/>
              </a:solidFill>
              <a:round/>
              <a:headEnd/>
              <a:tailEnd/>
            </a:ln>
          </p:spPr>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648072"/>
          </a:xfrm>
        </p:spPr>
        <p:txBody>
          <a:bodyPr/>
          <a:lstStyle/>
          <a:p>
            <a:r>
              <a:rPr lang="id-ID" sz="3200" dirty="0" smtClean="0"/>
              <a:t>Manajemen Strategis &amp; Profesional HRD</a:t>
            </a:r>
            <a:endParaRPr lang="id-ID" sz="3200"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6</a:t>
            </a:fld>
            <a:endParaRPr lang="id-ID"/>
          </a:p>
        </p:txBody>
      </p:sp>
      <p:sp>
        <p:nvSpPr>
          <p:cNvPr id="3" name="Content Placeholder 2"/>
          <p:cNvSpPr>
            <a:spLocks noGrp="1"/>
          </p:cNvSpPr>
          <p:nvPr>
            <p:ph sz="quarter" idx="1"/>
          </p:nvPr>
        </p:nvSpPr>
        <p:spPr>
          <a:xfrm>
            <a:off x="611560" y="1052736"/>
            <a:ext cx="8075240" cy="5302824"/>
          </a:xfrm>
        </p:spPr>
        <p:txBody>
          <a:bodyPr>
            <a:normAutofit/>
          </a:bodyPr>
          <a:lstStyle/>
          <a:p>
            <a:pPr>
              <a:lnSpc>
                <a:spcPct val="80000"/>
              </a:lnSpc>
              <a:spcAft>
                <a:spcPts val="600"/>
              </a:spcAft>
              <a:buNone/>
            </a:pPr>
            <a:r>
              <a:rPr lang="id-ID" sz="3500" b="1" dirty="0" smtClean="0"/>
              <a:t>Manaj strategis :</a:t>
            </a:r>
          </a:p>
          <a:p>
            <a:pPr>
              <a:lnSpc>
                <a:spcPct val="80000"/>
              </a:lnSpc>
              <a:spcAft>
                <a:spcPts val="600"/>
              </a:spcAft>
            </a:pPr>
            <a:r>
              <a:rPr lang="id-ID" dirty="0" smtClean="0"/>
              <a:t>Meliputi sejumlah keputusan dan aksi manajerial dg maksud mberikan keselarasan superior yg kompetitif dg link eksternal dan meningkatkan kinerja orgas jangka panjang.</a:t>
            </a:r>
          </a:p>
          <a:p>
            <a:pPr>
              <a:lnSpc>
                <a:spcPct val="80000"/>
              </a:lnSpc>
              <a:spcAft>
                <a:spcPts val="600"/>
              </a:spcAft>
            </a:pPr>
            <a:r>
              <a:rPr lang="id-ID" dirty="0" smtClean="0"/>
              <a:t>Melibatkan bbrp proses sbb:</a:t>
            </a:r>
          </a:p>
          <a:p>
            <a:pPr lvl="1">
              <a:lnSpc>
                <a:spcPct val="80000"/>
              </a:lnSpc>
              <a:spcAft>
                <a:spcPts val="600"/>
              </a:spcAft>
            </a:pPr>
            <a:r>
              <a:rPr lang="id-ID" dirty="0" smtClean="0"/>
              <a:t>Formulasi strategi: top manaj pertama2 hrs menilai kelangsungan hidup misi yg ada, tujuan, strategi, kebijakan, program, teknologi, tenaga kerja, dan sumber daya yg lain.</a:t>
            </a:r>
          </a:p>
          <a:p>
            <a:pPr lvl="1">
              <a:lnSpc>
                <a:spcPct val="80000"/>
              </a:lnSpc>
              <a:spcAft>
                <a:spcPts val="600"/>
              </a:spcAft>
            </a:pPr>
            <a:r>
              <a:rPr lang="id-ID" dirty="0" smtClean="0"/>
              <a:t>Implementasi strategi: memantau dan menilai aspek2 yg berbeda dr lingk eksternal yg mendatangkan ancaman atau menawarkan peluang yg potensial.</a:t>
            </a:r>
          </a:p>
          <a:p>
            <a:pPr lvl="1">
              <a:lnSpc>
                <a:spcPct val="80000"/>
              </a:lnSpc>
              <a:spcAft>
                <a:spcPts val="600"/>
              </a:spcAft>
            </a:pPr>
            <a:r>
              <a:rPr lang="id-ID" dirty="0" smtClean="0"/>
              <a:t>Penilaian: manajemen mengidentifikasi faktor2 strategis, spt misi, strategi, dan produk yg perlu diubah atau diperbarui.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67040"/>
            <a:ext cx="7772400" cy="1165816"/>
          </a:xfrm>
        </p:spPr>
        <p:txBody>
          <a:bodyPr/>
          <a:lstStyle/>
          <a:p>
            <a:r>
              <a:rPr lang="id-ID" sz="3200" dirty="0" smtClean="0"/>
              <a:t>Mengintegrasikan MSDM &amp; Kebutuhan2 Strategis Organisasi memerlukan :</a:t>
            </a:r>
            <a:endParaRPr lang="id-ID" sz="3200"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7</a:t>
            </a:fld>
            <a:endParaRPr lang="id-ID"/>
          </a:p>
        </p:txBody>
      </p:sp>
      <p:sp>
        <p:nvSpPr>
          <p:cNvPr id="3" name="Content Placeholder 2"/>
          <p:cNvSpPr>
            <a:spLocks noGrp="1"/>
          </p:cNvSpPr>
          <p:nvPr>
            <p:ph sz="quarter" idx="1"/>
          </p:nvPr>
        </p:nvSpPr>
        <p:spPr>
          <a:xfrm>
            <a:off x="755576" y="2636912"/>
            <a:ext cx="7931224" cy="3718648"/>
          </a:xfrm>
        </p:spPr>
        <p:txBody>
          <a:bodyPr>
            <a:normAutofit/>
          </a:bodyPr>
          <a:lstStyle/>
          <a:p>
            <a:pPr>
              <a:spcAft>
                <a:spcPts val="1200"/>
              </a:spcAft>
            </a:pPr>
            <a:r>
              <a:rPr lang="id-ID" sz="3200" dirty="0" smtClean="0"/>
              <a:t>Keselarasan eksternal: ant rencana strategis orgas dg lingk eksternal yg dihadapi.</a:t>
            </a:r>
          </a:p>
          <a:p>
            <a:r>
              <a:rPr lang="id-ID" sz="3200" dirty="0" smtClean="0"/>
              <a:t>Kesesuaian internal: strategi orgas hrs diselaraskan dg misi, tujuan, keyakinan, dan nilai2 yg mjd ciri khas organisasi.</a:t>
            </a:r>
            <a:endParaRPr lang="id-ID"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4664"/>
            <a:ext cx="7772400" cy="720080"/>
          </a:xfrm>
        </p:spPr>
        <p:txBody>
          <a:bodyPr/>
          <a:lstStyle/>
          <a:p>
            <a:r>
              <a:rPr lang="id-ID" sz="3200" dirty="0" smtClean="0"/>
              <a:t>Area2 yg perlu ditangani, meliputi:</a:t>
            </a:r>
            <a:endParaRPr lang="id-ID" sz="3200"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8</a:t>
            </a:fld>
            <a:endParaRPr lang="id-ID"/>
          </a:p>
        </p:txBody>
      </p:sp>
      <p:sp>
        <p:nvSpPr>
          <p:cNvPr id="3" name="Content Placeholder 2"/>
          <p:cNvSpPr>
            <a:spLocks noGrp="1"/>
          </p:cNvSpPr>
          <p:nvPr>
            <p:ph sz="quarter" idx="1"/>
          </p:nvPr>
        </p:nvSpPr>
        <p:spPr>
          <a:xfrm>
            <a:off x="914400" y="1268760"/>
            <a:ext cx="7772400" cy="5086800"/>
          </a:xfrm>
        </p:spPr>
        <p:txBody>
          <a:bodyPr>
            <a:normAutofit/>
          </a:bodyPr>
          <a:lstStyle/>
          <a:p>
            <a:pPr marL="582930" indent="-514350">
              <a:spcAft>
                <a:spcPts val="600"/>
              </a:spcAft>
              <a:buFont typeface="+mj-lt"/>
              <a:buAutoNum type="alphaLcPeriod"/>
            </a:pPr>
            <a:r>
              <a:rPr lang="id-ID" b="1" dirty="0" smtClean="0"/>
              <a:t>Praktik manajemen</a:t>
            </a:r>
            <a:r>
              <a:rPr lang="id-ID" dirty="0" smtClean="0"/>
              <a:t>, bgmn para karyawan dikelola dan diperlakukan, mis: seberapa besar karyawan berpartisipasi dlm biltus.</a:t>
            </a:r>
            <a:endParaRPr lang="id-ID" b="1" dirty="0" smtClean="0"/>
          </a:p>
          <a:p>
            <a:pPr marL="582930" indent="-514350">
              <a:spcAft>
                <a:spcPts val="600"/>
              </a:spcAft>
              <a:buFont typeface="+mj-lt"/>
              <a:buAutoNum type="alphaLcPeriod"/>
            </a:pPr>
            <a:r>
              <a:rPr lang="id-ID" b="1" dirty="0" smtClean="0"/>
              <a:t>Struktur Orgas</a:t>
            </a:r>
            <a:r>
              <a:rPr lang="id-ID" dirty="0" smtClean="0"/>
              <a:t>, bgmn orgas ditata, mis: seberapa “datar” hierarki manajerial orgas.</a:t>
            </a:r>
          </a:p>
          <a:p>
            <a:pPr marL="582930" indent="-514350">
              <a:spcAft>
                <a:spcPts val="600"/>
              </a:spcAft>
              <a:buFont typeface="+mj-lt"/>
              <a:buAutoNum type="alphaLcPeriod"/>
            </a:pPr>
            <a:r>
              <a:rPr lang="id-ID" b="1" dirty="0" smtClean="0"/>
              <a:t>Sistem SDM</a:t>
            </a:r>
            <a:r>
              <a:rPr lang="id-ID" dirty="0" smtClean="0"/>
              <a:t>, bgmn karyawan diseleksi, dilatih, diberi imbalan, dinilai, dsb, mis: seberapa erat imbalan dikaitkan dg ukuran kinerja ind, tim atau orgas.</a:t>
            </a:r>
          </a:p>
          <a:p>
            <a:pPr marL="582930" indent="-514350">
              <a:spcAft>
                <a:spcPts val="600"/>
              </a:spcAft>
              <a:buFont typeface="+mj-lt"/>
              <a:buAutoNum type="alphaLcPeriod"/>
            </a:pPr>
            <a:r>
              <a:rPr lang="id-ID" b="1" dirty="0" smtClean="0"/>
              <a:t>Sistem &amp; praktik kerja yg lain</a:t>
            </a:r>
            <a:r>
              <a:rPr lang="id-ID" dirty="0" smtClean="0"/>
              <a:t>, mis: sejauh mana teknologi atau sistem info digunakan utk memfasilitasi proses kerja.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540672"/>
          </a:xfrm>
        </p:spPr>
        <p:txBody>
          <a:bodyPr>
            <a:normAutofit fontScale="90000"/>
          </a:bodyPr>
          <a:lstStyle/>
          <a:p>
            <a:r>
              <a:rPr lang="id-ID" sz="3200" b="1" dirty="0" smtClean="0"/>
              <a:t>Profesional HRD</a:t>
            </a:r>
            <a:endParaRPr lang="id-ID" sz="3200" b="1" dirty="0"/>
          </a:p>
        </p:txBody>
      </p:sp>
      <p:sp>
        <p:nvSpPr>
          <p:cNvPr id="5" name="Footer Placeholder 4"/>
          <p:cNvSpPr>
            <a:spLocks noGrp="1"/>
          </p:cNvSpPr>
          <p:nvPr>
            <p:ph type="ftr" sz="quarter" idx="11"/>
          </p:nvPr>
        </p:nvSpPr>
        <p:spPr/>
        <p:txBody>
          <a:bodyPr/>
          <a:lstStyle/>
          <a:p>
            <a:r>
              <a:rPr lang="id-ID" smtClean="0"/>
              <a:t>Created by Yenny</a:t>
            </a:r>
            <a:endParaRPr lang="id-ID"/>
          </a:p>
        </p:txBody>
      </p:sp>
      <p:sp>
        <p:nvSpPr>
          <p:cNvPr id="4" name="Slide Number Placeholder 3"/>
          <p:cNvSpPr>
            <a:spLocks noGrp="1"/>
          </p:cNvSpPr>
          <p:nvPr>
            <p:ph type="sldNum" sz="quarter" idx="12"/>
          </p:nvPr>
        </p:nvSpPr>
        <p:spPr/>
        <p:txBody>
          <a:bodyPr/>
          <a:lstStyle/>
          <a:p>
            <a:fld id="{4348BA5A-2244-4B26-A5E7-5AD77B67B9DC}" type="slidenum">
              <a:rPr lang="id-ID" smtClean="0"/>
              <a:pPr/>
              <a:t>9</a:t>
            </a:fld>
            <a:endParaRPr lang="id-ID"/>
          </a:p>
        </p:txBody>
      </p:sp>
      <p:sp>
        <p:nvSpPr>
          <p:cNvPr id="3" name="Content Placeholder 2"/>
          <p:cNvSpPr>
            <a:spLocks noGrp="1"/>
          </p:cNvSpPr>
          <p:nvPr>
            <p:ph sz="quarter" idx="1"/>
          </p:nvPr>
        </p:nvSpPr>
        <p:spPr>
          <a:xfrm>
            <a:off x="611560" y="1196752"/>
            <a:ext cx="8075240" cy="5328592"/>
          </a:xfrm>
        </p:spPr>
        <p:txBody>
          <a:bodyPr>
            <a:normAutofit/>
          </a:bodyPr>
          <a:lstStyle/>
          <a:p>
            <a:pPr marL="582930" indent="-514350">
              <a:lnSpc>
                <a:spcPct val="80000"/>
              </a:lnSpc>
              <a:spcAft>
                <a:spcPts val="600"/>
              </a:spcAft>
              <a:buFont typeface="+mj-lt"/>
              <a:buAutoNum type="alphaLcPeriod"/>
            </a:pPr>
            <a:r>
              <a:rPr lang="id-ID" sz="2800" dirty="0" smtClean="0"/>
              <a:t>Secara langsung berpartisipasi dlm proses manaj strategis orgas, yaitu dg mberikan info, ide, dan rekomendasi formulasi strategis dan memastikan bhw strategi HRD orgas konsisten dg strategi keseluruhan.</a:t>
            </a:r>
          </a:p>
          <a:p>
            <a:pPr marL="582930" indent="-514350">
              <a:lnSpc>
                <a:spcPct val="80000"/>
              </a:lnSpc>
              <a:spcAft>
                <a:spcPts val="600"/>
              </a:spcAft>
              <a:buFont typeface="+mj-lt"/>
              <a:buAutoNum type="alphaLcPeriod"/>
            </a:pPr>
            <a:r>
              <a:rPr lang="id-ID" sz="2800" dirty="0" smtClean="0"/>
              <a:t>Menyediakan diklat yg mendukung manaj strategis yg efektif, spt pelatihan dlm konsep dan metode manaj dan perenc strategis yg membantu manajer lini mengemb perspektif global yg esensial utk dikelola dlm lingkungan yg amat kompetitif pd saat itu.</a:t>
            </a:r>
          </a:p>
          <a:p>
            <a:pPr marL="582930" indent="-514350">
              <a:lnSpc>
                <a:spcPct val="80000"/>
              </a:lnSpc>
              <a:spcAft>
                <a:spcPts val="600"/>
              </a:spcAft>
              <a:buFont typeface="+mj-lt"/>
              <a:buAutoNum type="alphaLcPeriod"/>
            </a:pPr>
            <a:r>
              <a:rPr lang="id-ID" sz="2800" dirty="0" smtClean="0"/>
              <a:t>Menyediakan pelatihan utk seluruh karyawan yg selaras dg tujuan &amp; strategi orgas.</a:t>
            </a:r>
            <a:endParaRPr lang="id-ID"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991</TotalTime>
  <Words>1446</Words>
  <Application>Microsoft Office PowerPoint</Application>
  <PresentationFormat>On-screen Show (4:3)</PresentationFormat>
  <Paragraphs>291</Paragraphs>
  <Slides>18</Slides>
  <Notes>2</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2" baseType="lpstr">
      <vt:lpstr>Equity</vt:lpstr>
      <vt:lpstr>Metro</vt:lpstr>
      <vt:lpstr>Clip</vt:lpstr>
      <vt:lpstr>ClipArt</vt:lpstr>
      <vt:lpstr>HUBUNGAN  PELATIHAN &amp; Pengembangan  DENGAN MANAJEMEN SUMBER DAYA MANUSIA</vt:lpstr>
      <vt:lpstr>Slide 2</vt:lpstr>
      <vt:lpstr>The Workforce Environment</vt:lpstr>
      <vt:lpstr>Perencanaan SDM &amp; Pelatihan</vt:lpstr>
      <vt:lpstr>Keseimbangan ant Kemampuan Pekerja Baru dg Tuntutan Pekerjaan</vt:lpstr>
      <vt:lpstr>Manajemen Strategis &amp; Profesional HRD</vt:lpstr>
      <vt:lpstr>Mengintegrasikan MSDM &amp; Kebutuhan2 Strategis Organisasi memerlukan :</vt:lpstr>
      <vt:lpstr>Area2 yg perlu ditangani, meliputi:</vt:lpstr>
      <vt:lpstr>Profesional HRD</vt:lpstr>
      <vt:lpstr>Analisis Masalah SDM &amp; Cara Mengatasinya</vt:lpstr>
      <vt:lpstr>HUB ANT PROSES PELATIHAN &amp; MSDM</vt:lpstr>
      <vt:lpstr>Hubungan Penilaian Kinerja &amp; Kebutuhan Pelatihan</vt:lpstr>
      <vt:lpstr>PENGEMBANGAN KARIR</vt:lpstr>
      <vt:lpstr>Slide 14</vt:lpstr>
      <vt:lpstr>Slide 15</vt:lpstr>
      <vt:lpstr>Slide 16</vt:lpstr>
      <vt:lpstr>Slide 17</vt:lpstr>
      <vt:lpstr>MODEL PENGEMBANGAN KARIR</vt:lpstr>
    </vt:vector>
  </TitlesOfParts>
  <Manager>H45TUT1</Manager>
  <Company>PRIBADI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Hubungan pelatihan dg Manajemen SDM</dc:title>
  <dc:creator>Yenny Hastuti</dc:creator>
  <cp:lastModifiedBy>Toshiba</cp:lastModifiedBy>
  <cp:revision>59</cp:revision>
  <dcterms:created xsi:type="dcterms:W3CDTF">2015-08-10T06:40:24Z</dcterms:created>
  <dcterms:modified xsi:type="dcterms:W3CDTF">2015-10-06T04:00:44Z</dcterms:modified>
</cp:coreProperties>
</file>